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</p:sldMasterIdLst>
  <p:notesMasterIdLst>
    <p:notesMasterId r:id="rId51"/>
  </p:notesMasterIdLst>
  <p:sldIdLst>
    <p:sldId id="256" r:id="rId3"/>
    <p:sldId id="312" r:id="rId4"/>
    <p:sldId id="316" r:id="rId5"/>
    <p:sldId id="317" r:id="rId6"/>
    <p:sldId id="287" r:id="rId7"/>
    <p:sldId id="264" r:id="rId8"/>
    <p:sldId id="265" r:id="rId9"/>
    <p:sldId id="266" r:id="rId10"/>
    <p:sldId id="267" r:id="rId11"/>
    <p:sldId id="270" r:id="rId12"/>
    <p:sldId id="276" r:id="rId13"/>
    <p:sldId id="277" r:id="rId14"/>
    <p:sldId id="268" r:id="rId15"/>
    <p:sldId id="274" r:id="rId16"/>
    <p:sldId id="275" r:id="rId17"/>
    <p:sldId id="278" r:id="rId18"/>
    <p:sldId id="269" r:id="rId19"/>
    <p:sldId id="280" r:id="rId20"/>
    <p:sldId id="281" r:id="rId21"/>
    <p:sldId id="279" r:id="rId22"/>
    <p:sldId id="271" r:id="rId23"/>
    <p:sldId id="282" r:id="rId24"/>
    <p:sldId id="272" r:id="rId25"/>
    <p:sldId id="288" r:id="rId26"/>
    <p:sldId id="273" r:id="rId27"/>
    <p:sldId id="283" r:id="rId28"/>
    <p:sldId id="284" r:id="rId29"/>
    <p:sldId id="285" r:id="rId30"/>
    <p:sldId id="289" r:id="rId31"/>
    <p:sldId id="291" r:id="rId32"/>
    <p:sldId id="290" r:id="rId33"/>
    <p:sldId id="293" r:id="rId34"/>
    <p:sldId id="292" r:id="rId35"/>
    <p:sldId id="295" r:id="rId36"/>
    <p:sldId id="294" r:id="rId37"/>
    <p:sldId id="296" r:id="rId38"/>
    <p:sldId id="297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9" r:id="rId47"/>
    <p:sldId id="353" r:id="rId48"/>
    <p:sldId id="306" r:id="rId49"/>
    <p:sldId id="307" r:id="rId50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0066"/>
    <a:srgbClr val="CC9900"/>
    <a:srgbClr val="CC6600"/>
    <a:srgbClr val="FF99FF"/>
    <a:srgbClr val="A50021"/>
    <a:srgbClr val="6600CC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78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26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288" y="4868865"/>
            <a:ext cx="4910256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80629" y="8077202"/>
            <a:ext cx="845117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593" y="8351840"/>
            <a:ext cx="45115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70681" y="8504205"/>
            <a:ext cx="194007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3F44FB1B-FB89-4AC9-867E-FC09FAC632B0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62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491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lIns="86850" tIns="43425" rIns="86850" bIns="43425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9899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01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780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noFill/>
          <a:ln/>
        </p:spPr>
      </p:sp>
      <p:sp>
        <p:nvSpPr>
          <p:cNvPr id="5120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ja-JP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005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22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9886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325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0201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 userDrawn="1"/>
        </p:nvSpPr>
        <p:spPr bwMode="gray">
          <a:xfrm>
            <a:off x="0" y="3779837"/>
            <a:ext cx="10080625" cy="37798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2646" dirty="0">
              <a:ea typeface="メイリオ" panose="020B0604030504040204" pitchFamily="50" charset="-128"/>
            </a:endParaRPr>
          </a:p>
        </p:txBody>
      </p:sp>
      <p:sp>
        <p:nvSpPr>
          <p:cNvPr id="7" name="AutoShape 17"/>
          <p:cNvSpPr>
            <a:spLocks noChangeArrowheads="1"/>
          </p:cNvSpPr>
          <p:nvPr userDrawn="1"/>
        </p:nvSpPr>
        <p:spPr bwMode="gray">
          <a:xfrm rot="10800000" flipH="1">
            <a:off x="5251" y="3746590"/>
            <a:ext cx="430527" cy="430481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2646" dirty="0">
              <a:ea typeface="メイリオ" panose="020B0604030504040204" pitchFamily="50" charset="-128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6047" y="2827878"/>
            <a:ext cx="8568531" cy="951959"/>
          </a:xfrm>
        </p:spPr>
        <p:txBody>
          <a:bodyPr/>
          <a:lstStyle>
            <a:lvl1pPr algn="ctr">
              <a:defRPr sz="4850" b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grpSp>
        <p:nvGrpSpPr>
          <p:cNvPr id="11" name="Group 19"/>
          <p:cNvGrpSpPr>
            <a:grpSpLocks/>
          </p:cNvGrpSpPr>
          <p:nvPr userDrawn="1"/>
        </p:nvGrpSpPr>
        <p:grpSpPr bwMode="auto">
          <a:xfrm>
            <a:off x="435777" y="405983"/>
            <a:ext cx="873304" cy="873213"/>
            <a:chOff x="249" y="232"/>
            <a:chExt cx="295" cy="295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gray">
            <a:xfrm>
              <a:off x="249" y="232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gray">
            <a:xfrm>
              <a:off x="362" y="232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66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gray">
            <a:xfrm>
              <a:off x="362" y="345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CC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 userDrawn="1"/>
          </p:nvSpPr>
          <p:spPr bwMode="gray">
            <a:xfrm>
              <a:off x="249" y="345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66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gray">
            <a:xfrm>
              <a:off x="362" y="459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99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gray">
            <a:xfrm>
              <a:off x="249" y="459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CC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gray">
            <a:xfrm>
              <a:off x="476" y="232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CC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 userDrawn="1"/>
          </p:nvSpPr>
          <p:spPr bwMode="gray">
            <a:xfrm>
              <a:off x="476" y="345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99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 userDrawn="1"/>
          </p:nvSpPr>
          <p:spPr bwMode="gray">
            <a:xfrm>
              <a:off x="476" y="459"/>
              <a:ext cx="68" cy="68"/>
            </a:xfrm>
            <a:prstGeom prst="rect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0066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 sz="2646" dirty="0">
                <a:ea typeface="メイリオ" panose="020B0604030504040204" pitchFamily="50" charset="-128"/>
              </a:endParaRPr>
            </a:p>
          </p:txBody>
        </p:sp>
      </p:grpSp>
      <p:pic>
        <p:nvPicPr>
          <p:cNvPr id="22" name="図 8" descr="logo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2880" y="104973"/>
            <a:ext cx="399025" cy="36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512094" y="4017827"/>
            <a:ext cx="7056438" cy="685971"/>
          </a:xfrm>
        </p:spPr>
        <p:txBody>
          <a:bodyPr/>
          <a:lstStyle>
            <a:lvl1pPr marL="0" indent="0" algn="ctr">
              <a:buFontTx/>
              <a:buNone/>
              <a:defRPr sz="3968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000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968"/>
            </a:lvl1pPr>
          </a:lstStyle>
          <a:p>
            <a:r>
              <a:rPr kumimoji="1" lang="ja-JP" altLang="en-US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baseline="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baseline="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baseline="0">
                <a:latin typeface="Times" pitchFamily="18" charset="0"/>
              </a:defRPr>
            </a:lvl4pPr>
            <a:lvl5pPr>
              <a:defRPr baseline="0">
                <a:latin typeface="Times" pitchFamily="18" charset="0"/>
              </a:defRPr>
            </a:lvl5pPr>
          </a:lstStyle>
          <a:p>
            <a:pPr lvl="0"/>
            <a:r>
              <a:rPr kumimoji="1" lang="ja-JP" altLang="en-US" dirty="0"/>
              <a:t>マスタ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53650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9010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812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2885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70693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48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818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kumimoji="1" lang="ja-JP" altLang="en-US" dirty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3645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934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/>
          <a:lstStyle>
            <a:lvl1pPr>
              <a:defRPr>
                <a:ea typeface="メイリオ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07D826DC-D311-492C-B315-18570E92FC7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078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08C59826-E344-4C27-8B32-66B1576CD86C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21336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ja-JP" altLang="en-GB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altLang="ja-JP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#1</a:t>
            </a:r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4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rgbClr val="FFFFFF"/>
          </a:solidFill>
          <a:latin typeface="+mj-lt"/>
          <a:ea typeface="+mj-ea"/>
          <a:cs typeface="+mj-cs"/>
        </a:defRPr>
      </a:lvl1pPr>
      <a:lvl2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rgbClr val="FFFFFF"/>
          </a:solidFill>
          <a:latin typeface="A-OTF 新ゴ Pro B" pitchFamily="34" charset="-128"/>
          <a:ea typeface="A-OTF 新ゴ Pro B" pitchFamily="34" charset="-128"/>
        </a:defRPr>
      </a:lvl2pPr>
      <a:lvl3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rgbClr val="FFFFFF"/>
          </a:solidFill>
          <a:latin typeface="A-OTF 新ゴ Pro B" pitchFamily="34" charset="-128"/>
          <a:ea typeface="A-OTF 新ゴ Pro B" pitchFamily="34" charset="-128"/>
        </a:defRPr>
      </a:lvl3pPr>
      <a:lvl4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rgbClr val="FFFFFF"/>
          </a:solidFill>
          <a:latin typeface="A-OTF 新ゴ Pro B" pitchFamily="34" charset="-128"/>
          <a:ea typeface="A-OTF 新ゴ Pro B" pitchFamily="34" charset="-128"/>
        </a:defRPr>
      </a:lvl4pPr>
      <a:lvl5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rgbClr val="FFFFFF"/>
          </a:solidFill>
          <a:latin typeface="A-OTF 新ゴ Pro B" pitchFamily="34" charset="-128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eaLnBrk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+mn-lt"/>
          <a:ea typeface="+mn-ea"/>
          <a:cs typeface="+mn-cs"/>
        </a:defRPr>
      </a:lvl1pPr>
      <a:lvl2pPr marL="863600" indent="-287338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2pPr>
      <a:lvl3pPr marL="12954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3pPr>
      <a:lvl4pPr marL="17272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4pPr>
      <a:lvl5pPr marL="21590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93742" y="157468"/>
            <a:ext cx="9293141" cy="5512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646" dirty="0">
              <a:ea typeface="メイリオ" panose="020B0604030504040204" pitchFamily="50" charset="-128"/>
            </a:endParaRPr>
          </a:p>
        </p:txBody>
      </p:sp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708764" y="157468"/>
            <a:ext cx="8505587" cy="5512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57476" y="866192"/>
            <a:ext cx="9765674" cy="6536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57476" y="157468"/>
            <a:ext cx="236266" cy="5512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646" dirty="0"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9686883" y="157468"/>
            <a:ext cx="236266" cy="5512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646" dirty="0">
              <a:ea typeface="メイリオ" panose="020B0604030504040204" pitchFamily="50" charset="-128"/>
            </a:endParaRPr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4"/>
          </p:nvPr>
        </p:nvSpPr>
        <p:spPr>
          <a:xfrm>
            <a:off x="7728514" y="715721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  <a:ea typeface="メイリオ" panose="020B0604030504040204" pitchFamily="50" charset="-128"/>
              </a:defRPr>
            </a:lvl1pPr>
          </a:lstStyle>
          <a:p>
            <a:fld id="{B4BBDE2B-8D27-4C53-A7F8-DC6922CFD45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6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1007943" rtl="0" eaLnBrk="1" latinLnBrk="0" hangingPunct="1">
        <a:spcBef>
          <a:spcPct val="0"/>
        </a:spcBef>
        <a:buNone/>
        <a:defRPr kumimoji="1" sz="3968" kern="1200">
          <a:solidFill>
            <a:schemeClr val="bg1"/>
          </a:solidFill>
          <a:latin typeface="+mj-lt"/>
          <a:ea typeface="メイリオ" panose="020B0604030504040204" pitchFamily="50" charset="-128"/>
          <a:cs typeface="+mj-cs"/>
        </a:defRPr>
      </a:lvl1pPr>
    </p:titleStyle>
    <p:bodyStyle>
      <a:lvl1pPr marL="377979" indent="-377979" algn="l" defTabSz="1007943" rtl="0" eaLnBrk="1" latinLnBrk="0" hangingPunct="1">
        <a:spcBef>
          <a:spcPct val="20000"/>
        </a:spcBef>
        <a:buClr>
          <a:schemeClr val="tx1"/>
        </a:buClr>
        <a:buSzPct val="100000"/>
        <a:buFont typeface="Wingdings" pitchFamily="2" charset="2"/>
        <a:buChar char="p"/>
        <a:defRPr kumimoji="1" sz="3086" kern="1200" baseline="0">
          <a:solidFill>
            <a:schemeClr val="tx1"/>
          </a:solidFill>
          <a:latin typeface="Times" pitchFamily="18" charset="0"/>
          <a:ea typeface="メイリオ" panose="020B0604030504040204" pitchFamily="50" charset="-128"/>
          <a:cs typeface="+mn-cs"/>
        </a:defRPr>
      </a:lvl1pPr>
      <a:lvl2pPr marL="818954" indent="-314982" algn="l" defTabSz="1007943" rtl="0" eaLnBrk="1" latinLnBrk="0" hangingPunct="1">
        <a:spcBef>
          <a:spcPct val="20000"/>
        </a:spcBef>
        <a:buClr>
          <a:schemeClr val="tx1"/>
        </a:buClr>
        <a:buSzPct val="80000"/>
        <a:buFont typeface="Wingdings" pitchFamily="2" charset="2"/>
        <a:buChar char="n"/>
        <a:defRPr kumimoji="1" sz="2756" kern="1200" baseline="0">
          <a:solidFill>
            <a:schemeClr val="tx1"/>
          </a:solidFill>
          <a:latin typeface="Times" pitchFamily="18" charset="0"/>
          <a:ea typeface="メイリオ" panose="020B0604030504040204" pitchFamily="50" charset="-128"/>
          <a:cs typeface="+mn-cs"/>
        </a:defRPr>
      </a:lvl2pPr>
      <a:lvl3pPr marL="1259929" indent="-251986" algn="l" defTabSz="1007943" rtl="0" eaLnBrk="1" latinLnBrk="0" hangingPunct="1">
        <a:spcBef>
          <a:spcPct val="20000"/>
        </a:spcBef>
        <a:buClr>
          <a:schemeClr val="tx1"/>
        </a:buClr>
        <a:buSzPct val="80000"/>
        <a:buFont typeface="Wingdings" pitchFamily="2" charset="2"/>
        <a:buChar char="l"/>
        <a:defRPr kumimoji="1" sz="2425" kern="1200" baseline="0">
          <a:solidFill>
            <a:schemeClr val="tx1"/>
          </a:solidFill>
          <a:latin typeface="Times" pitchFamily="18" charset="0"/>
          <a:ea typeface="メイリオ" panose="020B0604030504040204" pitchFamily="50" charset="-128"/>
          <a:cs typeface="+mn-cs"/>
        </a:defRPr>
      </a:lvl3pPr>
      <a:lvl4pPr marL="1763900" indent="-251986" algn="l" defTabSz="1007943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kumimoji="1" sz="2094" kern="1200" baseline="0">
          <a:solidFill>
            <a:schemeClr val="tx1"/>
          </a:solidFill>
          <a:latin typeface="Times" pitchFamily="18" charset="0"/>
          <a:ea typeface="メイリオ" panose="020B0604030504040204" pitchFamily="50" charset="-128"/>
          <a:cs typeface="+mn-cs"/>
        </a:defRPr>
      </a:lvl4pPr>
      <a:lvl5pPr marL="2267872" indent="-251986" algn="l" defTabSz="1007943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»"/>
        <a:defRPr kumimoji="1" sz="1764" kern="1200" baseline="0">
          <a:solidFill>
            <a:schemeClr val="tx1"/>
          </a:solidFill>
          <a:latin typeface="Times" pitchFamily="18" charset="0"/>
          <a:ea typeface="メイリオ" panose="020B0604030504040204" pitchFamily="50" charset="-128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/>
            <a:endParaRPr lang="ja-JP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400" dirty="0"/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 </a:t>
            </a:r>
            <a:r>
              <a:rPr lang="ja-JP" altLang="en-GB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序論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A-OTF 新ゴ Pro B" pitchFamily="34" charset="-128"/>
              <a:ea typeface="A-OTF 新ゴ Pro B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46324-FFBC-4BEE-AC55-34E467E2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</a:t>
            </a:r>
            <a:r>
              <a:rPr kumimoji="1" lang="ja-JP" altLang="en-US" dirty="0"/>
              <a:t>の授業がなぜ難しく感じるか？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993AD8-86D3-47F9-A919-B7AB0FBCC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81" y="827509"/>
            <a:ext cx="9644062" cy="6588125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/>
              <a:t>皆さんは今まで正解を覚える形でしか勉強をしていない</a:t>
            </a:r>
            <a:endParaRPr kumimoji="1" lang="en-US" altLang="ja-JP" dirty="0"/>
          </a:p>
          <a:p>
            <a:r>
              <a:rPr kumimoji="1" lang="ja-JP" altLang="en-US" dirty="0"/>
              <a:t>オペレーティング“</a:t>
            </a:r>
            <a:r>
              <a:rPr kumimoji="1" lang="ja-JP" altLang="en-US" dirty="0">
                <a:highlight>
                  <a:srgbClr val="FFFF00"/>
                </a:highlight>
              </a:rPr>
              <a:t>システム</a:t>
            </a:r>
            <a:r>
              <a:rPr kumimoji="1" lang="ja-JP" altLang="en-US" dirty="0"/>
              <a:t>”は、いろいろな正解の組み合わせがあるので、なにが正解ということはない</a:t>
            </a:r>
            <a:endParaRPr kumimoji="1" lang="en-US" altLang="ja-JP" dirty="0"/>
          </a:p>
          <a:p>
            <a:r>
              <a:rPr kumimoji="1" lang="ja-JP" altLang="en-US" dirty="0"/>
              <a:t>全てのシステム形態には、</a:t>
            </a:r>
            <a:r>
              <a:rPr kumimoji="1" lang="ja-JP" altLang="en-US" dirty="0">
                <a:highlight>
                  <a:srgbClr val="FFFF00"/>
                </a:highlight>
              </a:rPr>
              <a:t>良いところ</a:t>
            </a:r>
            <a:r>
              <a:rPr kumimoji="1" lang="ja-JP" altLang="en-US" dirty="0"/>
              <a:t>と、</a:t>
            </a:r>
            <a:r>
              <a:rPr kumimoji="1" lang="ja-JP" altLang="en-US" dirty="0">
                <a:highlight>
                  <a:srgbClr val="FFFF00"/>
                </a:highlight>
              </a:rPr>
              <a:t>悪いところ</a:t>
            </a:r>
            <a:r>
              <a:rPr kumimoji="1" lang="ja-JP" altLang="en-US" dirty="0"/>
              <a:t>が存在する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例えば性能はいいけど、高価だとか</a:t>
            </a:r>
            <a:endParaRPr kumimoji="1" lang="en-US" altLang="ja-JP" dirty="0"/>
          </a:p>
          <a:p>
            <a:r>
              <a:rPr kumimoji="1" lang="ja-JP" altLang="en-US" dirty="0"/>
              <a:t>従って、物事の本質を正しく理解する必要がある</a:t>
            </a:r>
            <a:endParaRPr kumimoji="1" lang="en-US" altLang="ja-JP" dirty="0"/>
          </a:p>
          <a:p>
            <a:r>
              <a:rPr kumimoji="1" lang="ja-JP" altLang="en-US" dirty="0"/>
              <a:t>さらに、始めて聞く言葉が頻出する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従って、予習、復習は必須。言葉を覚えるのは理解の最初の一歩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決して言葉を覚えるのが目的ではない</a:t>
            </a:r>
          </a:p>
        </p:txBody>
      </p:sp>
    </p:spTree>
    <p:extLst>
      <p:ext uri="{BB962C8B-B14F-4D97-AF65-F5344CB8AC3E}">
        <p14:creationId xmlns:p14="http://schemas.microsoft.com/office/powerpoint/2010/main" val="141832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43DB57-885E-4EFE-93F0-1CE8C18C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数値の重要性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CCCA5D-386C-45F6-BCFD-8962AA102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計算機の基本周期（クロック）は？</a:t>
            </a:r>
            <a:endParaRPr kumimoji="1" lang="en-US" altLang="ja-JP" dirty="0"/>
          </a:p>
          <a:p>
            <a:pPr lvl="1"/>
            <a:r>
              <a:rPr lang="en-US" altLang="ja-JP" dirty="0">
                <a:solidFill>
                  <a:schemeClr val="accent2"/>
                </a:solidFill>
              </a:rPr>
              <a:t>1</a:t>
            </a:r>
            <a:r>
              <a:rPr lang="ja-JP" altLang="en-US" dirty="0">
                <a:solidFill>
                  <a:schemeClr val="accent2"/>
                </a:solidFill>
              </a:rPr>
              <a:t>単位の処理時間</a:t>
            </a: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-9</a:t>
            </a:r>
            <a:r>
              <a:rPr lang="ja-JP" altLang="en-US" dirty="0">
                <a:solidFill>
                  <a:schemeClr val="accent2"/>
                </a:solidFill>
              </a:rPr>
              <a:t>秒</a:t>
            </a:r>
            <a:r>
              <a:rPr lang="en-US" altLang="ja-JP" dirty="0">
                <a:solidFill>
                  <a:schemeClr val="accent2"/>
                </a:solidFill>
              </a:rPr>
              <a:t>(1ns</a:t>
            </a:r>
            <a:r>
              <a:rPr lang="ja-JP" altLang="en-US" dirty="0">
                <a:solidFill>
                  <a:schemeClr val="accent2"/>
                </a:solidFill>
              </a:rPr>
              <a:t>）、クロックだと</a:t>
            </a: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9</a:t>
            </a:r>
            <a:r>
              <a:rPr lang="ja-JP" altLang="en-US" dirty="0">
                <a:solidFill>
                  <a:schemeClr val="accent2"/>
                </a:solidFill>
              </a:rPr>
              <a:t>回（</a:t>
            </a:r>
            <a:r>
              <a:rPr lang="en-US" altLang="ja-JP" dirty="0">
                <a:solidFill>
                  <a:schemeClr val="accent2"/>
                </a:solidFill>
              </a:rPr>
              <a:t>1GH</a:t>
            </a:r>
            <a:r>
              <a:rPr lang="ja-JP" altLang="en-US" dirty="0">
                <a:solidFill>
                  <a:schemeClr val="accent2"/>
                </a:solidFill>
              </a:rPr>
              <a:t>ｚ）</a:t>
            </a:r>
            <a:endParaRPr lang="en-US" altLang="ja-JP" dirty="0">
              <a:solidFill>
                <a:schemeClr val="accent2"/>
              </a:solidFill>
            </a:endParaRPr>
          </a:p>
          <a:p>
            <a:r>
              <a:rPr kumimoji="1" lang="ja-JP" altLang="en-US" dirty="0"/>
              <a:t>主記憶へのアクセス遅延は？</a:t>
            </a:r>
            <a:endParaRPr kumimoji="1" lang="en-US" altLang="ja-JP" dirty="0"/>
          </a:p>
          <a:p>
            <a:pPr lvl="1"/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-7</a:t>
            </a:r>
            <a:r>
              <a:rPr lang="ja-JP" altLang="en-US" dirty="0">
                <a:solidFill>
                  <a:schemeClr val="accent2"/>
                </a:solidFill>
              </a:rPr>
              <a:t>秒</a:t>
            </a:r>
            <a:r>
              <a:rPr lang="en-US" altLang="ja-JP" dirty="0">
                <a:solidFill>
                  <a:schemeClr val="accent2"/>
                </a:solidFill>
              </a:rPr>
              <a:t>(100ns)</a:t>
            </a:r>
          </a:p>
          <a:p>
            <a:r>
              <a:rPr kumimoji="1" lang="en-US" altLang="ja-JP" dirty="0"/>
              <a:t>2</a:t>
            </a:r>
            <a:r>
              <a:rPr kumimoji="1" lang="ja-JP" altLang="en-US" dirty="0"/>
              <a:t>次記憶（ハードディスク）へのアクセス遅延は？</a:t>
            </a:r>
            <a:endParaRPr kumimoji="1" lang="en-US" altLang="ja-JP" dirty="0"/>
          </a:p>
          <a:p>
            <a:pPr lvl="1"/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-2</a:t>
            </a:r>
            <a:r>
              <a:rPr lang="ja-JP" altLang="en-US" dirty="0">
                <a:solidFill>
                  <a:schemeClr val="accent2"/>
                </a:solidFill>
              </a:rPr>
              <a:t>秒</a:t>
            </a:r>
            <a:r>
              <a:rPr lang="en-US" altLang="ja-JP" dirty="0">
                <a:solidFill>
                  <a:schemeClr val="accent2"/>
                </a:solidFill>
              </a:rPr>
              <a:t>(5ms</a:t>
            </a:r>
            <a:r>
              <a:rPr lang="ja-JP" altLang="en-US" dirty="0">
                <a:solidFill>
                  <a:schemeClr val="accent2"/>
                </a:solidFill>
              </a:rPr>
              <a:t>～</a:t>
            </a:r>
            <a:r>
              <a:rPr lang="en-US" altLang="ja-JP" dirty="0">
                <a:solidFill>
                  <a:schemeClr val="accent2"/>
                </a:solidFill>
              </a:rPr>
              <a:t>10ms)</a:t>
            </a:r>
          </a:p>
          <a:p>
            <a:r>
              <a:rPr kumimoji="1" lang="ja-JP" altLang="en-US" dirty="0"/>
              <a:t>人間のキーボード入力速度は？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chemeClr val="accent2"/>
                </a:solidFill>
              </a:rPr>
              <a:t>早くても</a:t>
            </a: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-1</a:t>
            </a:r>
            <a:r>
              <a:rPr lang="ja-JP" altLang="en-US" dirty="0">
                <a:solidFill>
                  <a:schemeClr val="accent2"/>
                </a:solidFill>
              </a:rPr>
              <a:t>秒</a:t>
            </a:r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9EAF3F7-6F9A-434E-BD4C-6A74DED8219B}"/>
              </a:ext>
            </a:extLst>
          </p:cNvPr>
          <p:cNvSpPr/>
          <p:nvPr/>
        </p:nvSpPr>
        <p:spPr bwMode="auto">
          <a:xfrm>
            <a:off x="503808" y="6084093"/>
            <a:ext cx="8712968" cy="1475582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この桁の違いを、頭に入れること。もしピンとこないのなら、</a:t>
            </a:r>
            <a:endParaRPr kumimoji="0" lang="en-US" altLang="ja-JP" sz="2400" b="1" i="0" u="none" strike="noStrike" cap="none" normalizeH="0" baseline="0" dirty="0">
              <a:ln>
                <a:noFill/>
              </a:ln>
              <a:effectLst/>
              <a:latin typeface="+mn-ea"/>
              <a:ea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円を付けて考えればいい</a:t>
            </a:r>
            <a:endParaRPr kumimoji="0" lang="en-US" altLang="ja-JP" sz="2400" b="1" i="0" u="none" strike="noStrike" cap="none" normalizeH="0" baseline="0" dirty="0">
              <a:ln>
                <a:noFill/>
              </a:ln>
              <a:effectLst/>
              <a:latin typeface="+mn-ea"/>
              <a:ea typeface="+mn-ea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9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円＝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10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億円、</a:t>
            </a:r>
            <a:r>
              <a:rPr lang="en-US" altLang="ja-JP" dirty="0">
                <a:solidFill>
                  <a:schemeClr val="accent2"/>
                </a:solidFill>
              </a:rPr>
              <a:t> 10</a:t>
            </a:r>
            <a:r>
              <a:rPr lang="en-US" altLang="ja-JP" baseline="30000" dirty="0">
                <a:solidFill>
                  <a:schemeClr val="accent2"/>
                </a:solidFill>
              </a:rPr>
              <a:t>1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円＝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10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37724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7933AB-C584-4D73-BAF7-3901F085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重要な単位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523F04-46E9-44DC-B35F-183C5BB61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971550"/>
            <a:ext cx="3888878" cy="6588125"/>
          </a:xfrm>
        </p:spPr>
        <p:txBody>
          <a:bodyPr/>
          <a:lstStyle/>
          <a:p>
            <a:r>
              <a:rPr kumimoji="1" lang="en-US" altLang="ja-JP" dirty="0"/>
              <a:t>G</a:t>
            </a:r>
            <a:r>
              <a:rPr kumimoji="1" lang="ja-JP" altLang="en-US" dirty="0"/>
              <a:t>（ギガ）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10</a:t>
            </a:r>
            <a:r>
              <a:rPr kumimoji="1" lang="ja-JP" altLang="en-US" dirty="0"/>
              <a:t>の</a:t>
            </a:r>
            <a:r>
              <a:rPr kumimoji="1" lang="en-US" altLang="ja-JP" dirty="0"/>
              <a:t>9</a:t>
            </a:r>
            <a:r>
              <a:rPr kumimoji="1" lang="ja-JP" altLang="en-US" dirty="0"/>
              <a:t>乗　＝</a:t>
            </a:r>
            <a:r>
              <a:rPr kumimoji="1" lang="en-US" altLang="ja-JP" dirty="0"/>
              <a:t>10</a:t>
            </a:r>
            <a:r>
              <a:rPr kumimoji="1" lang="ja-JP" altLang="en-US" dirty="0"/>
              <a:t>億</a:t>
            </a:r>
            <a:endParaRPr kumimoji="1" lang="en-US" altLang="ja-JP" dirty="0"/>
          </a:p>
          <a:p>
            <a:r>
              <a:rPr kumimoji="1" lang="en-US" altLang="ja-JP" dirty="0"/>
              <a:t>M</a:t>
            </a:r>
            <a:r>
              <a:rPr kumimoji="1" lang="ja-JP" altLang="en-US" dirty="0"/>
              <a:t>（メガ）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10</a:t>
            </a:r>
            <a:r>
              <a:rPr kumimoji="1" lang="ja-JP" altLang="en-US" dirty="0"/>
              <a:t>の</a:t>
            </a:r>
            <a:r>
              <a:rPr kumimoji="1" lang="en-US" altLang="ja-JP" dirty="0"/>
              <a:t>6</a:t>
            </a:r>
            <a:r>
              <a:rPr kumimoji="1" lang="ja-JP" altLang="en-US" dirty="0"/>
              <a:t>乗　＝</a:t>
            </a:r>
            <a:r>
              <a:rPr kumimoji="1" lang="en-US" altLang="ja-JP" dirty="0"/>
              <a:t>100</a:t>
            </a:r>
            <a:r>
              <a:rPr kumimoji="1" lang="ja-JP" altLang="en-US" dirty="0"/>
              <a:t>万</a:t>
            </a:r>
            <a:endParaRPr kumimoji="1" lang="en-US" altLang="ja-JP" dirty="0"/>
          </a:p>
          <a:p>
            <a:r>
              <a:rPr kumimoji="1" lang="ja-JP" altLang="en-US" dirty="0"/>
              <a:t>Ｋ</a:t>
            </a:r>
            <a:r>
              <a:rPr kumimoji="1" lang="en-US" altLang="ja-JP" dirty="0"/>
              <a:t>(</a:t>
            </a:r>
            <a:r>
              <a:rPr kumimoji="1" lang="ja-JP" altLang="en-US" dirty="0"/>
              <a:t>キロ）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10</a:t>
            </a:r>
            <a:r>
              <a:rPr kumimoji="1" lang="ja-JP" altLang="en-US" dirty="0"/>
              <a:t>の</a:t>
            </a:r>
            <a:r>
              <a:rPr kumimoji="1" lang="en-US" altLang="ja-JP" dirty="0"/>
              <a:t>3</a:t>
            </a:r>
            <a:r>
              <a:rPr kumimoji="1" lang="ja-JP" altLang="en-US" dirty="0"/>
              <a:t>乗　＝</a:t>
            </a:r>
            <a:r>
              <a:rPr kumimoji="1" lang="en-US" altLang="ja-JP" dirty="0"/>
              <a:t>1000</a:t>
            </a:r>
          </a:p>
          <a:p>
            <a:pPr marL="107950" indent="0">
              <a:buNone/>
            </a:pP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3EA2438B-5BA5-410C-BE6C-177136A45D43}"/>
              </a:ext>
            </a:extLst>
          </p:cNvPr>
          <p:cNvSpPr txBox="1">
            <a:spLocks/>
          </p:cNvSpPr>
          <p:nvPr/>
        </p:nvSpPr>
        <p:spPr bwMode="auto">
          <a:xfrm>
            <a:off x="5543922" y="971526"/>
            <a:ext cx="367285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431800" indent="-323850" algn="l" defTabSz="449263" rtl="0" eaLnBrk="0" fontAlgn="base" hangingPunct="0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  <a:defRPr sz="3200" b="1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defRPr>
            </a:lvl1pPr>
            <a:lvl2pPr marL="863600" indent="-287338" algn="l" defTabSz="449263" rtl="0" eaLnBrk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  <a:defRPr sz="280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295400" indent="-215900" algn="l" defTabSz="449263" rtl="0" eaLnBrk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StarSymbol" pitchFamily="2" charset="0"/>
              <a:buChar char="➔"/>
              <a:defRPr sz="240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727200" indent="-215900" algn="l" defTabSz="449263" rtl="0" eaLnBrk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-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4pPr>
            <a:lvl5pPr marL="2159000" indent="-215900" algn="l" defTabSz="449263" rtl="0" eaLnBrk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StarSymbol" pitchFamily="2" charset="0"/>
              <a:buChar char=".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5pPr>
            <a:lvl6pPr marL="2616200" indent="-215900" algn="l" defTabSz="449263" rtl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StarSymbol" pitchFamily="2" charset="0"/>
              <a:buChar char=".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6pPr>
            <a:lvl7pPr marL="3073400" indent="-215900" algn="l" defTabSz="449263" rtl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StarSymbol" pitchFamily="2" charset="0"/>
              <a:buChar char=".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7pPr>
            <a:lvl8pPr marL="3530600" indent="-215900" algn="l" defTabSz="449263" rtl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StarSymbol" pitchFamily="2" charset="0"/>
              <a:buChar char=".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8pPr>
            <a:lvl9pPr marL="3987800" indent="-215900" algn="l" defTabSz="449263" rtl="0" fontAlgn="base" hangingPunct="0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StarSymbol" pitchFamily="2" charset="0"/>
              <a:buChar char="."/>
              <a:defRPr sz="2000">
                <a:solidFill>
                  <a:srgbClr val="000000"/>
                </a:solidFill>
                <a:latin typeface="A-OTF 新ゴ Pro M" pitchFamily="34" charset="-128"/>
                <a:ea typeface="A-OTF 新ゴ Pro M" pitchFamily="34" charset="-128"/>
              </a:defRPr>
            </a:lvl9pPr>
          </a:lstStyle>
          <a:p>
            <a:r>
              <a:rPr kumimoji="1" lang="ja-JP" altLang="en-US" kern="0" dirty="0"/>
              <a:t>ｎ（ナノ）</a:t>
            </a:r>
            <a:endParaRPr kumimoji="1" lang="en-US" altLang="ja-JP" kern="0" dirty="0"/>
          </a:p>
          <a:p>
            <a:pPr lvl="1"/>
            <a:endParaRPr kumimoji="1" lang="en-US" altLang="ja-JP" kern="0" dirty="0"/>
          </a:p>
          <a:p>
            <a:r>
              <a:rPr kumimoji="1" lang="en-US" altLang="ja-JP" kern="0" dirty="0"/>
              <a:t>μ</a:t>
            </a:r>
            <a:r>
              <a:rPr kumimoji="1" lang="ja-JP" altLang="en-US" kern="0" dirty="0"/>
              <a:t>（マイクロ）</a:t>
            </a:r>
            <a:endParaRPr kumimoji="1" lang="en-US" altLang="ja-JP" kern="0" dirty="0"/>
          </a:p>
          <a:p>
            <a:pPr lvl="1"/>
            <a:endParaRPr kumimoji="1" lang="en-US" altLang="ja-JP" kern="0" dirty="0"/>
          </a:p>
          <a:p>
            <a:r>
              <a:rPr kumimoji="1" lang="ja-JP" altLang="en-US" kern="0" dirty="0"/>
              <a:t>ｍ（ミリ）</a:t>
            </a:r>
            <a:endParaRPr kumimoji="1" lang="en-US" altLang="ja-JP" kern="0" dirty="0"/>
          </a:p>
          <a:p>
            <a:pPr marL="107950" indent="0">
              <a:buFont typeface="StarSymbol" pitchFamily="2" charset="0"/>
              <a:buNone/>
            </a:pPr>
            <a:endParaRPr kumimoji="1" lang="ja-JP" altLang="en-US" kern="0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DF4DC1BD-955A-4E6B-816E-17E21C65A06C}"/>
              </a:ext>
            </a:extLst>
          </p:cNvPr>
          <p:cNvSpPr/>
          <p:nvPr/>
        </p:nvSpPr>
        <p:spPr bwMode="auto">
          <a:xfrm>
            <a:off x="647824" y="5292005"/>
            <a:ext cx="8784976" cy="864096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それぞれ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1000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倍違う。実社会で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1000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倍違う状況を想像すること</a:t>
            </a:r>
          </a:p>
        </p:txBody>
      </p:sp>
    </p:spTree>
    <p:extLst>
      <p:ext uri="{BB962C8B-B14F-4D97-AF65-F5344CB8AC3E}">
        <p14:creationId xmlns:p14="http://schemas.microsoft.com/office/powerpoint/2010/main" val="4294658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ＭＳ Ｐゴシック" pitchFamily="50" charset="-128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1.1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の役割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知っている</a:t>
            </a:r>
            <a:r>
              <a:rPr lang="en-US" altLang="ja-JP"/>
              <a:t>OS</a:t>
            </a:r>
            <a:r>
              <a:rPr lang="ja-JP" altLang="en-US"/>
              <a:t>を挙げてみよう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 sz="3600" dirty="0"/>
              <a:t>Windows</a:t>
            </a:r>
            <a:r>
              <a:rPr lang="ja-JP" altLang="en-US" sz="3600" dirty="0"/>
              <a:t>系</a:t>
            </a:r>
          </a:p>
          <a:p>
            <a:pPr eaLnBrk="1"/>
            <a:endParaRPr lang="en-US" altLang="ja-JP" sz="3600" dirty="0"/>
          </a:p>
          <a:p>
            <a:pPr eaLnBrk="1"/>
            <a:r>
              <a:rPr lang="en-US" altLang="ja-JP" sz="3600" dirty="0"/>
              <a:t>Mac</a:t>
            </a:r>
            <a:r>
              <a:rPr lang="ja-JP" altLang="en-US" sz="3600" dirty="0"/>
              <a:t>系</a:t>
            </a:r>
          </a:p>
          <a:p>
            <a:pPr eaLnBrk="1"/>
            <a:endParaRPr lang="ja-JP" altLang="en-US" sz="3600" dirty="0"/>
          </a:p>
          <a:p>
            <a:pPr eaLnBrk="1"/>
            <a:r>
              <a:rPr lang="ja-JP" altLang="en-US" sz="3600" dirty="0"/>
              <a:t>他には？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知っている</a:t>
            </a:r>
            <a:r>
              <a:rPr lang="en-US" altLang="ja-JP"/>
              <a:t>OS</a:t>
            </a:r>
            <a:r>
              <a:rPr lang="ja-JP" altLang="en-US"/>
              <a:t>を挙げてみよう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 dirty="0"/>
              <a:t>Windows</a:t>
            </a:r>
            <a:r>
              <a:rPr lang="ja-JP" altLang="en-US" dirty="0"/>
              <a:t>系</a:t>
            </a:r>
          </a:p>
          <a:p>
            <a:pPr lvl="1" eaLnBrk="1"/>
            <a:r>
              <a:rPr lang="en-US" altLang="ja-JP" dirty="0"/>
              <a:t>Windows10 …</a:t>
            </a:r>
          </a:p>
          <a:p>
            <a:pPr eaLnBrk="1"/>
            <a:r>
              <a:rPr lang="en-US" altLang="ja-JP" dirty="0" err="1"/>
              <a:t>MacOS</a:t>
            </a:r>
            <a:r>
              <a:rPr lang="ja-JP" altLang="en-US" dirty="0"/>
              <a:t>系</a:t>
            </a:r>
          </a:p>
          <a:p>
            <a:pPr lvl="1" eaLnBrk="1"/>
            <a:r>
              <a:rPr lang="en-US" altLang="ja-JP" dirty="0" err="1"/>
              <a:t>MacOS</a:t>
            </a:r>
            <a:r>
              <a:rPr lang="en-US" altLang="ja-JP" dirty="0"/>
              <a:t> X…</a:t>
            </a:r>
          </a:p>
          <a:p>
            <a:pPr eaLnBrk="1"/>
            <a:r>
              <a:rPr lang="en-US" altLang="ja-JP" dirty="0"/>
              <a:t>UNIX</a:t>
            </a:r>
            <a:r>
              <a:rPr lang="ja-JP" altLang="en-US" dirty="0"/>
              <a:t>系</a:t>
            </a:r>
          </a:p>
          <a:p>
            <a:pPr lvl="1" eaLnBrk="1"/>
            <a:r>
              <a:rPr lang="en-US" altLang="ja-JP" dirty="0"/>
              <a:t>Solaris, AIX</a:t>
            </a:r>
            <a:r>
              <a:rPr lang="ja-JP" altLang="en-US" dirty="0"/>
              <a:t>　</a:t>
            </a:r>
            <a:r>
              <a:rPr lang="en-US" altLang="ja-JP" dirty="0"/>
              <a:t> … </a:t>
            </a:r>
            <a:r>
              <a:rPr lang="ja-JP" altLang="en-US" dirty="0"/>
              <a:t>昔はたくさんの派生あり</a:t>
            </a:r>
            <a:endParaRPr lang="en-US" altLang="ja-JP" dirty="0"/>
          </a:p>
          <a:p>
            <a:pPr eaLnBrk="1"/>
            <a:r>
              <a:rPr lang="ja-JP" altLang="en-US" dirty="0"/>
              <a:t>似非</a:t>
            </a:r>
            <a:r>
              <a:rPr lang="en-US" altLang="ja-JP" dirty="0"/>
              <a:t>UNIX</a:t>
            </a:r>
            <a:r>
              <a:rPr lang="ja-JP" altLang="en-US" dirty="0"/>
              <a:t>系</a:t>
            </a:r>
          </a:p>
          <a:p>
            <a:pPr lvl="1" eaLnBrk="1"/>
            <a:r>
              <a:rPr lang="en-US" altLang="ja-JP" dirty="0"/>
              <a:t>Linux, FreeBSD, </a:t>
            </a:r>
            <a:r>
              <a:rPr lang="en-US" altLang="ja-JP" dirty="0" err="1"/>
              <a:t>OpenBSD</a:t>
            </a:r>
            <a:r>
              <a:rPr lang="en-US" altLang="ja-JP" dirty="0"/>
              <a:t>, </a:t>
            </a:r>
            <a:r>
              <a:rPr lang="en-US" altLang="ja-JP" dirty="0" err="1"/>
              <a:t>NetBSD</a:t>
            </a:r>
            <a:r>
              <a:rPr lang="en-US" altLang="ja-JP" dirty="0"/>
              <a:t>, …</a:t>
            </a:r>
          </a:p>
          <a:p>
            <a:pPr lvl="1" eaLnBrk="1"/>
            <a:endParaRPr lang="en-US" altLang="ja-JP" dirty="0"/>
          </a:p>
          <a:p>
            <a:pPr eaLnBrk="1"/>
            <a:r>
              <a:rPr lang="ja-JP" altLang="en-US" dirty="0"/>
              <a:t>他には？</a:t>
            </a:r>
          </a:p>
        </p:txBody>
      </p:sp>
      <p:pic>
        <p:nvPicPr>
          <p:cNvPr id="345093" name="Picture 5" descr="mac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500" y="2195513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5094" name="Picture 6" descr="solaris-disc_smal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4863" y="3563938"/>
            <a:ext cx="86518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5095" name="Picture 7" descr="linu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3063" y="4932363"/>
            <a:ext cx="1230312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0753" y="886876"/>
            <a:ext cx="1554932" cy="862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知っている</a:t>
            </a:r>
            <a:r>
              <a:rPr lang="en-US" altLang="ja-JP"/>
              <a:t>OS</a:t>
            </a:r>
            <a:r>
              <a:rPr lang="ja-JP" altLang="en-US"/>
              <a:t>を挙げてみよう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パソコン・ワークステーションだけじゃない</a:t>
            </a:r>
          </a:p>
          <a:p>
            <a:pPr eaLnBrk="1"/>
            <a:endParaRPr lang="ja-JP" altLang="en-US" dirty="0"/>
          </a:p>
          <a:p>
            <a:pPr eaLnBrk="1"/>
            <a:r>
              <a:rPr lang="en-US" altLang="ja-JP" dirty="0"/>
              <a:t>IOS, Android </a:t>
            </a:r>
          </a:p>
          <a:p>
            <a:pPr lvl="1" eaLnBrk="1"/>
            <a:r>
              <a:rPr lang="ja-JP" altLang="en-US" dirty="0"/>
              <a:t>スマートフォン</a:t>
            </a:r>
          </a:p>
          <a:p>
            <a:pPr eaLnBrk="1"/>
            <a:r>
              <a:rPr lang="en-US" altLang="ja-JP" dirty="0"/>
              <a:t>TRON</a:t>
            </a:r>
            <a:r>
              <a:rPr lang="en-US" altLang="ja-JP" sz="1600" dirty="0"/>
              <a:t>(The Realtime Operating system Nucleus)</a:t>
            </a:r>
            <a:r>
              <a:rPr lang="ja-JP" altLang="en-US" dirty="0"/>
              <a:t>系</a:t>
            </a:r>
          </a:p>
          <a:p>
            <a:pPr lvl="1" eaLnBrk="1"/>
            <a:r>
              <a:rPr lang="ja-JP" altLang="en-US" dirty="0"/>
              <a:t>自動車，ナビ，炊飯器，</a:t>
            </a:r>
            <a:r>
              <a:rPr lang="en-US" altLang="ja-JP" dirty="0"/>
              <a:t>…</a:t>
            </a:r>
          </a:p>
          <a:p>
            <a:pPr eaLnBrk="1"/>
            <a:r>
              <a:rPr lang="ja-JP" altLang="en-US" dirty="0"/>
              <a:t>ほかにも</a:t>
            </a:r>
          </a:p>
          <a:p>
            <a:pPr lvl="1" eaLnBrk="1"/>
            <a:r>
              <a:rPr lang="ja-JP" altLang="en-US" dirty="0"/>
              <a:t>はやぶさ</a:t>
            </a:r>
            <a:r>
              <a:rPr lang="en-US" altLang="ja-JP" dirty="0"/>
              <a:t>1</a:t>
            </a:r>
            <a:r>
              <a:rPr lang="ja-JP" altLang="en-US" dirty="0"/>
              <a:t>，はやぶさ</a:t>
            </a:r>
            <a:r>
              <a:rPr lang="en-US" altLang="ja-JP" dirty="0"/>
              <a:t>2</a:t>
            </a:r>
          </a:p>
          <a:p>
            <a:pPr lvl="2" eaLnBrk="1"/>
            <a:r>
              <a:rPr lang="ja-JP" altLang="en-US" dirty="0"/>
              <a:t>データ処理用　</a:t>
            </a:r>
            <a:r>
              <a:rPr lang="en-US" altLang="ja-JP" dirty="0" err="1"/>
              <a:t>μITRON</a:t>
            </a:r>
            <a:endParaRPr lang="en-US" altLang="ja-JP" dirty="0"/>
          </a:p>
          <a:p>
            <a:pPr lvl="2" eaLnBrk="1"/>
            <a:r>
              <a:rPr lang="ja-JP" altLang="en-US" dirty="0"/>
              <a:t>姿勢軌道制御　</a:t>
            </a:r>
            <a:r>
              <a:rPr lang="en-US" altLang="ja-JP" dirty="0"/>
              <a:t>VxWorks </a:t>
            </a:r>
          </a:p>
        </p:txBody>
      </p:sp>
      <p:pic>
        <p:nvPicPr>
          <p:cNvPr id="34612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995738"/>
            <a:ext cx="1619250" cy="111442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346119" name="Picture 7" descr="itr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3708400"/>
            <a:ext cx="762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はやぶさ２特設サイト | ファン!ファン!JAXA!">
            <a:extLst>
              <a:ext uri="{FF2B5EF4-FFF2-40B4-BE49-F238E27FC236}">
                <a16:creationId xmlns:a16="http://schemas.microsoft.com/office/drawing/2014/main" id="{A33EA7B5-46DE-442C-BB06-D3DA2E40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408" y="5675875"/>
            <a:ext cx="2495600" cy="163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Phone 11／11 Pro／11 Pro Maxの実機を速攻チェック デザインやカメラは何が変わった？ (1/2) - ITmedia  Mobile">
            <a:extLst>
              <a:ext uri="{FF2B5EF4-FFF2-40B4-BE49-F238E27FC236}">
                <a16:creationId xmlns:a16="http://schemas.microsoft.com/office/drawing/2014/main" id="{B6705AE1-5445-4809-A0C6-91BCB41CA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445" y="1408105"/>
            <a:ext cx="2867955" cy="215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グーグルの「Pixel 4a」がコスパ良すぎてスゴイ | Ubergizmo JAPAN">
            <a:extLst>
              <a:ext uri="{FF2B5EF4-FFF2-40B4-BE49-F238E27FC236}">
                <a16:creationId xmlns:a16="http://schemas.microsoft.com/office/drawing/2014/main" id="{DD945A5D-A3A9-455B-A7A3-BBDC70010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1568429"/>
            <a:ext cx="2311165" cy="201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を必要とするもの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を必要とするのは</a:t>
            </a:r>
          </a:p>
          <a:p>
            <a:pPr lvl="1" eaLnBrk="1"/>
            <a:r>
              <a:rPr lang="ja-JP" altLang="en-US"/>
              <a:t>電子機器（大小を問わず）</a:t>
            </a:r>
          </a:p>
          <a:p>
            <a:pPr eaLnBrk="1"/>
            <a:r>
              <a:rPr lang="ja-JP" altLang="en-US"/>
              <a:t>これら電子機器の特徴</a:t>
            </a:r>
          </a:p>
          <a:p>
            <a:pPr lvl="1" eaLnBrk="1"/>
            <a:r>
              <a:rPr lang="ja-JP" altLang="en-US"/>
              <a:t>入力デバイスがある</a:t>
            </a:r>
          </a:p>
          <a:p>
            <a:pPr lvl="2" eaLnBrk="1"/>
            <a:r>
              <a:rPr lang="ja-JP" altLang="en-US"/>
              <a:t>キーボード，タッチパネル，ボタン，テンキー</a:t>
            </a:r>
          </a:p>
          <a:p>
            <a:pPr lvl="1" eaLnBrk="1"/>
            <a:r>
              <a:rPr lang="ja-JP" altLang="en-US"/>
              <a:t>出力デバイス（表示系）がある</a:t>
            </a:r>
          </a:p>
          <a:p>
            <a:pPr lvl="2" eaLnBrk="1"/>
            <a:r>
              <a:rPr lang="ja-JP" altLang="en-US"/>
              <a:t>ディスプレイ，コンソール</a:t>
            </a:r>
          </a:p>
          <a:p>
            <a:pPr lvl="1" eaLnBrk="1"/>
            <a:r>
              <a:rPr lang="ja-JP" altLang="en-US"/>
              <a:t>記憶領域がある</a:t>
            </a:r>
          </a:p>
          <a:p>
            <a:pPr lvl="2" eaLnBrk="1"/>
            <a:r>
              <a:rPr lang="ja-JP" altLang="en-US"/>
              <a:t>ハードディスク，シリコンメモリ</a:t>
            </a:r>
          </a:p>
          <a:p>
            <a:pPr eaLnBrk="1"/>
            <a:r>
              <a:rPr lang="ja-JP" altLang="en-US"/>
              <a:t>つまり「様々なハードウェアで構成されている」</a:t>
            </a:r>
          </a:p>
          <a:p>
            <a:pPr lvl="1" eaLnBrk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7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7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7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7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7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の機能とそれが提供するもの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342900" indent="-34290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•"/>
            </a:pPr>
            <a:r>
              <a:rPr lang="ja-JP" altLang="en-US" sz="3200" b="0" dirty="0">
                <a:solidFill>
                  <a:srgbClr val="000066"/>
                </a:solidFill>
                <a:latin typeface="Times New Roman" pitchFamily="18" charset="0"/>
              </a:rPr>
              <a:t>機能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ハードウェアの</a:t>
            </a: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抽象化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ハードウェアの</a:t>
            </a: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資源管理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仕事の</a:t>
            </a: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スケジューリング</a:t>
            </a:r>
          </a:p>
        </p:txBody>
      </p:sp>
      <p:sp>
        <p:nvSpPr>
          <p:cNvPr id="35021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•"/>
            </a:pPr>
            <a:r>
              <a:rPr lang="ja-JP" altLang="en-US" sz="3200" b="0" dirty="0">
                <a:solidFill>
                  <a:srgbClr val="000066"/>
                </a:solidFill>
                <a:latin typeface="Times New Roman" pitchFamily="18" charset="0"/>
              </a:rPr>
              <a:t>提供するもの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ハードウェアへの</a:t>
            </a:r>
            <a:b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アクセスの容易性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rgbClr val="A5002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ハードウェア資源の確保に対する</a:t>
            </a: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確認の容易性</a:t>
            </a: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endParaRPr lang="ja-JP" altLang="en-US" sz="28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Char char="–"/>
            </a:pP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ハードウェアの</a:t>
            </a:r>
            <a:r>
              <a:rPr lang="ja-JP" altLang="en-US" sz="2800" dirty="0">
                <a:solidFill>
                  <a:srgbClr val="A50021"/>
                </a:solidFill>
                <a:latin typeface="Times New Roman" pitchFamily="18" charset="0"/>
              </a:rPr>
              <a:t>利用効率</a:t>
            </a:r>
            <a:b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ja-JP" altLang="en-US" sz="2800" dirty="0">
                <a:solidFill>
                  <a:schemeClr val="tx1"/>
                </a:solidFill>
                <a:latin typeface="Times New Roman" pitchFamily="18" charset="0"/>
              </a:rPr>
              <a:t>の向上</a:t>
            </a:r>
          </a:p>
        </p:txBody>
      </p:sp>
      <p:sp>
        <p:nvSpPr>
          <p:cNvPr id="350214" name="AutoShape 6"/>
          <p:cNvSpPr>
            <a:spLocks noChangeArrowheads="1"/>
          </p:cNvSpPr>
          <p:nvPr/>
        </p:nvSpPr>
        <p:spPr bwMode="auto">
          <a:xfrm>
            <a:off x="1800225" y="5795963"/>
            <a:ext cx="6911975" cy="15128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sz="3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「ハードウェアに密接に関係」</a:t>
            </a:r>
          </a:p>
          <a:p>
            <a:endParaRPr lang="ja-JP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0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0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350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3" grpId="0" build="p"/>
      <p:bldP spid="3502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の役割と恩恵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抽象化によるアクセス容易性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/>
              <a:t>2. </a:t>
            </a:r>
            <a:r>
              <a:rPr lang="ja-JP" altLang="en-US"/>
              <a:t>資源管理による確認容易性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/>
              <a:t>3. </a:t>
            </a:r>
            <a:r>
              <a:rPr lang="ja-JP" altLang="en-US"/>
              <a:t>スケジューリングによる効率</a:t>
            </a:r>
          </a:p>
          <a:p>
            <a:pPr eaLnBrk="1"/>
            <a:endParaRPr lang="ja-JP" altLang="en-US"/>
          </a:p>
          <a:p>
            <a:pPr eaLnBrk="1"/>
            <a:endParaRPr lang="ja-JP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の役割と恩恵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抽象化によるアクセス容易性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>
                <a:solidFill>
                  <a:schemeClr val="folHlink"/>
                </a:solidFill>
              </a:rPr>
              <a:t>2. </a:t>
            </a:r>
            <a:r>
              <a:rPr lang="ja-JP" altLang="en-US">
                <a:solidFill>
                  <a:schemeClr val="folHlink"/>
                </a:solidFill>
              </a:rPr>
              <a:t>資源管理による確認容易性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>
                <a:solidFill>
                  <a:schemeClr val="folHlink"/>
                </a:solidFill>
              </a:rPr>
              <a:t>3. </a:t>
            </a:r>
            <a:r>
              <a:rPr lang="ja-JP" altLang="en-US">
                <a:solidFill>
                  <a:schemeClr val="folHlink"/>
                </a:solidFill>
              </a:rPr>
              <a:t>スケジューリングによる効率</a:t>
            </a:r>
          </a:p>
          <a:p>
            <a:pPr eaLnBrk="1"/>
            <a:endParaRPr lang="ja-JP" altLang="en-US">
              <a:solidFill>
                <a:schemeClr val="folHlink"/>
              </a:solidFill>
            </a:endParaRPr>
          </a:p>
          <a:p>
            <a:pPr eaLnBrk="1"/>
            <a:endParaRPr lang="ja-JP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抽象化によるアクセス容易性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例）ディスプレイに文字列を表示</a:t>
            </a:r>
          </a:p>
          <a:p>
            <a:pPr lvl="1" eaLnBrk="1"/>
            <a:r>
              <a:rPr lang="ja-JP" altLang="en-US" dirty="0"/>
              <a:t>入力された</a:t>
            </a:r>
            <a:r>
              <a:rPr lang="en-US" altLang="ja-JP" dirty="0"/>
              <a:t>2</a:t>
            </a:r>
            <a:r>
              <a:rPr lang="ja-JP" altLang="en-US" dirty="0" err="1"/>
              <a:t>つの</a:t>
            </a:r>
            <a:r>
              <a:rPr lang="ja-JP" altLang="en-US" dirty="0"/>
              <a:t>数字の加算結果を表示</a:t>
            </a:r>
          </a:p>
          <a:p>
            <a:pPr eaLnBrk="1"/>
            <a:r>
              <a:rPr lang="en-US" altLang="ja-JP" dirty="0"/>
              <a:t>C</a:t>
            </a:r>
            <a:r>
              <a:rPr lang="ja-JP" altLang="en-US" dirty="0"/>
              <a:t>言語では</a:t>
            </a:r>
            <a:r>
              <a:rPr lang="en-US" altLang="ja-JP" dirty="0"/>
              <a:t>...</a:t>
            </a:r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lvl="1" eaLnBrk="1"/>
            <a:r>
              <a:rPr lang="ja-JP" altLang="en-US" dirty="0"/>
              <a:t>画面の大きさ、入力デバイスの違いなどを考慮せずに</a:t>
            </a:r>
            <a:br>
              <a:rPr lang="ja-JP" altLang="en-US" dirty="0"/>
            </a:br>
            <a:r>
              <a:rPr lang="ja-JP" altLang="en-US" dirty="0"/>
              <a:t>プログラムを書ける</a:t>
            </a:r>
          </a:p>
        </p:txBody>
      </p:sp>
      <p:sp>
        <p:nvSpPr>
          <p:cNvPr id="348164" name="Rectangle 4"/>
          <p:cNvSpPr>
            <a:spLocks noChangeArrowheads="1"/>
          </p:cNvSpPr>
          <p:nvPr/>
        </p:nvSpPr>
        <p:spPr bwMode="auto">
          <a:xfrm>
            <a:off x="2519363" y="3059113"/>
            <a:ext cx="5545137" cy="273685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>
                <a:latin typeface="SunSansSemiBold" pitchFamily="2" charset="0"/>
              </a:rPr>
              <a:t>#include &lt;stdio.h&gt;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void main(){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	int i, j;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	scanf("%d %d", &amp;i, &amp;j);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	printf("%d\n", i+j);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}</a:t>
            </a:r>
          </a:p>
        </p:txBody>
      </p:sp>
      <p:pic>
        <p:nvPicPr>
          <p:cNvPr id="348165" name="Picture 5" descr="iMac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2200" y="3708400"/>
            <a:ext cx="1233488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6" name="Picture 6" descr="smartph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63" y="2916238"/>
            <a:ext cx="79533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7" name="Picture 7" descr="mob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08963" y="5003800"/>
            <a:ext cx="9334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8" name="Picture 8" descr="pd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0400" y="2771775"/>
            <a:ext cx="7572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9" name="Picture 9" descr="desk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3963" y="3851275"/>
            <a:ext cx="1243012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0" name="Picture 10" descr="tabletp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7338" y="4500563"/>
            <a:ext cx="1084262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抽象化によるアクセス容易性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もし</a:t>
            </a:r>
            <a:r>
              <a:rPr lang="en-US" altLang="ja-JP" dirty="0"/>
              <a:t>OS</a:t>
            </a:r>
            <a:r>
              <a:rPr lang="ja-JP" altLang="en-US" dirty="0"/>
              <a:t>がなかったら</a:t>
            </a:r>
            <a:r>
              <a:rPr lang="en-US" altLang="ja-JP" dirty="0"/>
              <a:t>...</a:t>
            </a:r>
          </a:p>
          <a:p>
            <a:pPr lvl="1" eaLnBrk="1"/>
            <a:r>
              <a:rPr lang="ja-JP" altLang="en-US" dirty="0"/>
              <a:t>マウスのフォーカスが入力したいプログラムに</a:t>
            </a:r>
            <a:br>
              <a:rPr lang="ja-JP" altLang="en-US" dirty="0"/>
            </a:br>
            <a:r>
              <a:rPr lang="ja-JP" altLang="en-US" dirty="0"/>
              <a:t>当たっているか？</a:t>
            </a:r>
          </a:p>
          <a:p>
            <a:pPr lvl="1" eaLnBrk="1"/>
            <a:r>
              <a:rPr lang="ja-JP" altLang="en-US" dirty="0"/>
              <a:t>キーボードの種類別に、</a:t>
            </a:r>
            <a:r>
              <a:rPr lang="en-US" altLang="ja-JP" dirty="0"/>
              <a:t>1</a:t>
            </a:r>
            <a:r>
              <a:rPr lang="ja-JP" altLang="en-US" dirty="0"/>
              <a:t>文字を読み込むように指示</a:t>
            </a:r>
          </a:p>
          <a:p>
            <a:pPr lvl="1" eaLnBrk="1"/>
            <a:r>
              <a:rPr lang="ja-JP" altLang="en-US" dirty="0"/>
              <a:t>入力の終了を検知（改行キー、決定キーなど）</a:t>
            </a:r>
          </a:p>
          <a:p>
            <a:pPr lvl="1" eaLnBrk="1"/>
            <a:r>
              <a:rPr lang="ja-JP" altLang="en-US" dirty="0"/>
              <a:t>画面制御装置に表示指令</a:t>
            </a:r>
          </a:p>
          <a:p>
            <a:pPr lvl="2" eaLnBrk="1"/>
            <a:r>
              <a:rPr lang="ja-JP" altLang="en-US" dirty="0"/>
              <a:t>ディスプレイの大きさは？</a:t>
            </a:r>
          </a:p>
          <a:p>
            <a:pPr lvl="2" eaLnBrk="1"/>
            <a:r>
              <a:rPr lang="ja-JP" altLang="en-US" dirty="0"/>
              <a:t>表示するべき位置（座標）は？</a:t>
            </a:r>
          </a:p>
          <a:p>
            <a:pPr lvl="2" eaLnBrk="1"/>
            <a:endParaRPr lang="ja-JP" altLang="en-US" dirty="0"/>
          </a:p>
        </p:txBody>
      </p:sp>
      <p:sp>
        <p:nvSpPr>
          <p:cNvPr id="355332" name="AutoShape 4"/>
          <p:cNvSpPr>
            <a:spLocks noChangeArrowheads="1"/>
          </p:cNvSpPr>
          <p:nvPr/>
        </p:nvSpPr>
        <p:spPr bwMode="auto">
          <a:xfrm>
            <a:off x="1511300" y="5580063"/>
            <a:ext cx="7416800" cy="15128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がこれらを自動的に処理してくれている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5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5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5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5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3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抽象化によるアクセス容易性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つまり、</a:t>
            </a:r>
            <a:r>
              <a:rPr lang="en-US" altLang="ja-JP" dirty="0"/>
              <a:t>OS</a:t>
            </a:r>
            <a:r>
              <a:rPr lang="ja-JP" altLang="en-US" dirty="0"/>
              <a:t>が</a:t>
            </a:r>
          </a:p>
          <a:p>
            <a:pPr lvl="1" eaLnBrk="1"/>
            <a:r>
              <a:rPr lang="ja-JP" altLang="en-US" dirty="0"/>
              <a:t>携帯電話の画面や、パソコンのディスプレイなどは</a:t>
            </a:r>
            <a:br>
              <a:rPr lang="ja-JP" altLang="en-US" dirty="0"/>
            </a:br>
            <a:r>
              <a:rPr lang="ja-JP" altLang="en-US" dirty="0"/>
              <a:t>「表示装置（</a:t>
            </a:r>
            <a:r>
              <a:rPr lang="en-US" altLang="ja-JP" dirty="0"/>
              <a:t>UNIX</a:t>
            </a:r>
            <a:r>
              <a:rPr lang="ja-JP" altLang="en-US" dirty="0"/>
              <a:t>では</a:t>
            </a:r>
            <a:r>
              <a:rPr lang="en-US" altLang="ja-JP" dirty="0" err="1"/>
              <a:t>stdout</a:t>
            </a:r>
            <a:r>
              <a:rPr lang="en-US" altLang="ja-JP" dirty="0"/>
              <a:t>)</a:t>
            </a:r>
            <a:r>
              <a:rPr lang="ja-JP" altLang="en-US" dirty="0"/>
              <a:t>」というものに</a:t>
            </a:r>
          </a:p>
          <a:p>
            <a:pPr lvl="1" eaLnBrk="1"/>
            <a:r>
              <a:rPr lang="ja-JP" altLang="en-US" dirty="0"/>
              <a:t>携帯電話のテンキーや、パソコンのキーボードは</a:t>
            </a:r>
            <a:br>
              <a:rPr lang="ja-JP" altLang="en-US" dirty="0"/>
            </a:br>
            <a:r>
              <a:rPr lang="ja-JP" altLang="en-US" dirty="0"/>
              <a:t>「入力装置</a:t>
            </a:r>
            <a:r>
              <a:rPr lang="en-US" altLang="ja-JP" dirty="0"/>
              <a:t>(UNIX</a:t>
            </a:r>
            <a:r>
              <a:rPr lang="ja-JP" altLang="en-US" dirty="0"/>
              <a:t>では</a:t>
            </a:r>
            <a:r>
              <a:rPr lang="en-US" altLang="ja-JP"/>
              <a:t>stdin)</a:t>
            </a:r>
            <a:r>
              <a:rPr lang="ja-JP" altLang="en-US"/>
              <a:t>」</a:t>
            </a:r>
            <a:r>
              <a:rPr lang="ja-JP" altLang="en-US" dirty="0"/>
              <a:t>というものに</a:t>
            </a:r>
          </a:p>
          <a:p>
            <a:pPr lvl="1" eaLnBrk="1"/>
            <a:r>
              <a:rPr lang="ja-JP" altLang="en-US" dirty="0"/>
              <a:t>「</a:t>
            </a:r>
            <a:r>
              <a:rPr lang="ja-JP" altLang="en-US" dirty="0">
                <a:solidFill>
                  <a:srgbClr val="CC0000"/>
                </a:solidFill>
              </a:rPr>
              <a:t>抽象化</a:t>
            </a:r>
            <a:r>
              <a:rPr lang="ja-JP" altLang="en-US" dirty="0"/>
              <a:t>」してくれることで、</a:t>
            </a:r>
            <a:br>
              <a:rPr lang="ja-JP" altLang="en-US" dirty="0"/>
            </a:br>
            <a:r>
              <a:rPr lang="ja-JP" altLang="en-US" dirty="0"/>
              <a:t>私たち（主にプログラマ）は個々の機器に対する</a:t>
            </a:r>
            <a:br>
              <a:rPr lang="ja-JP" altLang="en-US" dirty="0"/>
            </a:br>
            <a:r>
              <a:rPr lang="ja-JP" altLang="en-US" dirty="0"/>
              <a:t>深い専門知識がなくてもプログラムを書くことが</a:t>
            </a:r>
            <a:br>
              <a:rPr lang="ja-JP" altLang="en-US" dirty="0"/>
            </a:br>
            <a:r>
              <a:rPr lang="ja-JP" altLang="en-US" dirty="0"/>
              <a:t>できる（</a:t>
            </a:r>
            <a:r>
              <a:rPr lang="ja-JP" altLang="en-US" dirty="0">
                <a:solidFill>
                  <a:srgbClr val="CC0000"/>
                </a:solidFill>
              </a:rPr>
              <a:t>アクセスが容易</a:t>
            </a:r>
            <a:r>
              <a:rPr lang="ja-JP" altLang="en-US" dirty="0"/>
              <a:t>になっている）</a:t>
            </a:r>
          </a:p>
        </p:txBody>
      </p:sp>
      <p:pic>
        <p:nvPicPr>
          <p:cNvPr id="356356" name="Picture 4" descr="iMac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2838" y="5508625"/>
            <a:ext cx="1871662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6357" name="Picture 5" descr="mob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4688" y="5724525"/>
            <a:ext cx="14351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6358" name="AutoShape 6"/>
          <p:cNvSpPr>
            <a:spLocks noChangeArrowheads="1"/>
          </p:cNvSpPr>
          <p:nvPr/>
        </p:nvSpPr>
        <p:spPr bwMode="auto">
          <a:xfrm>
            <a:off x="3600450" y="5940425"/>
            <a:ext cx="2519363" cy="1079500"/>
          </a:xfrm>
          <a:prstGeom prst="leftRightArrow">
            <a:avLst>
              <a:gd name="adj1" fmla="val 50000"/>
              <a:gd name="adj2" fmla="val 4667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同様に扱える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の役割と恩恵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>
                <a:solidFill>
                  <a:schemeClr val="folHlink"/>
                </a:solidFill>
              </a:rPr>
              <a:t>1. </a:t>
            </a:r>
            <a:r>
              <a:rPr lang="ja-JP" altLang="en-US">
                <a:solidFill>
                  <a:schemeClr val="folHlink"/>
                </a:solidFill>
              </a:rPr>
              <a:t>抽象化によるアクセス容易性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/>
              <a:t>2. </a:t>
            </a:r>
            <a:r>
              <a:rPr lang="ja-JP" altLang="en-US"/>
              <a:t>資源管理による確認容易性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>
                <a:solidFill>
                  <a:schemeClr val="folHlink"/>
                </a:solidFill>
              </a:rPr>
              <a:t>3. </a:t>
            </a:r>
            <a:r>
              <a:rPr lang="ja-JP" altLang="en-US">
                <a:solidFill>
                  <a:schemeClr val="folHlink"/>
                </a:solidFill>
              </a:rPr>
              <a:t>スケジューリングによる効率</a:t>
            </a:r>
          </a:p>
          <a:p>
            <a:pPr eaLnBrk="1"/>
            <a:endParaRPr lang="ja-JP" altLang="en-US">
              <a:solidFill>
                <a:schemeClr val="folHlink"/>
              </a:solidFill>
            </a:endParaRPr>
          </a:p>
          <a:p>
            <a:pPr eaLnBrk="1"/>
            <a:endParaRPr lang="ja-JP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2. </a:t>
            </a:r>
            <a:r>
              <a:rPr lang="ja-JP" altLang="en-US"/>
              <a:t>資源管理による確認容易性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一般に、機器上では複数プログラムが同時に実行</a:t>
            </a:r>
            <a:br>
              <a:rPr lang="ja-JP" altLang="en-US"/>
            </a:br>
            <a:r>
              <a:rPr lang="ja-JP" altLang="en-US"/>
              <a:t>（マルチタスク）</a:t>
            </a:r>
          </a:p>
          <a:p>
            <a:pPr eaLnBrk="1"/>
            <a:r>
              <a:rPr lang="ja-JP" altLang="en-US"/>
              <a:t>例）携帯電話で予定表を見ながらメール書き</a:t>
            </a:r>
          </a:p>
          <a:p>
            <a:pPr lvl="1" eaLnBrk="1"/>
            <a:r>
              <a:rPr lang="ja-JP" altLang="en-US"/>
              <a:t>予定管理プログラム（カレンダー）</a:t>
            </a:r>
          </a:p>
          <a:p>
            <a:pPr lvl="1" eaLnBrk="1"/>
            <a:r>
              <a:rPr lang="ja-JP" altLang="en-US"/>
              <a:t>メール</a:t>
            </a:r>
          </a:p>
          <a:p>
            <a:pPr lvl="1" eaLnBrk="1"/>
            <a:r>
              <a:rPr lang="ja-JP" altLang="en-US"/>
              <a:t>画面の片隅には時刻表示（時計）</a:t>
            </a:r>
          </a:p>
          <a:p>
            <a:pPr lvl="1" eaLnBrk="1"/>
            <a:r>
              <a:rPr lang="ja-JP" altLang="en-US"/>
              <a:t>電波状況の表示</a:t>
            </a:r>
          </a:p>
          <a:p>
            <a:pPr lvl="1" eaLnBrk="1"/>
            <a:r>
              <a:rPr lang="ja-JP" altLang="en-US"/>
              <a:t>着信待ち</a:t>
            </a:r>
          </a:p>
          <a:p>
            <a:pPr lvl="1" eaLnBrk="1"/>
            <a:r>
              <a:rPr lang="ja-JP" altLang="en-US"/>
              <a:t>メール着信チェック</a:t>
            </a:r>
          </a:p>
          <a:p>
            <a:pPr lvl="1" eaLnBrk="1"/>
            <a:r>
              <a:rPr lang="en-US" altLang="ja-JP"/>
              <a:t>etc, etc, etc....</a:t>
            </a:r>
          </a:p>
          <a:p>
            <a:pPr lvl="1" eaLnBrk="1"/>
            <a:r>
              <a:rPr lang="ja-JP" altLang="en-US"/>
              <a:t>我々が考える以上のプログラムが動いている</a:t>
            </a:r>
            <a:r>
              <a:rPr lang="en-US" altLang="ja-JP"/>
              <a:t>!</a:t>
            </a:r>
          </a:p>
        </p:txBody>
      </p:sp>
      <p:pic>
        <p:nvPicPr>
          <p:cNvPr id="15364" name="Picture 4" descr="mob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38" y="3492500"/>
            <a:ext cx="186848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9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2. </a:t>
            </a:r>
            <a:r>
              <a:rPr lang="ja-JP" altLang="en-US"/>
              <a:t>資源管理による確認容易性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lnSpc>
                <a:spcPct val="101000"/>
              </a:lnSpc>
            </a:pPr>
            <a:r>
              <a:rPr lang="ja-JP" altLang="en-US"/>
              <a:t>携帯電話のメールプログラムを作ることを</a:t>
            </a:r>
            <a:br>
              <a:rPr lang="ja-JP" altLang="en-US"/>
            </a:br>
            <a:r>
              <a:rPr lang="ja-JP" altLang="en-US"/>
              <a:t>想像してみよう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携帯電話には</a:t>
            </a:r>
            <a:r>
              <a:rPr lang="en-US" altLang="ja-JP"/>
              <a:t>CPU</a:t>
            </a:r>
            <a:r>
              <a:rPr lang="ja-JP" altLang="en-US"/>
              <a:t>が</a:t>
            </a:r>
            <a:r>
              <a:rPr lang="en-US" altLang="ja-JP"/>
              <a:t>1</a:t>
            </a:r>
            <a:r>
              <a:rPr lang="ja-JP" altLang="en-US"/>
              <a:t>つしかない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記憶領域（メモリ）にも限りがある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つまり「</a:t>
            </a:r>
            <a:r>
              <a:rPr lang="ja-JP" altLang="en-US">
                <a:solidFill>
                  <a:srgbClr val="CC0000"/>
                </a:solidFill>
              </a:rPr>
              <a:t>ハードウェア資源は有限</a:t>
            </a:r>
            <a:r>
              <a:rPr lang="ja-JP" altLang="en-US"/>
              <a:t>」</a:t>
            </a:r>
          </a:p>
          <a:p>
            <a:pPr lvl="1" eaLnBrk="1">
              <a:lnSpc>
                <a:spcPct val="92000"/>
              </a:lnSpc>
            </a:pPr>
            <a:endParaRPr lang="ja-JP" altLang="en-US"/>
          </a:p>
          <a:p>
            <a:pPr eaLnBrk="1">
              <a:lnSpc>
                <a:spcPct val="101000"/>
              </a:lnSpc>
            </a:pPr>
            <a:r>
              <a:rPr lang="ja-JP" altLang="en-US"/>
              <a:t>何かの処理のたびに空きをチェックしていては</a:t>
            </a:r>
            <a:br>
              <a:rPr lang="ja-JP" altLang="en-US"/>
            </a:br>
            <a:r>
              <a:rPr lang="ja-JP" altLang="en-US"/>
              <a:t>大変！</a:t>
            </a:r>
          </a:p>
          <a:p>
            <a:pPr lvl="1" eaLnBrk="1">
              <a:lnSpc>
                <a:spcPct val="92000"/>
              </a:lnSpc>
            </a:pPr>
            <a:r>
              <a:rPr lang="en-US" altLang="ja-JP"/>
              <a:t>CPU</a:t>
            </a:r>
            <a:r>
              <a:rPr lang="ja-JP" altLang="en-US"/>
              <a:t>を使いたいが、</a:t>
            </a:r>
            <a:r>
              <a:rPr lang="en-US" altLang="ja-JP"/>
              <a:t>CPU</a:t>
            </a:r>
            <a:r>
              <a:rPr lang="ja-JP" altLang="en-US"/>
              <a:t>は空いているか？</a:t>
            </a:r>
            <a:br>
              <a:rPr lang="ja-JP" altLang="en-US"/>
            </a:br>
            <a:r>
              <a:rPr lang="ja-JP" altLang="en-US"/>
              <a:t>（他の同時実行プログラムが使っていないか）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メモリを使いたいが、メモリに空きはあるか？</a:t>
            </a:r>
            <a:br>
              <a:rPr lang="ja-JP" altLang="en-US"/>
            </a:br>
            <a:r>
              <a:rPr lang="ja-JP" altLang="en-US"/>
              <a:t>（他の同時実行プログラムが使い切っていないか）</a:t>
            </a:r>
          </a:p>
        </p:txBody>
      </p:sp>
      <p:pic>
        <p:nvPicPr>
          <p:cNvPr id="16388" name="Picture 4" descr="mob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7163" y="1763713"/>
            <a:ext cx="186848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32188A6D-816C-4D5E-9A8B-AA03FBFA6E11}"/>
              </a:ext>
            </a:extLst>
          </p:cNvPr>
          <p:cNvSpPr/>
          <p:nvPr/>
        </p:nvSpPr>
        <p:spPr bwMode="auto">
          <a:xfrm>
            <a:off x="3672160" y="1547589"/>
            <a:ext cx="4752528" cy="504056"/>
          </a:xfrm>
          <a:prstGeom prst="wedgeRoundRectCallout">
            <a:avLst>
              <a:gd name="adj1" fmla="val -31634"/>
              <a:gd name="adj2" fmla="val 70388"/>
              <a:gd name="adj3" fmla="val 16667"/>
            </a:avLst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現在のスマホには複数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CPU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（コア）が搭載されているが、ここでは話を</a:t>
            </a:r>
            <a:endParaRPr kumimoji="0" lang="en-US" altLang="ja-JP" sz="1200" b="1" i="0" u="none" strike="noStrike" cap="none" normalizeH="0" baseline="0" dirty="0">
              <a:ln>
                <a:noFill/>
              </a:ln>
              <a:effectLst/>
              <a:latin typeface="+mn-ea"/>
              <a:ea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単純にするために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1CPU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effectLst/>
                <a:latin typeface="+mn-ea"/>
                <a:ea typeface="+mn-ea"/>
              </a:rPr>
              <a:t>とする。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2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2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2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2. </a:t>
            </a:r>
            <a:r>
              <a:rPr lang="ja-JP" altLang="en-US"/>
              <a:t>資源管理による確認容易性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そこで</a:t>
            </a:r>
            <a:r>
              <a:rPr lang="en-US" altLang="ja-JP"/>
              <a:t>OS</a:t>
            </a:r>
            <a:r>
              <a:rPr lang="ja-JP" altLang="en-US"/>
              <a:t>は、</a:t>
            </a:r>
          </a:p>
          <a:p>
            <a:pPr lvl="1" eaLnBrk="1"/>
            <a:r>
              <a:rPr lang="en-US" altLang="ja-JP"/>
              <a:t>CPU</a:t>
            </a:r>
            <a:r>
              <a:rPr lang="ja-JP" altLang="en-US"/>
              <a:t>が無限個あるように</a:t>
            </a:r>
          </a:p>
          <a:p>
            <a:pPr lvl="1" eaLnBrk="1"/>
            <a:r>
              <a:rPr lang="ja-JP" altLang="en-US"/>
              <a:t>メモリの大きさが無限大であるように</a:t>
            </a:r>
          </a:p>
          <a:p>
            <a:pPr lvl="1" eaLnBrk="1"/>
            <a:r>
              <a:rPr lang="ja-JP" altLang="en-US">
                <a:solidFill>
                  <a:srgbClr val="CC0000"/>
                </a:solidFill>
              </a:rPr>
              <a:t>見せかけて</a:t>
            </a:r>
            <a:r>
              <a:rPr lang="ja-JP" altLang="en-US"/>
              <a:t>くれる。このことで、</a:t>
            </a:r>
          </a:p>
          <a:p>
            <a:pPr lvl="1" eaLnBrk="1"/>
            <a:endParaRPr lang="ja-JP" altLang="en-US"/>
          </a:p>
          <a:p>
            <a:pPr lvl="1" eaLnBrk="1"/>
            <a:r>
              <a:rPr lang="ja-JP" altLang="en-US"/>
              <a:t>プログラム側はハードウェア資源を利用できるかどうかのチェックをしなくてよい（</a:t>
            </a:r>
            <a:r>
              <a:rPr lang="ja-JP" altLang="en-US">
                <a:solidFill>
                  <a:srgbClr val="CC0000"/>
                </a:solidFill>
              </a:rPr>
              <a:t>確認容易性</a:t>
            </a:r>
            <a:r>
              <a:rPr lang="ja-JP" altLang="en-US"/>
              <a:t>）</a:t>
            </a:r>
          </a:p>
          <a:p>
            <a:pPr lvl="1" eaLnBrk="1"/>
            <a:r>
              <a:rPr lang="ja-JP" altLang="en-US"/>
              <a:t>常に「利用できる」と仮定して動作すればよい</a:t>
            </a:r>
          </a:p>
          <a:p>
            <a:pPr lvl="1" eaLnBrk="1"/>
            <a:r>
              <a:rPr lang="ja-JP" altLang="en-US"/>
              <a:t>実際、複数プログラムが同時に資源を使おうとした</a:t>
            </a:r>
            <a:br>
              <a:rPr lang="ja-JP" altLang="en-US"/>
            </a:br>
            <a:r>
              <a:rPr lang="ja-JP" altLang="en-US"/>
              <a:t>場合には、</a:t>
            </a:r>
            <a:r>
              <a:rPr lang="en-US" altLang="ja-JP"/>
              <a:t>OS</a:t>
            </a:r>
            <a:r>
              <a:rPr lang="ja-JP" altLang="en-US"/>
              <a:t>がそれらを調停してくれる（</a:t>
            </a:r>
            <a:r>
              <a:rPr lang="ja-JP" altLang="en-US">
                <a:solidFill>
                  <a:srgbClr val="CC0000"/>
                </a:solidFill>
              </a:rPr>
              <a:t>資源管理</a:t>
            </a:r>
            <a:r>
              <a:rPr lang="ja-JP" altLang="en-US"/>
              <a:t>）</a:t>
            </a:r>
          </a:p>
          <a:p>
            <a:pPr lvl="1" eaLnBrk="1">
              <a:buFont typeface="Wingdings" pitchFamily="2" charset="2"/>
              <a:buNone/>
            </a:pPr>
            <a:endParaRPr lang="ja-JP" altLang="en-US"/>
          </a:p>
          <a:p>
            <a:pPr lvl="1" eaLnBrk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4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の役割と恩恵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>
                <a:solidFill>
                  <a:schemeClr val="folHlink"/>
                </a:solidFill>
              </a:rPr>
              <a:t>1. </a:t>
            </a:r>
            <a:r>
              <a:rPr lang="ja-JP" altLang="en-US">
                <a:solidFill>
                  <a:schemeClr val="folHlink"/>
                </a:solidFill>
              </a:rPr>
              <a:t>抽象化によるアクセス容易性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>
                <a:solidFill>
                  <a:schemeClr val="folHlink"/>
                </a:solidFill>
              </a:rPr>
              <a:t>2. </a:t>
            </a:r>
            <a:r>
              <a:rPr lang="ja-JP" altLang="en-US">
                <a:solidFill>
                  <a:schemeClr val="folHlink"/>
                </a:solidFill>
              </a:rPr>
              <a:t>資源管理による確認容易性</a:t>
            </a:r>
          </a:p>
          <a:p>
            <a:pPr eaLnBrk="1"/>
            <a:endParaRPr lang="ja-JP" altLang="en-US">
              <a:solidFill>
                <a:schemeClr val="folHlink"/>
              </a:solidFill>
            </a:endParaRPr>
          </a:p>
          <a:p>
            <a:pPr eaLnBrk="1"/>
            <a:r>
              <a:rPr lang="en-US" altLang="ja-JP"/>
              <a:t>3. </a:t>
            </a:r>
            <a:r>
              <a:rPr lang="ja-JP" altLang="en-US"/>
              <a:t>スケジューリングによる効率</a:t>
            </a:r>
          </a:p>
          <a:p>
            <a:pPr eaLnBrk="1"/>
            <a:endParaRPr lang="ja-JP" altLang="en-US"/>
          </a:p>
          <a:p>
            <a:pPr eaLnBrk="1"/>
            <a:endParaRPr lang="ja-JP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3. </a:t>
            </a:r>
            <a:r>
              <a:rPr lang="ja-JP" altLang="en-US"/>
              <a:t>スケジューリングによる効率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2. </a:t>
            </a:r>
            <a:r>
              <a:rPr lang="ja-JP" altLang="en-US"/>
              <a:t>資源管理によって</a:t>
            </a:r>
          </a:p>
          <a:p>
            <a:pPr lvl="1" eaLnBrk="1"/>
            <a:r>
              <a:rPr lang="ja-JP" altLang="en-US"/>
              <a:t>ハードウェアリソースを無限に見せる</a:t>
            </a:r>
          </a:p>
          <a:p>
            <a:pPr lvl="1" eaLnBrk="1"/>
            <a:r>
              <a:rPr lang="ja-JP" altLang="en-US"/>
              <a:t>でも実際は有限</a:t>
            </a:r>
          </a:p>
          <a:p>
            <a:pPr lvl="1" eaLnBrk="1"/>
            <a:r>
              <a:rPr lang="ja-JP" altLang="en-US"/>
              <a:t>複数プログラムが同時に使おうとするとき、</a:t>
            </a:r>
            <a:br>
              <a:rPr lang="ja-JP" altLang="en-US"/>
            </a:br>
            <a:r>
              <a:rPr lang="ja-JP" altLang="en-US"/>
              <a:t>調停が必要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スケジューリング</a:t>
            </a:r>
          </a:p>
          <a:p>
            <a:pPr lvl="1" eaLnBrk="1"/>
            <a:r>
              <a:rPr lang="ja-JP" altLang="en-US"/>
              <a:t>プログラムに対する、リソースの割り当ての仕方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3. </a:t>
            </a:r>
            <a:r>
              <a:rPr lang="ja-JP" altLang="en-US"/>
              <a:t>スケジューリングによる効率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スケジューリングが実行効率に影響</a:t>
            </a:r>
          </a:p>
          <a:p>
            <a:pPr eaLnBrk="1"/>
            <a:r>
              <a:rPr lang="ja-JP" altLang="en-US"/>
              <a:t>例）</a:t>
            </a:r>
            <a:r>
              <a:rPr lang="en-US" altLang="ja-JP"/>
              <a:t>3</a:t>
            </a:r>
            <a:r>
              <a:rPr lang="ja-JP" altLang="en-US"/>
              <a:t>つの窓口で</a:t>
            </a:r>
            <a:r>
              <a:rPr lang="en-US" altLang="ja-JP"/>
              <a:t>30</a:t>
            </a:r>
            <a:r>
              <a:rPr lang="ja-JP" altLang="en-US"/>
              <a:t>人のお客を処理</a:t>
            </a:r>
          </a:p>
          <a:p>
            <a:pPr lvl="1" eaLnBrk="1"/>
            <a:r>
              <a:rPr lang="ja-JP" altLang="en-US"/>
              <a:t>窓口それぞれに列を作って並ぶと</a:t>
            </a:r>
            <a:r>
              <a:rPr lang="en-US" altLang="ja-JP"/>
              <a:t>...</a:t>
            </a:r>
          </a:p>
          <a:p>
            <a:pPr lvl="2" eaLnBrk="1"/>
            <a:r>
              <a:rPr lang="ja-JP" altLang="en-US"/>
              <a:t>たまたま遅い客の後ろに並んだ人は損をする</a:t>
            </a:r>
          </a:p>
          <a:p>
            <a:pPr lvl="2" eaLnBrk="1"/>
            <a:r>
              <a:rPr lang="ja-JP" altLang="en-US"/>
              <a:t>全体としても、</a:t>
            </a:r>
            <a:r>
              <a:rPr lang="en-US" altLang="ja-JP"/>
              <a:t>30</a:t>
            </a:r>
            <a:r>
              <a:rPr lang="ja-JP" altLang="en-US"/>
              <a:t>人を処理し終わる時間が遅くなる</a:t>
            </a:r>
          </a:p>
          <a:p>
            <a:pPr lvl="2" eaLnBrk="1"/>
            <a:r>
              <a:rPr lang="ja-JP" altLang="en-US"/>
              <a:t>スケジューリングが悪い</a:t>
            </a:r>
          </a:p>
          <a:p>
            <a:pPr lvl="1" eaLnBrk="1"/>
            <a:r>
              <a:rPr lang="en-US" altLang="ja-JP"/>
              <a:t>1</a:t>
            </a:r>
            <a:r>
              <a:rPr lang="ja-JP" altLang="en-US"/>
              <a:t>列に並んで順に空いた窓口を使うほうがよい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機器が処理する仕事のスケジューリングは、</a:t>
            </a:r>
            <a:br>
              <a:rPr lang="ja-JP" altLang="en-US"/>
            </a:br>
            <a:r>
              <a:rPr lang="ja-JP" altLang="en-US"/>
              <a:t>もう少し複雑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5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ja-JP" alt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ここからは</a:t>
            </a:r>
          </a:p>
          <a:p>
            <a:pPr lvl="1" eaLnBrk="1"/>
            <a:r>
              <a:rPr lang="en-US" altLang="ja-JP"/>
              <a:t>2. </a:t>
            </a:r>
            <a:r>
              <a:rPr lang="ja-JP" altLang="en-US"/>
              <a:t>ハードウェアリソースの仮想化</a:t>
            </a:r>
          </a:p>
          <a:p>
            <a:pPr lvl="1" eaLnBrk="1"/>
            <a:r>
              <a:rPr lang="en-US" altLang="ja-JP"/>
              <a:t>3. </a:t>
            </a:r>
            <a:r>
              <a:rPr lang="ja-JP" altLang="en-US"/>
              <a:t>スケジューリング</a:t>
            </a:r>
          </a:p>
          <a:p>
            <a:pPr lvl="1" eaLnBrk="1"/>
            <a:r>
              <a:rPr lang="ja-JP" altLang="en-US"/>
              <a:t>について少し詳しく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ＭＳ Ｐゴシック" pitchFamily="50" charset="-128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1.2</a:t>
            </a:r>
            <a:endParaRPr lang="ja-JP" altLang="en-GB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ハードウェアリソースの仮想化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スケジューリング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リソースの仮想化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多重化</a:t>
            </a:r>
          </a:p>
          <a:p>
            <a:pPr lvl="1" eaLnBrk="1"/>
            <a:r>
              <a:rPr lang="ja-JP" altLang="en-US"/>
              <a:t>有限のリソース（資源）を、</a:t>
            </a:r>
            <a:br>
              <a:rPr lang="ja-JP" altLang="en-US"/>
            </a:br>
            <a:r>
              <a:rPr lang="ja-JP" altLang="en-US"/>
              <a:t>仮想的に実際より多く見せること</a:t>
            </a:r>
          </a:p>
          <a:p>
            <a:pPr lvl="1" eaLnBrk="1"/>
            <a:r>
              <a:rPr lang="ja-JP" altLang="en-US"/>
              <a:t>たくさんのプログラムで使えるようにする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空間分割による多重化</a:t>
            </a:r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時分割による多重化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空間分割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ハードウェアリソースを複数領域に区切る</a:t>
            </a:r>
          </a:p>
          <a:p>
            <a:pPr lvl="1" eaLnBrk="1"/>
            <a:r>
              <a:rPr lang="ja-JP" altLang="en-US" dirty="0"/>
              <a:t>あるプログラムにメモリの特定番地から特定番地</a:t>
            </a:r>
            <a:br>
              <a:rPr lang="ja-JP" altLang="en-US" dirty="0"/>
            </a:br>
            <a:r>
              <a:rPr lang="ja-JP" altLang="en-US" dirty="0"/>
              <a:t>までしか使わせない</a:t>
            </a:r>
          </a:p>
          <a:p>
            <a:pPr lvl="1" eaLnBrk="1"/>
            <a:r>
              <a:rPr lang="ja-JP" altLang="en-US" dirty="0"/>
              <a:t>これによって競合を防げる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800225" y="3779838"/>
            <a:ext cx="6408738" cy="208915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3200"/>
              <a:t>メモリ</a:t>
            </a:r>
          </a:p>
        </p:txBody>
      </p:sp>
      <p:sp>
        <p:nvSpPr>
          <p:cNvPr id="366597" name="Rectangle 5"/>
          <p:cNvSpPr>
            <a:spLocks noChangeArrowheads="1"/>
          </p:cNvSpPr>
          <p:nvPr/>
        </p:nvSpPr>
        <p:spPr bwMode="auto">
          <a:xfrm>
            <a:off x="2879725" y="3779838"/>
            <a:ext cx="1512888" cy="2089150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6192838" y="3779838"/>
            <a:ext cx="1512887" cy="208915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66599" name="AutoShape 7"/>
          <p:cNvSpPr>
            <a:spLocks noChangeArrowheads="1"/>
          </p:cNvSpPr>
          <p:nvPr/>
        </p:nvSpPr>
        <p:spPr bwMode="auto">
          <a:xfrm>
            <a:off x="1439863" y="6011863"/>
            <a:ext cx="2952750" cy="1116012"/>
          </a:xfrm>
          <a:prstGeom prst="wedgeEllipseCallout">
            <a:avLst>
              <a:gd name="adj1" fmla="val 31454"/>
              <a:gd name="adj2" fmla="val -87125"/>
            </a:avLst>
          </a:prstGeom>
          <a:solidFill>
            <a:srgbClr val="99CCFF"/>
          </a:solidFill>
          <a:ln w="381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</a:t>
            </a:r>
          </a:p>
        </p:txBody>
      </p:sp>
      <p:sp>
        <p:nvSpPr>
          <p:cNvPr id="366600" name="AutoShape 8"/>
          <p:cNvSpPr>
            <a:spLocks noChangeArrowheads="1"/>
          </p:cNvSpPr>
          <p:nvPr/>
        </p:nvSpPr>
        <p:spPr bwMode="auto">
          <a:xfrm>
            <a:off x="6335713" y="2411413"/>
            <a:ext cx="2952750" cy="1116012"/>
          </a:xfrm>
          <a:prstGeom prst="wedgeEllipseCallout">
            <a:avLst>
              <a:gd name="adj1" fmla="val -30486"/>
              <a:gd name="adj2" fmla="val 94810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</a:t>
            </a:r>
          </a:p>
        </p:txBody>
      </p:sp>
      <p:sp>
        <p:nvSpPr>
          <p:cNvPr id="366601" name="AutoShape 9"/>
          <p:cNvSpPr>
            <a:spLocks noChangeArrowheads="1"/>
          </p:cNvSpPr>
          <p:nvPr/>
        </p:nvSpPr>
        <p:spPr bwMode="auto">
          <a:xfrm>
            <a:off x="5184775" y="5075238"/>
            <a:ext cx="4679950" cy="1944687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38100" algn="ctr">
            <a:solidFill>
              <a:srgbClr val="FF00FF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空間：つまり場所ごとに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誰が使用するかを決める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3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7" grpId="0" animBg="1"/>
      <p:bldP spid="366598" grpId="0" animBg="1"/>
      <p:bldP spid="366599" grpId="0" animBg="1"/>
      <p:bldP spid="366600" grpId="0" animBg="1"/>
      <p:bldP spid="3666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時間分割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複数プログラムが交互に使う</a:t>
            </a:r>
          </a:p>
          <a:p>
            <a:pPr lvl="1" eaLnBrk="1"/>
            <a:r>
              <a:rPr lang="en-US" altLang="ja-JP" dirty="0"/>
              <a:t>CPU</a:t>
            </a:r>
            <a:r>
              <a:rPr lang="ja-JP" altLang="en-US" dirty="0"/>
              <a:t>など空間分割は不可能</a:t>
            </a:r>
          </a:p>
          <a:p>
            <a:pPr eaLnBrk="1"/>
            <a:endParaRPr lang="ja-JP" altLang="en-US" dirty="0"/>
          </a:p>
          <a:p>
            <a:pPr eaLnBrk="1"/>
            <a:r>
              <a:rPr lang="ja-JP" altLang="en-US" dirty="0"/>
              <a:t>例）歩行者天国</a:t>
            </a:r>
          </a:p>
          <a:p>
            <a:pPr lvl="1" eaLnBrk="1"/>
            <a:r>
              <a:rPr lang="ja-JP" altLang="en-US" dirty="0"/>
              <a:t>特定の曜日は歩行者専用道路として歩行者が使う</a:t>
            </a:r>
          </a:p>
          <a:p>
            <a:pPr lvl="1" eaLnBrk="1"/>
            <a:r>
              <a:rPr lang="ja-JP" altLang="en-US" dirty="0"/>
              <a:t>それ以外の曜日は自動車道として自動車が使う</a:t>
            </a:r>
          </a:p>
          <a:p>
            <a:pPr eaLnBrk="1"/>
            <a:r>
              <a:rPr lang="ja-JP" altLang="en-US" dirty="0"/>
              <a:t>切り替えオーバヘッド</a:t>
            </a:r>
          </a:p>
          <a:p>
            <a:pPr lvl="1" eaLnBrk="1"/>
            <a:r>
              <a:rPr lang="ja-JP" altLang="en-US" dirty="0"/>
              <a:t>使用者が切り替わるときに</a:t>
            </a:r>
            <a:r>
              <a:rPr lang="ja-JP" altLang="en-US" dirty="0">
                <a:solidFill>
                  <a:srgbClr val="CC0000"/>
                </a:solidFill>
              </a:rPr>
              <a:t>無駄（オーバヘッド）発生</a:t>
            </a:r>
          </a:p>
          <a:p>
            <a:pPr lvl="2" eaLnBrk="1"/>
            <a:r>
              <a:rPr lang="ja-JP" altLang="en-US" dirty="0"/>
              <a:t>道の中にいる自動車・歩行者を一旦追い出したり</a:t>
            </a:r>
          </a:p>
          <a:p>
            <a:pPr lvl="2" eaLnBrk="1"/>
            <a:r>
              <a:rPr lang="ja-JP" altLang="en-US" dirty="0"/>
              <a:t>通行止めの標識を立てたり・撤去したり</a:t>
            </a:r>
          </a:p>
        </p:txBody>
      </p:sp>
      <p:pic>
        <p:nvPicPr>
          <p:cNvPr id="367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875" y="1547813"/>
            <a:ext cx="2743200" cy="200977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時間分割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電子機器では、もっと短い時間で切り替え</a:t>
            </a:r>
          </a:p>
          <a:p>
            <a:pPr lvl="1" eaLnBrk="1"/>
            <a:r>
              <a:rPr lang="ja-JP" altLang="en-US"/>
              <a:t>数十</a:t>
            </a:r>
            <a:r>
              <a:rPr lang="en-US" altLang="ja-JP"/>
              <a:t>ms</a:t>
            </a:r>
          </a:p>
          <a:p>
            <a:pPr lvl="1" eaLnBrk="1"/>
            <a:endParaRPr lang="ja-JP" altLang="en-US"/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短い時間で切り替えるということは</a:t>
            </a:r>
            <a:r>
              <a:rPr lang="en-US" altLang="ja-JP"/>
              <a:t>...</a:t>
            </a:r>
          </a:p>
          <a:p>
            <a:pPr lvl="1" eaLnBrk="1"/>
            <a:r>
              <a:rPr lang="ja-JP" altLang="en-US"/>
              <a:t>頻繁に切り替え（切り替え回数増加）</a:t>
            </a:r>
          </a:p>
          <a:p>
            <a:pPr lvl="1" eaLnBrk="1"/>
            <a:r>
              <a:rPr lang="ja-JP" altLang="en-US"/>
              <a:t>つまりオーバヘッドも増加</a:t>
            </a:r>
          </a:p>
          <a:p>
            <a:pPr lvl="1" eaLnBrk="1"/>
            <a:r>
              <a:rPr lang="ja-JP" altLang="en-US"/>
              <a:t>いかに</a:t>
            </a:r>
            <a:r>
              <a:rPr lang="ja-JP" altLang="en-US">
                <a:solidFill>
                  <a:srgbClr val="CC0000"/>
                </a:solidFill>
              </a:rPr>
              <a:t>効率よい順番</a:t>
            </a:r>
            <a:r>
              <a:rPr lang="ja-JP" altLang="en-US"/>
              <a:t>でリソースを割り振るかが重要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ＭＳ Ｐゴシック" pitchFamily="50" charset="-128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1.3</a:t>
            </a:r>
            <a:endParaRPr lang="ja-JP" altLang="en-GB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プログラムの処理形態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ja-JP" alt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処理形態</a:t>
            </a:r>
          </a:p>
          <a:p>
            <a:pPr lvl="1" eaLnBrk="1"/>
            <a:r>
              <a:rPr lang="ja-JP" altLang="en-US"/>
              <a:t>すなわちスケジューリングについて</a:t>
            </a:r>
            <a:r>
              <a:rPr lang="en-US" altLang="ja-JP"/>
              <a:t>...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ja-JP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...</a:t>
            </a:r>
            <a:r>
              <a:rPr lang="ja-JP" altLang="en-US"/>
              <a:t>の前に、単位の説明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ジョブ</a:t>
            </a:r>
          </a:p>
          <a:p>
            <a:pPr lvl="1" eaLnBrk="1"/>
            <a:r>
              <a:rPr lang="ja-JP" altLang="en-US">
                <a:solidFill>
                  <a:srgbClr val="CC0000"/>
                </a:solidFill>
              </a:rPr>
              <a:t>ユーザ</a:t>
            </a:r>
            <a:r>
              <a:rPr lang="ja-JP" altLang="en-US"/>
              <a:t>がシステムに対して依頼する仕事の単位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プロセス</a:t>
            </a:r>
          </a:p>
          <a:p>
            <a:pPr lvl="1" eaLnBrk="1"/>
            <a:r>
              <a:rPr lang="ja-JP" altLang="en-US">
                <a:solidFill>
                  <a:srgbClr val="CC0000"/>
                </a:solidFill>
              </a:rPr>
              <a:t>システム</a:t>
            </a:r>
            <a:r>
              <a:rPr lang="ja-JP" altLang="en-US"/>
              <a:t>が処理する仕事の単位</a:t>
            </a:r>
          </a:p>
          <a:p>
            <a:pPr lvl="1" eaLnBrk="1"/>
            <a:r>
              <a:rPr lang="ja-JP" altLang="en-US"/>
              <a:t>システムはジョブをプロセスに分割して処理</a:t>
            </a:r>
          </a:p>
          <a:p>
            <a:pPr lvl="1" eaLnBrk="1"/>
            <a:r>
              <a:rPr lang="ja-JP" altLang="en-US"/>
              <a:t>リソースはプロセス単位で割り当てられる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プログラムの処理形態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</a:t>
            </a:r>
          </a:p>
          <a:p>
            <a:pPr lvl="1" eaLnBrk="1"/>
            <a:r>
              <a:rPr lang="ja-JP" altLang="en-US"/>
              <a:t>必要な情報を前もって決定</a:t>
            </a:r>
          </a:p>
          <a:p>
            <a:pPr lvl="1" eaLnBrk="1"/>
            <a:r>
              <a:rPr lang="ja-JP" altLang="en-US"/>
              <a:t>実行してほしいジョブを一括依頼</a:t>
            </a:r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対話（インタラクティブ）処理</a:t>
            </a:r>
          </a:p>
          <a:p>
            <a:pPr lvl="1" eaLnBrk="1"/>
            <a:r>
              <a:rPr lang="ja-JP" altLang="en-US"/>
              <a:t>そのつど、プログラムに対して入力を行う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ジョブを一括して依頼</a:t>
            </a:r>
          </a:p>
          <a:p>
            <a:pPr lvl="1" eaLnBrk="1"/>
            <a:r>
              <a:rPr lang="ja-JP" altLang="en-US" dirty="0"/>
              <a:t>ユーザは、</a:t>
            </a:r>
            <a:r>
              <a:rPr lang="ja-JP" altLang="en-US" dirty="0">
                <a:solidFill>
                  <a:srgbClr val="006666"/>
                </a:solidFill>
              </a:rPr>
              <a:t>必要なリソース</a:t>
            </a:r>
            <a:r>
              <a:rPr lang="ja-JP" altLang="en-US" dirty="0"/>
              <a:t>、</a:t>
            </a:r>
            <a:r>
              <a:rPr lang="ja-JP" altLang="en-US" dirty="0">
                <a:solidFill>
                  <a:schemeClr val="accent2"/>
                </a:solidFill>
              </a:rPr>
              <a:t>実行したいプログラム</a:t>
            </a:r>
            <a:r>
              <a:rPr lang="ja-JP" altLang="en-US" dirty="0"/>
              <a:t>、</a:t>
            </a:r>
            <a:br>
              <a:rPr lang="ja-JP" altLang="en-US" dirty="0"/>
            </a:br>
            <a:r>
              <a:rPr lang="ja-JP" altLang="en-US" dirty="0">
                <a:solidFill>
                  <a:srgbClr val="6600CC"/>
                </a:solidFill>
              </a:rPr>
              <a:t>処理に使うデータ</a:t>
            </a:r>
            <a:r>
              <a:rPr lang="ja-JP" altLang="en-US" dirty="0"/>
              <a:t>の全てをあらかじめ決定</a:t>
            </a:r>
          </a:p>
          <a:p>
            <a:pPr lvl="1" eaLnBrk="1"/>
            <a:r>
              <a:rPr lang="ja-JP" altLang="en-US" dirty="0"/>
              <a:t>それを</a:t>
            </a:r>
            <a:r>
              <a:rPr lang="en-US" altLang="ja-JP" dirty="0"/>
              <a:t>JCL (Job Control Language) </a:t>
            </a:r>
            <a:r>
              <a:rPr lang="ja-JP" altLang="en-US" dirty="0"/>
              <a:t>によって</a:t>
            </a:r>
            <a:br>
              <a:rPr lang="ja-JP" altLang="en-US" dirty="0"/>
            </a:br>
            <a:r>
              <a:rPr lang="ja-JP" altLang="en-US" dirty="0"/>
              <a:t>記述し、コンピュータに投入</a:t>
            </a:r>
          </a:p>
          <a:p>
            <a:pPr lvl="1" eaLnBrk="1"/>
            <a:endParaRPr lang="ja-JP" altLang="en-US" dirty="0"/>
          </a:p>
          <a:p>
            <a:pPr lvl="1" eaLnBrk="1"/>
            <a:endParaRPr lang="ja-JP" altLang="en-US" dirty="0"/>
          </a:p>
          <a:p>
            <a:pPr lvl="1" eaLnBrk="1"/>
            <a:endParaRPr lang="ja-JP" altLang="en-US" dirty="0"/>
          </a:p>
          <a:p>
            <a:pPr lvl="1" eaLnBrk="1"/>
            <a:endParaRPr lang="ja-JP" altLang="en-US" dirty="0"/>
          </a:p>
          <a:p>
            <a:pPr lvl="1" eaLnBrk="1"/>
            <a:endParaRPr lang="ja-JP" altLang="en-US" dirty="0"/>
          </a:p>
          <a:p>
            <a:pPr lvl="1" eaLnBrk="1"/>
            <a:r>
              <a:rPr lang="ja-JP" altLang="en-US" dirty="0"/>
              <a:t>各ジョブは、実行中は</a:t>
            </a:r>
            <a:r>
              <a:rPr lang="ja-JP" altLang="en-US" dirty="0">
                <a:solidFill>
                  <a:srgbClr val="A50021"/>
                </a:solidFill>
              </a:rPr>
              <a:t>全てのリソースを占有</a:t>
            </a:r>
            <a:r>
              <a:rPr lang="ja-JP" altLang="en-US" dirty="0"/>
              <a:t>する</a:t>
            </a:r>
          </a:p>
        </p:txBody>
      </p:sp>
      <p:sp>
        <p:nvSpPr>
          <p:cNvPr id="381956" name="Rectangle 4"/>
          <p:cNvSpPr>
            <a:spLocks noChangeArrowheads="1"/>
          </p:cNvSpPr>
          <p:nvPr/>
        </p:nvSpPr>
        <p:spPr bwMode="auto">
          <a:xfrm>
            <a:off x="576263" y="3708400"/>
            <a:ext cx="9072562" cy="25908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>
                <a:latin typeface="SunSansSemiBold" pitchFamily="2" charset="0"/>
              </a:rPr>
              <a:t>//JOB1		JOB (12345), </a:t>
            </a:r>
            <a:r>
              <a:rPr lang="en-US" altLang="ja-JP">
                <a:solidFill>
                  <a:srgbClr val="006666"/>
                </a:solidFill>
                <a:latin typeface="SunSansSemiBold" pitchFamily="2" charset="0"/>
              </a:rPr>
              <a:t>CLASS=X</a:t>
            </a:r>
          </a:p>
          <a:p>
            <a:pPr algn="l"/>
            <a:endParaRPr lang="en-US" altLang="ja-JP">
              <a:solidFill>
                <a:srgbClr val="006666"/>
              </a:solidFill>
              <a:latin typeface="SunSansSemiBold" pitchFamily="2" charset="0"/>
            </a:endParaRPr>
          </a:p>
          <a:p>
            <a:pPr algn="l"/>
            <a:r>
              <a:rPr lang="en-US" altLang="ja-JP">
                <a:latin typeface="SunSansSemiBold" pitchFamily="2" charset="0"/>
              </a:rPr>
              <a:t>//STEP1	EXEC </a:t>
            </a:r>
            <a:r>
              <a:rPr lang="en-US" altLang="ja-JP">
                <a:solidFill>
                  <a:schemeClr val="accent2"/>
                </a:solidFill>
                <a:latin typeface="SunSansSemiBold" pitchFamily="2" charset="0"/>
              </a:rPr>
              <a:t>PGM=TEST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//DDIN	DD DISP=SHR, </a:t>
            </a:r>
            <a:r>
              <a:rPr lang="en-US" altLang="ja-JP">
                <a:solidFill>
                  <a:srgbClr val="6600CC"/>
                </a:solidFill>
                <a:latin typeface="SunSansSemiBold" pitchFamily="2" charset="0"/>
              </a:rPr>
              <a:t>DSN=INPUT1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//DDOUT	DD DISP=(NEW, CATLG), DNS=OUTPUT(+1),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//		UNIT=SYSDA, SPACE=(CYL,(15,15),RLSE),DCB+*.DDIN</a:t>
            </a:r>
          </a:p>
          <a:p>
            <a:pPr algn="l"/>
            <a:r>
              <a:rPr lang="en-US" altLang="ja-JP">
                <a:latin typeface="SunSansSemiBold" pitchFamily="2" charset="0"/>
              </a:rPr>
              <a:t>		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1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</a:t>
            </a:r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一定期間ごとに大量のデータを集めて</a:t>
            </a:r>
            <a:br>
              <a:rPr lang="ja-JP" altLang="en-US"/>
            </a:br>
            <a:r>
              <a:rPr lang="ja-JP" altLang="en-US"/>
              <a:t>処理するような場合に便利</a:t>
            </a:r>
          </a:p>
          <a:p>
            <a:pPr lvl="1" eaLnBrk="1"/>
            <a:r>
              <a:rPr lang="ja-JP" altLang="en-US"/>
              <a:t>例）売り上げデータ・受注データの集計</a:t>
            </a:r>
          </a:p>
        </p:txBody>
      </p:sp>
      <p:sp>
        <p:nvSpPr>
          <p:cNvPr id="390148" name="Rectangle 4"/>
          <p:cNvSpPr>
            <a:spLocks noChangeArrowheads="1"/>
          </p:cNvSpPr>
          <p:nvPr/>
        </p:nvSpPr>
        <p:spPr bwMode="auto">
          <a:xfrm>
            <a:off x="503238" y="1619250"/>
            <a:ext cx="4032250" cy="1439863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5903913" y="3275013"/>
            <a:ext cx="2881312" cy="14398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>
                <a:latin typeface="A-OTF 新ゴ Pro H" pitchFamily="34" charset="-128"/>
              </a:rPr>
              <a:t>リソース</a:t>
            </a:r>
          </a:p>
          <a:p>
            <a:r>
              <a:rPr lang="ja-JP" altLang="en-US">
                <a:latin typeface="A-OTF 新ゴ Pro H" pitchFamily="34" charset="-128"/>
              </a:rPr>
              <a:t>（</a:t>
            </a:r>
            <a:r>
              <a:rPr lang="en-US" altLang="ja-JP">
                <a:latin typeface="A-OTF 新ゴ Pro H" pitchFamily="34" charset="-128"/>
              </a:rPr>
              <a:t>CPU, </a:t>
            </a:r>
            <a:r>
              <a:rPr lang="ja-JP" altLang="en-US">
                <a:latin typeface="A-OTF 新ゴ Pro H" pitchFamily="34" charset="-128"/>
              </a:rPr>
              <a:t>メモリなど）</a:t>
            </a:r>
          </a:p>
        </p:txBody>
      </p:sp>
      <p:sp>
        <p:nvSpPr>
          <p:cNvPr id="390150" name="Oval 6"/>
          <p:cNvSpPr>
            <a:spLocks noChangeArrowheads="1"/>
          </p:cNvSpPr>
          <p:nvPr/>
        </p:nvSpPr>
        <p:spPr bwMode="auto">
          <a:xfrm>
            <a:off x="3527425" y="1979613"/>
            <a:ext cx="792163" cy="792162"/>
          </a:xfrm>
          <a:prstGeom prst="ellipse">
            <a:avLst/>
          </a:prstGeom>
          <a:solidFill>
            <a:srgbClr val="3366FF"/>
          </a:solidFill>
          <a:ln w="38100" algn="ctr">
            <a:solidFill>
              <a:srgbClr val="0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CCECFF"/>
                </a:solidFill>
                <a:latin typeface="SunSansSemiBold" pitchFamily="2" charset="0"/>
              </a:rPr>
              <a:t>Job</a:t>
            </a:r>
          </a:p>
        </p:txBody>
      </p:sp>
      <p:sp>
        <p:nvSpPr>
          <p:cNvPr id="390151" name="Oval 7"/>
          <p:cNvSpPr>
            <a:spLocks noChangeArrowheads="1"/>
          </p:cNvSpPr>
          <p:nvPr/>
        </p:nvSpPr>
        <p:spPr bwMode="auto">
          <a:xfrm>
            <a:off x="2447925" y="1979613"/>
            <a:ext cx="792163" cy="792162"/>
          </a:xfrm>
          <a:prstGeom prst="ellipse">
            <a:avLst/>
          </a:prstGeom>
          <a:solidFill>
            <a:srgbClr val="993366"/>
          </a:solidFill>
          <a:ln w="38100" algn="ctr">
            <a:solidFill>
              <a:srgbClr val="8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FF99FF"/>
                </a:solidFill>
                <a:latin typeface="SunSansSemiBold" pitchFamily="2" charset="0"/>
              </a:rPr>
              <a:t>Job</a:t>
            </a:r>
          </a:p>
        </p:txBody>
      </p:sp>
      <p:sp>
        <p:nvSpPr>
          <p:cNvPr id="390152" name="Oval 8"/>
          <p:cNvSpPr>
            <a:spLocks noChangeArrowheads="1"/>
          </p:cNvSpPr>
          <p:nvPr/>
        </p:nvSpPr>
        <p:spPr bwMode="auto">
          <a:xfrm>
            <a:off x="1439863" y="1979613"/>
            <a:ext cx="792162" cy="792162"/>
          </a:xfrm>
          <a:prstGeom prst="ellipse">
            <a:avLst/>
          </a:prstGeom>
          <a:solidFill>
            <a:srgbClr val="008080"/>
          </a:solidFill>
          <a:ln w="38100" algn="ctr">
            <a:solidFill>
              <a:srgbClr val="00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CCECFF"/>
                </a:solidFill>
                <a:latin typeface="SunSansSemiBold" pitchFamily="2" charset="0"/>
              </a:rPr>
              <a:t>Job</a:t>
            </a:r>
          </a:p>
        </p:txBody>
      </p:sp>
      <p:sp>
        <p:nvSpPr>
          <p:cNvPr id="390153" name="Text Box 9"/>
          <p:cNvSpPr txBox="1">
            <a:spLocks noChangeArrowheads="1"/>
          </p:cNvSpPr>
          <p:nvPr/>
        </p:nvSpPr>
        <p:spPr bwMode="auto">
          <a:xfrm>
            <a:off x="1800225" y="1187450"/>
            <a:ext cx="14001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>
                <a:solidFill>
                  <a:srgbClr val="CC6600"/>
                </a:solidFill>
              </a:rPr>
              <a:t>待ち行列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5116E-6 1.17524E-6 L 0.33958 0.0713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" y="3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6 1.17524E-6 L 0.1071 1.17524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5 1.17524E-6 L 0.10348 1.1752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90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0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8" grpId="0" animBg="1"/>
      <p:bldP spid="390150" grpId="0" animBg="1"/>
      <p:bldP spid="390150" grpId="1" animBg="1"/>
      <p:bldP spid="390150" grpId="2" animBg="1"/>
      <p:bldP spid="390151" grpId="0" animBg="1"/>
      <p:bldP spid="390151" grpId="1" animBg="1"/>
      <p:bldP spid="390152" grpId="0" animBg="1"/>
      <p:bldP spid="390152" grpId="1" animBg="1"/>
      <p:bldP spid="3901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利点</a:t>
            </a:r>
          </a:p>
          <a:p>
            <a:pPr lvl="1" eaLnBrk="1"/>
            <a:r>
              <a:rPr lang="ja-JP" altLang="en-US"/>
              <a:t>スケジューリングが単純</a:t>
            </a:r>
          </a:p>
          <a:p>
            <a:pPr lvl="2" eaLnBrk="1"/>
            <a:r>
              <a:rPr lang="ja-JP" altLang="en-US"/>
              <a:t>前もって、プログラムが必要とするリソースがわかる</a:t>
            </a:r>
          </a:p>
          <a:p>
            <a:pPr lvl="2" eaLnBrk="1"/>
            <a:r>
              <a:rPr lang="ja-JP" altLang="en-US"/>
              <a:t>複数のジョブのスケジューリングが比較的楽</a:t>
            </a:r>
            <a:br>
              <a:rPr lang="ja-JP" altLang="en-US"/>
            </a:br>
            <a:r>
              <a:rPr lang="ja-JP" altLang="en-US"/>
              <a:t>例）必要リソースの少ないジョブを優先的に実行すると</a:t>
            </a:r>
            <a:br>
              <a:rPr lang="ja-JP" altLang="en-US"/>
            </a:br>
            <a:r>
              <a:rPr lang="ja-JP" altLang="en-US"/>
              <a:t>　　全ジョブの平均待ち時間（</a:t>
            </a:r>
            <a:r>
              <a:rPr lang="ja-JP" altLang="en-US">
                <a:solidFill>
                  <a:srgbClr val="A50021"/>
                </a:solidFill>
              </a:rPr>
              <a:t>ターンアラウンドタイム</a:t>
            </a:r>
            <a:r>
              <a:rPr lang="ja-JP" altLang="en-US"/>
              <a:t>）</a:t>
            </a:r>
            <a:br>
              <a:rPr lang="ja-JP" altLang="en-US"/>
            </a:br>
            <a:r>
              <a:rPr lang="ja-JP" altLang="en-US"/>
              <a:t>　　が短くなる</a:t>
            </a:r>
          </a:p>
          <a:p>
            <a:pPr lvl="2" eaLnBrk="1"/>
            <a:r>
              <a:rPr lang="ja-JP" altLang="en-US"/>
              <a:t>ジョブの切り替えも少なくてすむため、無駄が少ない</a:t>
            </a:r>
          </a:p>
          <a:p>
            <a:pPr lvl="2" eaLnBrk="1"/>
            <a:endParaRPr lang="ja-JP" altLang="en-US"/>
          </a:p>
          <a:p>
            <a:pPr eaLnBrk="1"/>
            <a:r>
              <a:rPr lang="ja-JP" altLang="en-US"/>
              <a:t>欠点</a:t>
            </a:r>
          </a:p>
          <a:p>
            <a:pPr lvl="1" eaLnBrk="1"/>
            <a:r>
              <a:rPr lang="ja-JP" altLang="en-US"/>
              <a:t>前もって全てを決めないとジョブが投入できない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対話（インタラクティブ）処理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必要に応じて人間が入力し、それを処理する</a:t>
            </a:r>
          </a:p>
          <a:p>
            <a:pPr lvl="1" eaLnBrk="1"/>
            <a:r>
              <a:rPr lang="ja-JP" altLang="en-US" dirty="0"/>
              <a:t>人間の反応速度は </a:t>
            </a: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-1</a:t>
            </a:r>
            <a:r>
              <a:rPr lang="ja-JP" altLang="en-US" dirty="0">
                <a:solidFill>
                  <a:schemeClr val="accent2"/>
                </a:solidFill>
              </a:rPr>
              <a:t>秒 </a:t>
            </a:r>
            <a:r>
              <a:rPr lang="ja-JP" altLang="en-US" dirty="0"/>
              <a:t>程度</a:t>
            </a:r>
          </a:p>
          <a:p>
            <a:pPr lvl="1" eaLnBrk="1"/>
            <a:r>
              <a:rPr lang="ja-JP" altLang="en-US" dirty="0"/>
              <a:t>計算機は </a:t>
            </a:r>
            <a:r>
              <a:rPr lang="en-US" altLang="ja-JP" dirty="0">
                <a:solidFill>
                  <a:schemeClr val="accent2"/>
                </a:solidFill>
              </a:rPr>
              <a:t>10</a:t>
            </a:r>
            <a:r>
              <a:rPr lang="en-US" altLang="ja-JP" baseline="30000" dirty="0">
                <a:solidFill>
                  <a:schemeClr val="accent2"/>
                </a:solidFill>
              </a:rPr>
              <a:t>-9</a:t>
            </a:r>
            <a:r>
              <a:rPr lang="ja-JP" altLang="en-US" dirty="0">
                <a:solidFill>
                  <a:schemeClr val="accent2"/>
                </a:solidFill>
              </a:rPr>
              <a:t>秒 </a:t>
            </a:r>
            <a:r>
              <a:rPr lang="ja-JP" altLang="en-US" dirty="0"/>
              <a:t>オーダで命令を処理</a:t>
            </a:r>
          </a:p>
          <a:p>
            <a:pPr lvl="1" eaLnBrk="1"/>
            <a:r>
              <a:rPr lang="ja-JP" altLang="en-US" dirty="0"/>
              <a:t>人間の入力を待っている時間はすごく無駄</a:t>
            </a:r>
            <a:br>
              <a:rPr lang="ja-JP" altLang="en-US" dirty="0"/>
            </a:br>
            <a:r>
              <a:rPr lang="ja-JP" altLang="en-US" dirty="0"/>
              <a:t>特に昔、計算機が非常に高価だった時代はなおさら</a:t>
            </a:r>
          </a:p>
          <a:p>
            <a:pPr lvl="1" eaLnBrk="1"/>
            <a:r>
              <a:rPr lang="ja-JP" altLang="en-US" dirty="0"/>
              <a:t>一定時間に処理できる仕事量（</a:t>
            </a:r>
            <a:r>
              <a:rPr lang="ja-JP" altLang="en-US" dirty="0">
                <a:solidFill>
                  <a:srgbClr val="A50021"/>
                </a:solidFill>
              </a:rPr>
              <a:t>スループット</a:t>
            </a:r>
            <a:r>
              <a:rPr lang="ja-JP" altLang="en-US" dirty="0"/>
              <a:t>）が低下＝もったいない</a:t>
            </a:r>
          </a:p>
          <a:p>
            <a:pPr lvl="1" eaLnBrk="1"/>
            <a:endParaRPr lang="ja-JP" altLang="en-US" dirty="0"/>
          </a:p>
          <a:p>
            <a:pPr eaLnBrk="1"/>
            <a:r>
              <a:rPr lang="ja-JP" altLang="en-US" dirty="0"/>
              <a:t>タイムシェアリングシステム（</a:t>
            </a:r>
            <a:r>
              <a:rPr lang="en-US" altLang="ja-JP" dirty="0"/>
              <a:t>TSS</a:t>
            </a:r>
            <a:r>
              <a:rPr lang="ja-JP" altLang="en-US" dirty="0"/>
              <a:t>）</a:t>
            </a:r>
          </a:p>
          <a:p>
            <a:pPr lvl="1" eaLnBrk="1"/>
            <a:r>
              <a:rPr lang="ja-JP" altLang="en-US" dirty="0"/>
              <a:t>使っていない</a:t>
            </a:r>
            <a:r>
              <a:rPr lang="en-US" altLang="ja-JP" dirty="0"/>
              <a:t>CPU</a:t>
            </a:r>
            <a:r>
              <a:rPr lang="ja-JP" altLang="en-US" dirty="0"/>
              <a:t>時間を他に割り当てよう</a:t>
            </a:r>
            <a:r>
              <a:rPr lang="en-US" altLang="ja-JP" dirty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1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1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タイムシェアリングシステム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非常に短い</a:t>
            </a:r>
            <a:r>
              <a:rPr lang="en-US" altLang="ja-JP"/>
              <a:t>CPU</a:t>
            </a:r>
            <a:r>
              <a:rPr lang="ja-JP" altLang="en-US"/>
              <a:t>時間を複数プロセスに順に割当</a:t>
            </a:r>
          </a:p>
          <a:p>
            <a:pPr lvl="1" eaLnBrk="1"/>
            <a:r>
              <a:rPr lang="ja-JP" altLang="en-US"/>
              <a:t>割り当てられる単位時間（</a:t>
            </a:r>
            <a:r>
              <a:rPr lang="ja-JP" altLang="en-US">
                <a:solidFill>
                  <a:srgbClr val="A50021"/>
                </a:solidFill>
              </a:rPr>
              <a:t>クオンタム</a:t>
            </a:r>
            <a:r>
              <a:rPr lang="ja-JP" altLang="en-US"/>
              <a:t>）は数十</a:t>
            </a:r>
            <a:r>
              <a:rPr lang="en-US" altLang="ja-JP"/>
              <a:t>ms</a:t>
            </a:r>
          </a:p>
          <a:p>
            <a:pPr lvl="1" eaLnBrk="1"/>
            <a:r>
              <a:rPr lang="ja-JP" altLang="en-US"/>
              <a:t>割当が一周したらまた最初から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プロセスから見ると</a:t>
            </a:r>
            <a:r>
              <a:rPr lang="en-US" altLang="ja-JP"/>
              <a:t>...</a:t>
            </a:r>
          </a:p>
          <a:p>
            <a:pPr lvl="1" eaLnBrk="1"/>
            <a:r>
              <a:rPr lang="ja-JP" altLang="en-US"/>
              <a:t>細切れの</a:t>
            </a:r>
            <a:r>
              <a:rPr lang="en-US" altLang="ja-JP"/>
              <a:t>CPU</a:t>
            </a:r>
            <a:r>
              <a:rPr lang="ja-JP" altLang="en-US"/>
              <a:t>使用権（時間）が、</a:t>
            </a:r>
            <a:br>
              <a:rPr lang="ja-JP" altLang="en-US"/>
            </a:br>
            <a:r>
              <a:rPr lang="ja-JP" altLang="en-US"/>
              <a:t>短い間隔を置きながら与えられる</a:t>
            </a:r>
          </a:p>
          <a:p>
            <a:pPr lvl="1" eaLnBrk="1"/>
            <a:r>
              <a:rPr lang="ja-JP" altLang="en-US"/>
              <a:t>プロセスは入力待ちなどの遊びも多いので、</a:t>
            </a:r>
            <a:br>
              <a:rPr lang="ja-JP" altLang="en-US"/>
            </a:br>
            <a:r>
              <a:rPr lang="ja-JP" altLang="en-US"/>
              <a:t>この「短い間隔」はユーザからは見えにくく、</a:t>
            </a:r>
            <a:br>
              <a:rPr lang="ja-JP" altLang="en-US"/>
            </a:br>
            <a:r>
              <a:rPr lang="ja-JP" altLang="en-US"/>
              <a:t>さも</a:t>
            </a:r>
            <a:r>
              <a:rPr lang="en-US" altLang="ja-JP">
                <a:solidFill>
                  <a:srgbClr val="A50021"/>
                </a:solidFill>
              </a:rPr>
              <a:t>CPU</a:t>
            </a:r>
            <a:r>
              <a:rPr lang="ja-JP" altLang="en-US">
                <a:solidFill>
                  <a:srgbClr val="A50021"/>
                </a:solidFill>
              </a:rPr>
              <a:t>を占有して使っているように見える</a:t>
            </a:r>
            <a:endParaRPr lang="en-US" altLang="ja-JP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タイムシェアリングシステム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利点</a:t>
            </a:r>
          </a:p>
          <a:p>
            <a:pPr lvl="1" eaLnBrk="1"/>
            <a:r>
              <a:rPr lang="ja-JP" altLang="en-US" dirty="0"/>
              <a:t>自分のほかに大きなプロセスがあっても、</a:t>
            </a:r>
            <a:br>
              <a:rPr lang="ja-JP" altLang="en-US" dirty="0"/>
            </a:br>
            <a:r>
              <a:rPr lang="ja-JP" altLang="en-US" dirty="0"/>
              <a:t>そのプロセスが終わるまで長い間待たされたりしない</a:t>
            </a:r>
            <a:br>
              <a:rPr lang="ja-JP" altLang="en-US" dirty="0"/>
            </a:br>
            <a:r>
              <a:rPr lang="ja-JP" altLang="en-US" dirty="0"/>
              <a:t>（↑バッチ処理ではありうる）</a:t>
            </a:r>
          </a:p>
          <a:p>
            <a:pPr lvl="1" eaLnBrk="1"/>
            <a:r>
              <a:rPr lang="ja-JP" altLang="en-US" dirty="0"/>
              <a:t>ユーザから見ても、対話的に入力してからその反応が</a:t>
            </a:r>
            <a:br>
              <a:rPr lang="ja-JP" altLang="en-US" dirty="0"/>
            </a:br>
            <a:r>
              <a:rPr lang="ja-JP" altLang="en-US" dirty="0"/>
              <a:t>返ってくるまでの時間（</a:t>
            </a:r>
            <a:r>
              <a:rPr lang="ja-JP" altLang="en-US" dirty="0">
                <a:solidFill>
                  <a:srgbClr val="A50021"/>
                </a:solidFill>
              </a:rPr>
              <a:t>レスポンスタイム</a:t>
            </a:r>
            <a:r>
              <a:rPr lang="ja-JP" altLang="en-US" dirty="0"/>
              <a:t>）が</a:t>
            </a:r>
            <a:br>
              <a:rPr lang="ja-JP" altLang="en-US" dirty="0"/>
            </a:br>
            <a:r>
              <a:rPr lang="ja-JP" altLang="en-US" dirty="0"/>
              <a:t>短くなる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バッチ処理と対話処理</a:t>
            </a:r>
          </a:p>
        </p:txBody>
      </p:sp>
      <p:sp>
        <p:nvSpPr>
          <p:cNvPr id="37891" name="Oval 7"/>
          <p:cNvSpPr>
            <a:spLocks noChangeArrowheads="1"/>
          </p:cNvSpPr>
          <p:nvPr/>
        </p:nvSpPr>
        <p:spPr bwMode="auto">
          <a:xfrm>
            <a:off x="73025" y="1692275"/>
            <a:ext cx="6335713" cy="4175125"/>
          </a:xfrm>
          <a:prstGeom prst="ellipse">
            <a:avLst/>
          </a:prstGeom>
          <a:solidFill>
            <a:srgbClr val="FFCC99">
              <a:alpha val="49019"/>
            </a:srgbClr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7892" name="Oval 8"/>
          <p:cNvSpPr>
            <a:spLocks noChangeArrowheads="1"/>
          </p:cNvSpPr>
          <p:nvPr/>
        </p:nvSpPr>
        <p:spPr bwMode="auto">
          <a:xfrm>
            <a:off x="3671888" y="1690688"/>
            <a:ext cx="6335712" cy="4175125"/>
          </a:xfrm>
          <a:prstGeom prst="ellipse">
            <a:avLst/>
          </a:prstGeom>
          <a:solidFill>
            <a:srgbClr val="99CCFF">
              <a:alpha val="50980"/>
            </a:srgbClr>
          </a:solidFill>
          <a:ln w="38100" algn="ctr">
            <a:solidFill>
              <a:srgbClr val="3366FF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pic>
        <p:nvPicPr>
          <p:cNvPr id="396292" name="Picture 4" descr="supercompu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3963" y="2051050"/>
            <a:ext cx="2082800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293" name="Picture 5" descr="mainfra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3688" y="2484438"/>
            <a:ext cx="18542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294" name="Picture 6" descr="deskto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0413" y="3240088"/>
            <a:ext cx="1746250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2346125" y="1258888"/>
            <a:ext cx="161965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バッチ処理</a:t>
            </a:r>
          </a:p>
        </p:txBody>
      </p:sp>
      <p:sp>
        <p:nvSpPr>
          <p:cNvPr id="37897" name="Text Box 10"/>
          <p:cNvSpPr txBox="1">
            <a:spLocks noChangeArrowheads="1"/>
          </p:cNvSpPr>
          <p:nvPr/>
        </p:nvSpPr>
        <p:spPr bwMode="auto">
          <a:xfrm>
            <a:off x="6119788" y="1258888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対話処理</a:t>
            </a:r>
          </a:p>
        </p:txBody>
      </p:sp>
      <p:sp>
        <p:nvSpPr>
          <p:cNvPr id="396299" name="Text Box 11"/>
          <p:cNvSpPr txBox="1">
            <a:spLocks noChangeArrowheads="1"/>
          </p:cNvSpPr>
          <p:nvPr/>
        </p:nvSpPr>
        <p:spPr bwMode="auto">
          <a:xfrm>
            <a:off x="1584325" y="4932363"/>
            <a:ext cx="14001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/>
              <a:t>スパコン</a:t>
            </a:r>
          </a:p>
        </p:txBody>
      </p:sp>
      <p:sp>
        <p:nvSpPr>
          <p:cNvPr id="396300" name="Text Box 12"/>
          <p:cNvSpPr txBox="1">
            <a:spLocks noChangeArrowheads="1"/>
          </p:cNvSpPr>
          <p:nvPr/>
        </p:nvSpPr>
        <p:spPr bwMode="auto">
          <a:xfrm>
            <a:off x="4032250" y="4932363"/>
            <a:ext cx="23145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/>
              <a:t>メインフレーム</a:t>
            </a:r>
          </a:p>
        </p:txBody>
      </p:sp>
      <p:sp>
        <p:nvSpPr>
          <p:cNvPr id="396301" name="Text Box 13"/>
          <p:cNvSpPr txBox="1">
            <a:spLocks noChangeArrowheads="1"/>
          </p:cNvSpPr>
          <p:nvPr/>
        </p:nvSpPr>
        <p:spPr bwMode="auto">
          <a:xfrm>
            <a:off x="7488238" y="4932363"/>
            <a:ext cx="14001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/>
              <a:t>パソコン</a:t>
            </a:r>
          </a:p>
        </p:txBody>
      </p:sp>
      <p:sp>
        <p:nvSpPr>
          <p:cNvPr id="396302" name="AutoShape 14"/>
          <p:cNvSpPr>
            <a:spLocks noChangeArrowheads="1"/>
          </p:cNvSpPr>
          <p:nvPr/>
        </p:nvSpPr>
        <p:spPr bwMode="auto">
          <a:xfrm>
            <a:off x="2303463" y="5724525"/>
            <a:ext cx="5616575" cy="1657350"/>
          </a:xfrm>
          <a:prstGeom prst="wedgeRoundRectCallout">
            <a:avLst>
              <a:gd name="adj1" fmla="val -48588"/>
              <a:gd name="adj2" fmla="val -70977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algn="l"/>
            <a:r>
              <a:rPr lang="ja-JP" altLang="en-US"/>
              <a:t>・計算速度 最優先</a:t>
            </a:r>
          </a:p>
          <a:p>
            <a:pPr algn="l"/>
            <a:r>
              <a:rPr lang="ja-JP" altLang="en-US"/>
              <a:t>・１つのジョブ自体も大きい</a:t>
            </a:r>
          </a:p>
          <a:p>
            <a:pPr algn="l"/>
            <a:r>
              <a:rPr lang="ja-JP" altLang="en-US"/>
              <a:t>・オーバヘッドが少ないバッチ処理</a:t>
            </a:r>
          </a:p>
        </p:txBody>
      </p:sp>
      <p:sp>
        <p:nvSpPr>
          <p:cNvPr id="396303" name="AutoShape 15"/>
          <p:cNvSpPr>
            <a:spLocks noChangeArrowheads="1"/>
          </p:cNvSpPr>
          <p:nvPr/>
        </p:nvSpPr>
        <p:spPr bwMode="auto">
          <a:xfrm>
            <a:off x="1584325" y="5724525"/>
            <a:ext cx="7056438" cy="1657350"/>
          </a:xfrm>
          <a:prstGeom prst="wedgeRoundRectCallout">
            <a:avLst>
              <a:gd name="adj1" fmla="val -639"/>
              <a:gd name="adj2" fmla="val -72032"/>
              <a:gd name="adj3" fmla="val 16667"/>
            </a:avLst>
          </a:prstGeom>
          <a:solidFill>
            <a:schemeClr val="hlink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・銀行の勘定系、企業の基幹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・バッチと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TSS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が共存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・レスポンスタイム重視で、対話処理を優先</a:t>
            </a:r>
          </a:p>
        </p:txBody>
      </p:sp>
      <p:sp>
        <p:nvSpPr>
          <p:cNvPr id="396304" name="AutoShape 16"/>
          <p:cNvSpPr>
            <a:spLocks noChangeArrowheads="1"/>
          </p:cNvSpPr>
          <p:nvPr/>
        </p:nvSpPr>
        <p:spPr bwMode="auto">
          <a:xfrm>
            <a:off x="2480957" y="5722887"/>
            <a:ext cx="5616575" cy="1657350"/>
          </a:xfrm>
          <a:prstGeom prst="wedgeRoundRectCallout">
            <a:avLst>
              <a:gd name="adj1" fmla="val 50338"/>
              <a:gd name="adj2" fmla="val -70977"/>
              <a:gd name="adj3" fmla="val 16667"/>
            </a:avLst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・ほとんどが対話処理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・レスポンスタイム最優先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396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396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9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9" grpId="0"/>
      <p:bldP spid="396300" grpId="0"/>
      <p:bldP spid="396301" grpId="0"/>
      <p:bldP spid="396302" grpId="0" animBg="1"/>
      <p:bldP spid="396302" grpId="1" animBg="1"/>
      <p:bldP spid="396303" grpId="0" animBg="1"/>
      <p:bldP spid="396303" grpId="1" animBg="1"/>
      <p:bldP spid="39630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その他の処理：リアルタイム処理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lnSpc>
                <a:spcPct val="101000"/>
              </a:lnSpc>
            </a:pPr>
            <a:r>
              <a:rPr lang="ja-JP" altLang="en-US"/>
              <a:t>ある決められた時間に必ず処理を終わらせる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例）自動車の安全装置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「</a:t>
            </a:r>
            <a:r>
              <a:rPr lang="ja-JP" altLang="en-US">
                <a:solidFill>
                  <a:srgbClr val="008080"/>
                </a:solidFill>
              </a:rPr>
              <a:t>他のプロセスにリソースが使われて</a:t>
            </a:r>
            <a:br>
              <a:rPr lang="ja-JP" altLang="en-US">
                <a:solidFill>
                  <a:srgbClr val="008080"/>
                </a:solidFill>
              </a:rPr>
            </a:br>
            <a:r>
              <a:rPr lang="ja-JP" altLang="en-US">
                <a:solidFill>
                  <a:srgbClr val="008080"/>
                </a:solidFill>
              </a:rPr>
              <a:t>いたので間に合いませんでした</a:t>
            </a:r>
            <a:r>
              <a:rPr lang="ja-JP" altLang="en-US"/>
              <a:t>」</a:t>
            </a:r>
            <a:br>
              <a:rPr lang="ja-JP" altLang="en-US"/>
            </a:br>
            <a:r>
              <a:rPr lang="ja-JP" altLang="en-US"/>
              <a:t>では済まない！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クオンタムの短い</a:t>
            </a:r>
            <a:r>
              <a:rPr lang="en-US" altLang="ja-JP"/>
              <a:t>TSS</a:t>
            </a:r>
            <a:r>
              <a:rPr lang="ja-JP" altLang="en-US"/>
              <a:t>でも間に合わない可能性</a:t>
            </a:r>
          </a:p>
          <a:p>
            <a:pPr lvl="1" eaLnBrk="1">
              <a:lnSpc>
                <a:spcPct val="92000"/>
              </a:lnSpc>
            </a:pPr>
            <a:endParaRPr lang="ja-JP" altLang="en-US"/>
          </a:p>
          <a:p>
            <a:pPr eaLnBrk="1">
              <a:lnSpc>
                <a:spcPct val="101000"/>
              </a:lnSpc>
            </a:pPr>
            <a:r>
              <a:rPr lang="ja-JP" altLang="en-US"/>
              <a:t>どうやったら実現できるか ＝ 非常に複雑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同時実行プロセス数に制限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記憶領域の使用制限</a:t>
            </a:r>
          </a:p>
          <a:p>
            <a:pPr lvl="1" eaLnBrk="1">
              <a:lnSpc>
                <a:spcPct val="92000"/>
              </a:lnSpc>
            </a:pPr>
            <a:r>
              <a:rPr lang="en-US" altLang="ja-JP"/>
              <a:t>etc, etc...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しかも処理速度を落としてはいけない</a:t>
            </a:r>
          </a:p>
        </p:txBody>
      </p:sp>
      <p:pic>
        <p:nvPicPr>
          <p:cNvPr id="399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238" y="1619250"/>
            <a:ext cx="2381250" cy="14287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9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9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その他の処理：分散処理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281" y="827509"/>
            <a:ext cx="9644062" cy="6588125"/>
          </a:xfrm>
        </p:spPr>
        <p:txBody>
          <a:bodyPr/>
          <a:lstStyle/>
          <a:p>
            <a:pPr eaLnBrk="1"/>
            <a:r>
              <a:rPr lang="ja-JP" altLang="en-US" dirty="0"/>
              <a:t>複数のコンピュータで処理</a:t>
            </a:r>
          </a:p>
          <a:p>
            <a:pPr lvl="1" eaLnBrk="1"/>
            <a:r>
              <a:rPr lang="ja-JP" altLang="en-US" dirty="0"/>
              <a:t>ネットワークの高速化により実現</a:t>
            </a:r>
          </a:p>
          <a:p>
            <a:pPr lvl="1" eaLnBrk="1"/>
            <a:r>
              <a:rPr lang="ja-JP" altLang="en-US" dirty="0"/>
              <a:t>みんなでやれば速くできる</a:t>
            </a:r>
            <a:r>
              <a:rPr lang="en-US" altLang="ja-JP" dirty="0"/>
              <a:t>!</a:t>
            </a:r>
            <a:r>
              <a:rPr lang="ja-JP" altLang="en-US" dirty="0"/>
              <a:t>（ように思える）</a:t>
            </a:r>
          </a:p>
          <a:p>
            <a:pPr lvl="2" eaLnBrk="1"/>
            <a:r>
              <a:rPr lang="ja-JP" altLang="en-US" dirty="0"/>
              <a:t>実際はそんなに単純ではない（あとで説明）</a:t>
            </a:r>
          </a:p>
          <a:p>
            <a:pPr eaLnBrk="1"/>
            <a:r>
              <a:rPr lang="ja-JP" altLang="en-US" dirty="0"/>
              <a:t>例）広い意味での分散処理</a:t>
            </a:r>
          </a:p>
          <a:p>
            <a:pPr lvl="1" eaLnBrk="1"/>
            <a:r>
              <a:rPr lang="en-US" altLang="ja-JP" dirty="0"/>
              <a:t>Web</a:t>
            </a:r>
            <a:r>
              <a:rPr lang="ja-JP" altLang="en-US" dirty="0"/>
              <a:t>ページ閲覧</a:t>
            </a:r>
          </a:p>
          <a:p>
            <a:pPr lvl="2" eaLnBrk="1"/>
            <a:r>
              <a:rPr lang="ja-JP" altLang="en-US" dirty="0"/>
              <a:t>ページ送信側（サーバ）と受信側（クライアント）で</a:t>
            </a:r>
            <a:br>
              <a:rPr lang="ja-JP" altLang="en-US" dirty="0"/>
            </a:br>
            <a:r>
              <a:rPr lang="ja-JP" altLang="en-US" dirty="0"/>
              <a:t>協調処理（</a:t>
            </a:r>
            <a:r>
              <a:rPr lang="ja-JP" altLang="en-US" dirty="0">
                <a:solidFill>
                  <a:srgbClr val="A50021"/>
                </a:solidFill>
              </a:rPr>
              <a:t>クライアントサーバモデル</a:t>
            </a:r>
            <a:r>
              <a:rPr lang="ja-JP" altLang="en-US" dirty="0"/>
              <a:t>）</a:t>
            </a:r>
          </a:p>
          <a:p>
            <a:pPr lvl="1" eaLnBrk="1"/>
            <a:r>
              <a:rPr lang="ja-JP" altLang="en-US" dirty="0"/>
              <a:t>ファイル共有</a:t>
            </a:r>
          </a:p>
          <a:p>
            <a:pPr lvl="2" eaLnBrk="1"/>
            <a:r>
              <a:rPr lang="en-US" altLang="ja-JP" dirty="0"/>
              <a:t>NFS (Network File System),SMB(Server Message Block)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0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0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分散処理の形態：分散</a:t>
            </a:r>
            <a:r>
              <a:rPr lang="en-US" altLang="ja-JP"/>
              <a:t>OS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分散</a:t>
            </a:r>
            <a:r>
              <a:rPr lang="en-US" altLang="ja-JP" dirty="0"/>
              <a:t>OS</a:t>
            </a:r>
          </a:p>
          <a:p>
            <a:pPr lvl="1" eaLnBrk="1"/>
            <a:r>
              <a:rPr lang="ja-JP" altLang="en-US" dirty="0"/>
              <a:t>ネットワークでつながった複数のコンピュータ上で</a:t>
            </a:r>
            <a:br>
              <a:rPr lang="ja-JP" altLang="en-US" dirty="0"/>
            </a:br>
            <a:r>
              <a:rPr lang="en-US" altLang="ja-JP" dirty="0"/>
              <a:t>1</a:t>
            </a:r>
            <a:r>
              <a:rPr lang="ja-JP" altLang="en-US" dirty="0"/>
              <a:t>つの</a:t>
            </a:r>
            <a:r>
              <a:rPr lang="en-US" altLang="ja-JP" dirty="0"/>
              <a:t>OS</a:t>
            </a:r>
            <a:r>
              <a:rPr lang="ja-JP" altLang="en-US" dirty="0"/>
              <a:t>を動かす</a:t>
            </a:r>
          </a:p>
          <a:p>
            <a:pPr lvl="1" eaLnBrk="1"/>
            <a:r>
              <a:rPr lang="ja-JP" altLang="en-US" dirty="0"/>
              <a:t>自動的に空いている</a:t>
            </a:r>
            <a:r>
              <a:rPr lang="en-US" altLang="ja-JP" dirty="0"/>
              <a:t>CPU</a:t>
            </a:r>
            <a:r>
              <a:rPr lang="ja-JP" altLang="en-US" dirty="0"/>
              <a:t>でプロセス実行</a:t>
            </a:r>
          </a:p>
          <a:p>
            <a:pPr lvl="1" eaLnBrk="1"/>
            <a:endParaRPr lang="ja-JP" altLang="en-US" dirty="0"/>
          </a:p>
          <a:p>
            <a:pPr lvl="1" eaLnBrk="1"/>
            <a:r>
              <a:rPr lang="ja-JP" altLang="en-US" dirty="0"/>
              <a:t>問題点：</a:t>
            </a:r>
          </a:p>
          <a:p>
            <a:pPr lvl="2" eaLnBrk="1"/>
            <a:r>
              <a:rPr lang="ja-JP" altLang="en-US" dirty="0"/>
              <a:t>互換性がない（いままでのプログラムがそのまま動かない）</a:t>
            </a:r>
          </a:p>
          <a:p>
            <a:pPr lvl="2" eaLnBrk="1"/>
            <a:r>
              <a:rPr lang="en-US" altLang="ja-JP" dirty="0"/>
              <a:t>OS</a:t>
            </a:r>
            <a:r>
              <a:rPr lang="ja-JP" altLang="en-US" dirty="0"/>
              <a:t>自体を分散させることによる性能低下</a:t>
            </a:r>
          </a:p>
          <a:p>
            <a:pPr lvl="2" eaLnBrk="1"/>
            <a:r>
              <a:rPr lang="en-US" altLang="ja-JP" dirty="0" err="1"/>
              <a:t>etc</a:t>
            </a:r>
            <a:r>
              <a:rPr lang="en-US" altLang="ja-JP" dirty="0"/>
              <a:t>, etc...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5700" y="0"/>
            <a:ext cx="7510463" cy="719138"/>
          </a:xfrm>
        </p:spPr>
        <p:txBody>
          <a:bodyPr/>
          <a:lstStyle/>
          <a:p>
            <a:pPr eaLnBrk="1">
              <a:lnSpc>
                <a:spcPct val="80000"/>
              </a:lnSpc>
            </a:pPr>
            <a:r>
              <a:rPr lang="ja-JP" altLang="en-US" sz="1800"/>
              <a:t>分散処理の形態：</a:t>
            </a:r>
            <a:br>
              <a:rPr lang="ja-JP" altLang="en-US" sz="1800"/>
            </a:br>
            <a:r>
              <a:rPr lang="ja-JP" altLang="en-US" sz="3200"/>
              <a:t>並列・分散コンピューティング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並列・分散コンピューティング</a:t>
            </a:r>
          </a:p>
          <a:p>
            <a:pPr lvl="1" eaLnBrk="1"/>
            <a:r>
              <a:rPr lang="en-US" altLang="ja-JP"/>
              <a:t>OS</a:t>
            </a:r>
            <a:r>
              <a:rPr lang="ja-JP" altLang="en-US"/>
              <a:t>ではなくアプリケーションを分散</a:t>
            </a:r>
          </a:p>
          <a:p>
            <a:pPr eaLnBrk="1"/>
            <a:r>
              <a:rPr lang="ja-JP" altLang="en-US"/>
              <a:t>並列コンピューティング</a:t>
            </a:r>
          </a:p>
          <a:p>
            <a:pPr lvl="1" eaLnBrk="1"/>
            <a:r>
              <a:rPr lang="en-US" altLang="ja-JP"/>
              <a:t>1</a:t>
            </a:r>
            <a:r>
              <a:rPr lang="ja-JP" altLang="en-US"/>
              <a:t>つの計算機に複数の</a:t>
            </a:r>
            <a:r>
              <a:rPr lang="en-US" altLang="ja-JP"/>
              <a:t>CPU</a:t>
            </a:r>
          </a:p>
          <a:p>
            <a:pPr lvl="1" eaLnBrk="1"/>
            <a:r>
              <a:rPr lang="en-US" altLang="ja-JP"/>
              <a:t>1</a:t>
            </a:r>
            <a:r>
              <a:rPr lang="ja-JP" altLang="en-US"/>
              <a:t>つの</a:t>
            </a:r>
            <a:r>
              <a:rPr lang="en-US" altLang="ja-JP"/>
              <a:t>CPU</a:t>
            </a:r>
            <a:r>
              <a:rPr lang="ja-JP" altLang="en-US"/>
              <a:t>に複数のコア（演算ユニット）</a:t>
            </a:r>
          </a:p>
          <a:p>
            <a:pPr eaLnBrk="1"/>
            <a:r>
              <a:rPr lang="ja-JP" altLang="en-US"/>
              <a:t>クラスタコンピューティング</a:t>
            </a:r>
          </a:p>
          <a:p>
            <a:pPr lvl="1" eaLnBrk="1"/>
            <a:r>
              <a:rPr lang="ja-JP" altLang="en-US"/>
              <a:t>高速</a:t>
            </a:r>
            <a:r>
              <a:rPr lang="en-US" altLang="ja-JP"/>
              <a:t>LAN</a:t>
            </a:r>
            <a:r>
              <a:rPr lang="ja-JP" altLang="en-US"/>
              <a:t>で複数の計算機をつないで</a:t>
            </a:r>
            <a:br>
              <a:rPr lang="ja-JP" altLang="en-US"/>
            </a:br>
            <a:r>
              <a:rPr lang="ja-JP" altLang="en-US"/>
              <a:t>処理</a:t>
            </a:r>
          </a:p>
          <a:p>
            <a:pPr eaLnBrk="1"/>
            <a:r>
              <a:rPr lang="ja-JP" altLang="en-US"/>
              <a:t>グリッドコンピューティング</a:t>
            </a:r>
          </a:p>
          <a:p>
            <a:pPr lvl="1" eaLnBrk="1"/>
            <a:r>
              <a:rPr lang="ja-JP" altLang="en-US"/>
              <a:t>広域インターネットにつながった</a:t>
            </a:r>
            <a:br>
              <a:rPr lang="ja-JP" altLang="en-US"/>
            </a:br>
            <a:r>
              <a:rPr lang="ja-JP" altLang="en-US"/>
              <a:t>計算機を多数使って処理</a:t>
            </a:r>
          </a:p>
        </p:txBody>
      </p:sp>
      <p:pic>
        <p:nvPicPr>
          <p:cNvPr id="4024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238" y="4140200"/>
            <a:ext cx="2160587" cy="14843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4024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5795963"/>
            <a:ext cx="2397125" cy="15541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256" y="2339677"/>
            <a:ext cx="1306179" cy="1382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2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2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考えてみましょう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並列・分散コンピューティングの各形態の</a:t>
            </a:r>
            <a:br>
              <a:rPr lang="ja-JP" altLang="en-US" dirty="0"/>
            </a:br>
            <a:r>
              <a:rPr lang="ja-JP" altLang="en-US" dirty="0"/>
              <a:t>利点・欠点は何か？</a:t>
            </a:r>
          </a:p>
          <a:p>
            <a:pPr lvl="1" eaLnBrk="1"/>
            <a:r>
              <a:rPr lang="ja-JP" altLang="en-US" dirty="0"/>
              <a:t>どういう仕事に向いて、どういう仕事に向かないか</a:t>
            </a:r>
          </a:p>
          <a:p>
            <a:pPr lvl="1" eaLnBrk="1"/>
            <a:r>
              <a:rPr lang="ja-JP" altLang="en-US" dirty="0"/>
              <a:t>例）人間の場合、二人以上でレポートを作成する</a:t>
            </a:r>
            <a:br>
              <a:rPr lang="ja-JP" altLang="en-US" dirty="0"/>
            </a:br>
            <a:r>
              <a:rPr lang="ja-JP" altLang="en-US" dirty="0"/>
              <a:t>　　時はどうか？</a:t>
            </a:r>
          </a:p>
          <a:p>
            <a:pPr eaLnBrk="1"/>
            <a:endParaRPr lang="ja-JP" altLang="en-US" dirty="0"/>
          </a:p>
          <a:p>
            <a:pPr eaLnBrk="1"/>
            <a:r>
              <a:rPr lang="ja-JP" altLang="en-US" dirty="0"/>
              <a:t>並列コンピューティング</a:t>
            </a:r>
          </a:p>
          <a:p>
            <a:pPr eaLnBrk="1"/>
            <a:r>
              <a:rPr lang="ja-JP" altLang="en-US" dirty="0"/>
              <a:t>クラスタコンピューティング</a:t>
            </a:r>
          </a:p>
          <a:p>
            <a:pPr eaLnBrk="1"/>
            <a:r>
              <a:rPr lang="ja-JP" altLang="en-US" dirty="0"/>
              <a:t>グリッドコンピューティング</a:t>
            </a:r>
          </a:p>
        </p:txBody>
      </p:sp>
      <p:sp>
        <p:nvSpPr>
          <p:cNvPr id="403460" name="Oval 4"/>
          <p:cNvSpPr>
            <a:spLocks noChangeArrowheads="1"/>
          </p:cNvSpPr>
          <p:nvPr/>
        </p:nvSpPr>
        <p:spPr bwMode="auto">
          <a:xfrm>
            <a:off x="6408738" y="4427538"/>
            <a:ext cx="3240087" cy="230505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/>
              <a:t>　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ポイントは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・距離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・人数</a:t>
            </a: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・連絡頻度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6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並列・分散コンピューティング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並列コンピューティング</a:t>
            </a:r>
          </a:p>
          <a:p>
            <a:pPr lvl="1" eaLnBrk="1"/>
            <a:r>
              <a:rPr lang="ja-JP" altLang="en-US"/>
              <a:t>数値計算</a:t>
            </a:r>
          </a:p>
          <a:p>
            <a:pPr lvl="1" eaLnBrk="1"/>
            <a:r>
              <a:rPr lang="ja-JP" altLang="en-US"/>
              <a:t>力学シミュレーション</a:t>
            </a:r>
          </a:p>
          <a:p>
            <a:pPr eaLnBrk="1"/>
            <a:r>
              <a:rPr lang="ja-JP" altLang="en-US"/>
              <a:t>クラスタコンピューティング</a:t>
            </a:r>
          </a:p>
          <a:p>
            <a:pPr lvl="1" eaLnBrk="1"/>
            <a:r>
              <a:rPr lang="ja-JP" altLang="en-US"/>
              <a:t>画像処理</a:t>
            </a:r>
          </a:p>
          <a:p>
            <a:pPr lvl="1" eaLnBrk="1"/>
            <a:r>
              <a:rPr lang="ja-JP" altLang="en-US"/>
              <a:t>数値計算</a:t>
            </a:r>
          </a:p>
          <a:p>
            <a:pPr eaLnBrk="1"/>
            <a:r>
              <a:rPr lang="ja-JP" altLang="en-US"/>
              <a:t>グリッドコンピューティング</a:t>
            </a:r>
          </a:p>
          <a:p>
            <a:pPr lvl="1" eaLnBrk="1"/>
            <a:r>
              <a:rPr lang="en-US" altLang="ja-JP"/>
              <a:t>SETI@home</a:t>
            </a:r>
          </a:p>
          <a:p>
            <a:pPr lvl="2" eaLnBrk="1"/>
            <a:r>
              <a:rPr lang="ja-JP" altLang="en-US"/>
              <a:t>地球外電波信号の解析</a:t>
            </a:r>
          </a:p>
          <a:p>
            <a:pPr lvl="1" eaLnBrk="1"/>
            <a:r>
              <a:rPr lang="ja-JP" altLang="en-US"/>
              <a:t>ゲノム解析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A025BE-4E30-4534-9024-67E96865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527" dirty="0"/>
              <a:t>分散処理で知っておく値 </a:t>
            </a:r>
            <a:r>
              <a:rPr lang="en-US" altLang="ja-JP" sz="3527" dirty="0"/>
              <a:t>by Jeff Dean</a:t>
            </a:r>
            <a:endParaRPr lang="ja-JP" altLang="en-US" sz="3527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0BF5C1A-5624-469B-87EC-78C0D99E2F18}"/>
              </a:ext>
            </a:extLst>
          </p:cNvPr>
          <p:cNvSpPr txBox="1"/>
          <p:nvPr/>
        </p:nvSpPr>
        <p:spPr>
          <a:xfrm>
            <a:off x="277783" y="763570"/>
            <a:ext cx="5873786" cy="509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L1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キャッシュ参照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分岐予測ミス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L2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キャッシュ参照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メモリ参照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1KB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を</a:t>
            </a: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ZIP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圧縮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1Gbps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で</a:t>
            </a: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2KB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を送る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メモリから</a:t>
            </a: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1MB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連続で読む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同一データセンター内のマシンと通信位置往復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HDD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シーク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HDD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から</a:t>
            </a: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1MB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読み出し</a:t>
            </a:r>
            <a:endParaRPr kumimoji="1" lang="en-US" altLang="ja-JP" sz="1984" dirty="0">
              <a:solidFill>
                <a:prstClr val="black"/>
              </a:solidFill>
              <a:latin typeface="メイリオ"/>
              <a:ea typeface="メイリオ"/>
            </a:endParaRPr>
          </a:p>
          <a:p>
            <a:pPr algn="r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カリフォルニアとオランダ間で通信</a:t>
            </a: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</a:t>
            </a:r>
            <a:r>
              <a:rPr kumimoji="1" lang="ja-JP" altLang="en-US" sz="1984" dirty="0">
                <a:solidFill>
                  <a:prstClr val="black"/>
                </a:solidFill>
                <a:latin typeface="メイリオ"/>
                <a:ea typeface="メイリオ"/>
              </a:rPr>
              <a:t>往復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686D97-316F-4468-BE3C-157346573620}"/>
              </a:ext>
            </a:extLst>
          </p:cNvPr>
          <p:cNvSpPr txBox="1"/>
          <p:nvPr/>
        </p:nvSpPr>
        <p:spPr>
          <a:xfrm>
            <a:off x="6310320" y="763568"/>
            <a:ext cx="2301889" cy="509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0.5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5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7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3,000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20,000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250,000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500,000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10,000,000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20,000,000 ns</a:t>
            </a:r>
          </a:p>
          <a:p>
            <a:pPr algn="l" defTabSz="100794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984" dirty="0">
                <a:solidFill>
                  <a:prstClr val="black"/>
                </a:solidFill>
                <a:latin typeface="メイリオ"/>
                <a:ea typeface="メイリオ"/>
              </a:rPr>
              <a:t>150,000,000 ns</a:t>
            </a:r>
            <a:endParaRPr kumimoji="1" lang="ja-JP" altLang="en-US" sz="1984" dirty="0">
              <a:solidFill>
                <a:prstClr val="black"/>
              </a:solidFill>
              <a:latin typeface="メイリオ"/>
              <a:ea typeface="メイリオ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96F3189-22B4-45B6-8F64-17F3A1953705}"/>
              </a:ext>
            </a:extLst>
          </p:cNvPr>
          <p:cNvCxnSpPr/>
          <p:nvPr/>
        </p:nvCxnSpPr>
        <p:spPr>
          <a:xfrm>
            <a:off x="3929055" y="2112952"/>
            <a:ext cx="31750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A14F78A-25C5-49C5-9CF2-210D2F84191F}"/>
              </a:ext>
            </a:extLst>
          </p:cNvPr>
          <p:cNvCxnSpPr>
            <a:cxnSpLocks/>
          </p:cNvCxnSpPr>
          <p:nvPr/>
        </p:nvCxnSpPr>
        <p:spPr>
          <a:xfrm>
            <a:off x="709218" y="4414841"/>
            <a:ext cx="72679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84DC614-112A-4CEC-B78C-2A7E0ABF30D9}"/>
              </a:ext>
            </a:extLst>
          </p:cNvPr>
          <p:cNvGrpSpPr/>
          <p:nvPr/>
        </p:nvGrpSpPr>
        <p:grpSpPr>
          <a:xfrm>
            <a:off x="912787" y="2033577"/>
            <a:ext cx="3016268" cy="1905006"/>
            <a:chOff x="827584" y="1844824"/>
            <a:chExt cx="2736304" cy="1728187"/>
          </a:xfrm>
        </p:grpSpPr>
        <p:sp>
          <p:nvSpPr>
            <p:cNvPr id="11" name="矢印: 下 10">
              <a:extLst>
                <a:ext uri="{FF2B5EF4-FFF2-40B4-BE49-F238E27FC236}">
                  <a16:creationId xmlns:a16="http://schemas.microsoft.com/office/drawing/2014/main" id="{40EBE3DA-D3F4-4128-8F3B-627C0A153235}"/>
                </a:ext>
              </a:extLst>
            </p:cNvPr>
            <p:cNvSpPr/>
            <p:nvPr/>
          </p:nvSpPr>
          <p:spPr>
            <a:xfrm>
              <a:off x="827584" y="1844824"/>
              <a:ext cx="504056" cy="1728187"/>
            </a:xfrm>
            <a:prstGeom prst="downArrow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1007943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1" lang="ja-JP" altLang="en-US" sz="2646" b="0" dirty="0">
                <a:solidFill>
                  <a:prstClr val="black"/>
                </a:solidFill>
                <a:latin typeface="Segoe UI"/>
                <a:ea typeface="メイリオ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4156EE5-458E-4B0E-A44A-D0E8C0439A3C}"/>
                </a:ext>
              </a:extLst>
            </p:cNvPr>
            <p:cNvSpPr txBox="1"/>
            <p:nvPr/>
          </p:nvSpPr>
          <p:spPr>
            <a:xfrm>
              <a:off x="1403648" y="2060849"/>
              <a:ext cx="2160240" cy="36076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l" defTabSz="1007943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ja-JP" sz="1984" b="0" dirty="0">
                  <a:solidFill>
                    <a:prstClr val="black"/>
                  </a:solidFill>
                  <a:latin typeface="Segoe UI"/>
                  <a:ea typeface="メイリオ"/>
                </a:rPr>
                <a:t>71429</a:t>
              </a:r>
              <a:r>
                <a:rPr kumimoji="1" lang="ja-JP" altLang="en-US" sz="1984" b="0" dirty="0">
                  <a:solidFill>
                    <a:prstClr val="black"/>
                  </a:solidFill>
                  <a:latin typeface="Segoe UI"/>
                  <a:ea typeface="メイリオ"/>
                </a:rPr>
                <a:t>倍遅い！！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242CC16-4545-4CFD-A778-021BACBADC2C}"/>
              </a:ext>
            </a:extLst>
          </p:cNvPr>
          <p:cNvSpPr txBox="1"/>
          <p:nvPr/>
        </p:nvSpPr>
        <p:spPr>
          <a:xfrm>
            <a:off x="277783" y="6161102"/>
            <a:ext cx="9525058" cy="1008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0794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b="0" dirty="0">
                <a:solidFill>
                  <a:prstClr val="black"/>
                </a:solidFill>
                <a:latin typeface="Segoe UI"/>
                <a:ea typeface="メイリオ"/>
              </a:rPr>
              <a:t>分散システム化すると基本的に遅くなる。その原因のほとんどはネットワーク遅延。分散化して速くなるのはむしろ例外的と思った方がいい。</a:t>
            </a:r>
            <a:endParaRPr kumimoji="1" lang="en-US" altLang="ja-JP" sz="1984" b="0" dirty="0">
              <a:solidFill>
                <a:prstClr val="black"/>
              </a:solidFill>
              <a:latin typeface="Segoe UI"/>
              <a:ea typeface="メイリオ"/>
            </a:endParaRPr>
          </a:p>
          <a:p>
            <a:pPr algn="l" defTabSz="100794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ja-JP" altLang="en-US" sz="1984" b="0" dirty="0">
                <a:solidFill>
                  <a:prstClr val="black"/>
                </a:solidFill>
                <a:latin typeface="Segoe UI"/>
                <a:ea typeface="メイリオ"/>
              </a:rPr>
              <a:t>頼むから、</a:t>
            </a:r>
            <a:r>
              <a:rPr kumimoji="1" lang="ja-JP" altLang="en-US" sz="1984" b="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Segoe UI"/>
                <a:ea typeface="メイリオ"/>
              </a:rPr>
              <a:t>安易な考えで分散ミドルウエアを使用することは止めて欲しい。</a:t>
            </a:r>
          </a:p>
        </p:txBody>
      </p:sp>
    </p:spTree>
    <p:extLst>
      <p:ext uri="{BB962C8B-B14F-4D97-AF65-F5344CB8AC3E}">
        <p14:creationId xmlns:p14="http://schemas.microsoft.com/office/powerpoint/2010/main" val="76404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今日のまとめ </a:t>
            </a:r>
            <a:r>
              <a:rPr lang="en-US" altLang="ja-JP"/>
              <a:t>(1/2)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OS</a:t>
            </a:r>
            <a:r>
              <a:rPr lang="ja-JP" altLang="en-US"/>
              <a:t>の目的</a:t>
            </a:r>
          </a:p>
          <a:p>
            <a:pPr lvl="1" eaLnBrk="1"/>
            <a:r>
              <a:rPr lang="en-US" altLang="ja-JP"/>
              <a:t>1. </a:t>
            </a:r>
            <a:r>
              <a:rPr lang="ja-JP" altLang="en-US"/>
              <a:t>リソース抽象化によるアクセス容易性</a:t>
            </a:r>
          </a:p>
          <a:p>
            <a:pPr lvl="1" eaLnBrk="1"/>
            <a:r>
              <a:rPr lang="en-US" altLang="ja-JP"/>
              <a:t>2. </a:t>
            </a:r>
            <a:r>
              <a:rPr lang="ja-JP" altLang="en-US"/>
              <a:t>資源（リソース）管理による確認容易性</a:t>
            </a:r>
          </a:p>
          <a:p>
            <a:pPr lvl="1" eaLnBrk="1"/>
            <a:r>
              <a:rPr lang="en-US" altLang="ja-JP"/>
              <a:t>3. </a:t>
            </a:r>
            <a:r>
              <a:rPr lang="ja-JP" altLang="en-US"/>
              <a:t>スケジューリングによる実行効率向上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単位</a:t>
            </a:r>
          </a:p>
          <a:p>
            <a:pPr lvl="1" eaLnBrk="1"/>
            <a:r>
              <a:rPr lang="ja-JP" altLang="en-US"/>
              <a:t>ジョブ</a:t>
            </a:r>
          </a:p>
          <a:p>
            <a:pPr lvl="2" eaLnBrk="1"/>
            <a:r>
              <a:rPr lang="ja-JP" altLang="en-US"/>
              <a:t>ユーザから見た仕事単位</a:t>
            </a:r>
          </a:p>
          <a:p>
            <a:pPr lvl="1" eaLnBrk="1"/>
            <a:r>
              <a:rPr lang="ja-JP" altLang="en-US"/>
              <a:t>プロセス</a:t>
            </a:r>
          </a:p>
          <a:p>
            <a:pPr lvl="2" eaLnBrk="1"/>
            <a:r>
              <a:rPr lang="ja-JP" altLang="en-US"/>
              <a:t>リソースが配分される仕事単位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今日のまとめ </a:t>
            </a:r>
            <a:r>
              <a:rPr lang="en-US" altLang="ja-JP"/>
              <a:t>(2/2)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プログラムの処理形態</a:t>
            </a:r>
          </a:p>
          <a:p>
            <a:pPr lvl="1" eaLnBrk="1"/>
            <a:r>
              <a:rPr lang="ja-JP" altLang="en-US"/>
              <a:t>バッチ処理</a:t>
            </a:r>
          </a:p>
          <a:p>
            <a:pPr lvl="1" eaLnBrk="1"/>
            <a:r>
              <a:rPr lang="ja-JP" altLang="en-US"/>
              <a:t>対話（インタラクティブ）処理</a:t>
            </a:r>
          </a:p>
          <a:p>
            <a:pPr lvl="1" eaLnBrk="1"/>
            <a:r>
              <a:rPr lang="ja-JP" altLang="en-US"/>
              <a:t>ほかにも</a:t>
            </a:r>
            <a:r>
              <a:rPr lang="en-US" altLang="ja-JP"/>
              <a:t>...</a:t>
            </a:r>
          </a:p>
          <a:p>
            <a:pPr lvl="2" eaLnBrk="1"/>
            <a:r>
              <a:rPr lang="ja-JP" altLang="en-US"/>
              <a:t>リアルタイム処理</a:t>
            </a:r>
          </a:p>
          <a:p>
            <a:pPr lvl="2" eaLnBrk="1"/>
            <a:r>
              <a:rPr lang="ja-JP" altLang="en-US"/>
              <a:t>並列・分散処理</a:t>
            </a:r>
          </a:p>
          <a:p>
            <a:pPr eaLnBrk="1"/>
            <a:r>
              <a:rPr lang="ja-JP" altLang="en-US"/>
              <a:t>効率の指標</a:t>
            </a:r>
          </a:p>
          <a:p>
            <a:pPr lvl="1" eaLnBrk="1"/>
            <a:r>
              <a:rPr lang="ja-JP" altLang="en-US"/>
              <a:t>実行を依頼してから結果が返るまでの時間</a:t>
            </a:r>
          </a:p>
          <a:p>
            <a:pPr lvl="2" eaLnBrk="1"/>
            <a:r>
              <a:rPr lang="ja-JP" altLang="en-US"/>
              <a:t>レスポンスタイム（対話処理）</a:t>
            </a:r>
          </a:p>
          <a:p>
            <a:pPr lvl="2" eaLnBrk="1"/>
            <a:r>
              <a:rPr lang="ja-JP" altLang="en-US"/>
              <a:t>ターンアラウンドタイム（バッチ処理）</a:t>
            </a:r>
          </a:p>
          <a:p>
            <a:pPr lvl="1" eaLnBrk="1"/>
            <a:r>
              <a:rPr lang="ja-JP" altLang="en-US"/>
              <a:t>一定時間に処理される仕事量：スループット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1" i="0" u="none" strike="noStrike" cap="none" normalizeH="0" baseline="0" dirty="0" smtClean="0">
            <a:ln>
              <a:noFill/>
            </a:ln>
            <a:effectLst/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Times New Roman" pitchFamily="18" charset="0"/>
            <a:ea typeface="A-OTF 新ゴ Pro H" pitchFamily="3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kumimoji="1" dirty="0" smtClean="0">
            <a:latin typeface="+mj-ea"/>
            <a:ea typeface="+mj-ea"/>
          </a:defRPr>
        </a:defPPr>
      </a:lstStyle>
    </a:tx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メイリオ＋SegoeUI（お勧め）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kumimoji="1" sz="2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23246</TotalTime>
  <Words>2792</Words>
  <Application>Microsoft Office PowerPoint</Application>
  <PresentationFormat>ユーザー設定</PresentationFormat>
  <Paragraphs>459</Paragraphs>
  <Slides>48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48</vt:i4>
      </vt:variant>
    </vt:vector>
  </HeadingPairs>
  <TitlesOfParts>
    <vt:vector size="66" baseType="lpstr">
      <vt:lpstr>A-OTF 新ゴ Pro B</vt:lpstr>
      <vt:lpstr>A-OTF 新ゴ Pro H</vt:lpstr>
      <vt:lpstr>A-OTF 新ゴ Pro M</vt:lpstr>
      <vt:lpstr>ＭＳ Ｐゴシック</vt:lpstr>
      <vt:lpstr>StarSymbol</vt:lpstr>
      <vt:lpstr>SunSansSemiBold</vt:lpstr>
      <vt:lpstr>ヒラギノ角ゴ Pro W6</vt:lpstr>
      <vt:lpstr>メイリオ</vt:lpstr>
      <vt:lpstr>Arial</vt:lpstr>
      <vt:lpstr>Arial Narrow</vt:lpstr>
      <vt:lpstr>Calibri</vt:lpstr>
      <vt:lpstr>Calibri Light</vt:lpstr>
      <vt:lpstr>Segoe UI</vt:lpstr>
      <vt:lpstr>Times</vt:lpstr>
      <vt:lpstr>Times New Roman</vt:lpstr>
      <vt:lpstr>Wingdings</vt:lpstr>
      <vt:lpstr>coe-g2-20041122</vt:lpstr>
      <vt:lpstr>blue</vt:lpstr>
      <vt:lpstr>PowerPoint プレゼンテーション</vt:lpstr>
      <vt:lpstr>OSの授業がなぜ難しく感じるか？</vt:lpstr>
      <vt:lpstr>数値の重要性</vt:lpstr>
      <vt:lpstr>重要な単位</vt:lpstr>
      <vt:lpstr>PowerPoint プレゼンテーション</vt:lpstr>
      <vt:lpstr>知っているOSを挙げてみよう</vt:lpstr>
      <vt:lpstr>知っているOSを挙げてみよう</vt:lpstr>
      <vt:lpstr>知っているOSを挙げてみよう</vt:lpstr>
      <vt:lpstr>OSを必要とするもの</vt:lpstr>
      <vt:lpstr>OSの機能とそれが提供するもの</vt:lpstr>
      <vt:lpstr>OSの役割と恩恵</vt:lpstr>
      <vt:lpstr>OSの役割と恩恵</vt:lpstr>
      <vt:lpstr>1. 抽象化によるアクセス容易性</vt:lpstr>
      <vt:lpstr>1. 抽象化によるアクセス容易性</vt:lpstr>
      <vt:lpstr>1. 抽象化によるアクセス容易性</vt:lpstr>
      <vt:lpstr>OSの役割と恩恵</vt:lpstr>
      <vt:lpstr>2. 資源管理による確認容易性</vt:lpstr>
      <vt:lpstr>2. 資源管理による確認容易性</vt:lpstr>
      <vt:lpstr>2. 資源管理による確認容易性</vt:lpstr>
      <vt:lpstr>OSの役割と恩恵</vt:lpstr>
      <vt:lpstr>3. スケジューリングによる効率</vt:lpstr>
      <vt:lpstr>3. スケジューリングによる効率</vt:lpstr>
      <vt:lpstr>PowerPoint プレゼンテーション</vt:lpstr>
      <vt:lpstr>PowerPoint プレゼンテーション</vt:lpstr>
      <vt:lpstr>リソースの仮想化</vt:lpstr>
      <vt:lpstr>空間分割</vt:lpstr>
      <vt:lpstr>時間分割</vt:lpstr>
      <vt:lpstr>時間分割</vt:lpstr>
      <vt:lpstr>PowerPoint プレゼンテーション</vt:lpstr>
      <vt:lpstr>PowerPoint プレゼンテーション</vt:lpstr>
      <vt:lpstr>PowerPoint プレゼンテーション</vt:lpstr>
      <vt:lpstr>プログラムの処理形態</vt:lpstr>
      <vt:lpstr>バッチ処理</vt:lpstr>
      <vt:lpstr>バッチ処理</vt:lpstr>
      <vt:lpstr>バッチ処理</vt:lpstr>
      <vt:lpstr>対話（インタラクティブ）処理</vt:lpstr>
      <vt:lpstr>タイムシェアリングシステム</vt:lpstr>
      <vt:lpstr>タイムシェアリングシステム</vt:lpstr>
      <vt:lpstr>バッチ処理と対話処理</vt:lpstr>
      <vt:lpstr>その他の処理：リアルタイム処理</vt:lpstr>
      <vt:lpstr>その他の処理：分散処理</vt:lpstr>
      <vt:lpstr>分散処理の形態：分散OS</vt:lpstr>
      <vt:lpstr>分散処理の形態： 並列・分散コンピューティング</vt:lpstr>
      <vt:lpstr>考えてみましょう</vt:lpstr>
      <vt:lpstr>並列・分散コンピューティング</vt:lpstr>
      <vt:lpstr>分散処理で知っておく値 by Jeff Dean</vt:lpstr>
      <vt:lpstr>今日のまとめ (1/2)</vt:lpstr>
      <vt:lpstr>今日のまとめ (2/2)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527</cp:revision>
  <cp:lastPrinted>2021-11-11T00:41:16Z</cp:lastPrinted>
  <dcterms:created xsi:type="dcterms:W3CDTF">2005-03-11T00:37:53Z</dcterms:created>
  <dcterms:modified xsi:type="dcterms:W3CDTF">2022-03-01T05:00:51Z</dcterms:modified>
</cp:coreProperties>
</file>