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288" r:id="rId3"/>
    <p:sldId id="291" r:id="rId4"/>
    <p:sldId id="292" r:id="rId5"/>
    <p:sldId id="293" r:id="rId6"/>
    <p:sldId id="287" r:id="rId7"/>
    <p:sldId id="264" r:id="rId8"/>
    <p:sldId id="294" r:id="rId9"/>
    <p:sldId id="320" r:id="rId10"/>
    <p:sldId id="295" r:id="rId11"/>
    <p:sldId id="319" r:id="rId12"/>
    <p:sldId id="296" r:id="rId13"/>
    <p:sldId id="298" r:id="rId14"/>
    <p:sldId id="301" r:id="rId15"/>
    <p:sldId id="302" r:id="rId16"/>
    <p:sldId id="303" r:id="rId17"/>
    <p:sldId id="304" r:id="rId18"/>
    <p:sldId id="326" r:id="rId19"/>
    <p:sldId id="312" r:id="rId20"/>
    <p:sldId id="305" r:id="rId21"/>
    <p:sldId id="327" r:id="rId22"/>
    <p:sldId id="306" r:id="rId23"/>
    <p:sldId id="328" r:id="rId24"/>
    <p:sldId id="307" r:id="rId25"/>
    <p:sldId id="329" r:id="rId26"/>
    <p:sldId id="308" r:id="rId27"/>
    <p:sldId id="330" r:id="rId28"/>
    <p:sldId id="309" r:id="rId29"/>
    <p:sldId id="310" r:id="rId30"/>
    <p:sldId id="313" r:id="rId31"/>
    <p:sldId id="299" r:id="rId32"/>
    <p:sldId id="311" r:id="rId33"/>
    <p:sldId id="314" r:id="rId34"/>
    <p:sldId id="321" r:id="rId35"/>
    <p:sldId id="315" r:id="rId36"/>
    <p:sldId id="316" r:id="rId37"/>
    <p:sldId id="317" r:id="rId38"/>
    <p:sldId id="300" r:id="rId39"/>
    <p:sldId id="324" r:id="rId40"/>
    <p:sldId id="297" r:id="rId41"/>
    <p:sldId id="318" r:id="rId42"/>
    <p:sldId id="323" r:id="rId43"/>
    <p:sldId id="332" r:id="rId44"/>
    <p:sldId id="325" r:id="rId45"/>
    <p:sldId id="322" r:id="rId46"/>
    <p:sldId id="331" r:id="rId47"/>
    <p:sldId id="333" r:id="rId48"/>
  </p:sldIdLst>
  <p:sldSz cx="10080625" cy="7559675"/>
  <p:notesSz cx="7104063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6" userDrawn="1">
          <p15:clr>
            <a:srgbClr val="A4A3A4"/>
          </p15:clr>
        </p15:guide>
        <p15:guide id="2" pos="20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C0099"/>
    <a:srgbClr val="996600"/>
    <a:srgbClr val="DDDDDD"/>
    <a:srgbClr val="660066"/>
    <a:srgbClr val="006600"/>
    <a:srgbClr val="A50021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59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78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2514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6"/>
        <p:guide pos="20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t" anchorCtr="0" compatLnSpc="1">
            <a:prstTxWarp prst="textNoShape">
              <a:avLst/>
            </a:prstTxWarp>
          </a:bodyPr>
          <a:lstStyle>
            <a:lvl1pPr algn="l" defTabSz="868363">
              <a:defRPr sz="1100" b="0" smtClean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837" y="2"/>
            <a:ext cx="3078639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t" anchorCtr="0" compatLnSpc="1">
            <a:prstTxWarp prst="textNoShape">
              <a:avLst/>
            </a:prstTxWarp>
          </a:bodyPr>
          <a:lstStyle>
            <a:lvl1pPr algn="r" defTabSz="868363">
              <a:defRPr sz="1100" b="0" smtClean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61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852"/>
            <a:ext cx="3078639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b" anchorCtr="0" compatLnSpc="1">
            <a:prstTxWarp prst="textNoShape">
              <a:avLst/>
            </a:prstTxWarp>
          </a:bodyPr>
          <a:lstStyle>
            <a:lvl1pPr algn="l" defTabSz="868363">
              <a:defRPr sz="1100" b="0" smtClean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61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837" y="9721852"/>
            <a:ext cx="3078639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50" tIns="43425" rIns="86850" bIns="43425" numCol="1" anchor="b" anchorCtr="0" compatLnSpc="1">
            <a:prstTxWarp prst="textNoShape">
              <a:avLst/>
            </a:prstTxWarp>
          </a:bodyPr>
          <a:lstStyle>
            <a:lvl1pPr algn="r" defTabSz="868363">
              <a:defRPr sz="1100" b="0" smtClean="0">
                <a:ea typeface="ＭＳ Ｐゴシック" pitchFamily="50" charset="-128"/>
              </a:defRPr>
            </a:lvl1pPr>
          </a:lstStyle>
          <a:p>
            <a:pPr>
              <a:defRPr/>
            </a:pPr>
            <a:fld id="{A66475C1-C032-4525-B17D-3EF40DC6829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41982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982663"/>
            <a:ext cx="4725987" cy="3543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288" y="4868865"/>
            <a:ext cx="4910256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80629" y="8077202"/>
            <a:ext cx="845117" cy="862013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pic>
        <p:nvPicPr>
          <p:cNvPr id="4813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4593" y="8351840"/>
            <a:ext cx="451153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70681" y="8504205"/>
            <a:ext cx="194007" cy="22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363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  <a:defRPr/>
            </a:pPr>
            <a:fld id="{C223D90E-7376-46E6-B6F5-3A6FDC0A8D29}" type="slidenum">
              <a:rPr lang="ja-JP" altLang="en-GB" sz="15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868363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  <a:defRPr/>
              </a:pPr>
              <a:t>‹#›</a:t>
            </a:fld>
            <a:endParaRPr lang="en-GB" altLang="ja-JP" sz="15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84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4915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lIns="86850" tIns="43425" rIns="86850" bIns="43425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9094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5017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035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9687" cy="3838575"/>
          </a:xfrm>
          <a:noFill/>
          <a:ln/>
        </p:spPr>
      </p:sp>
      <p:sp>
        <p:nvSpPr>
          <p:cNvPr id="5120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ja-JP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121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5222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9288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5325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8349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5427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89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982663"/>
            <a:ext cx="4722812" cy="3541712"/>
          </a:xfrm>
          <a:ln/>
        </p:spPr>
      </p:sp>
      <p:sp>
        <p:nvSpPr>
          <p:cNvPr id="5529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287" y="4868865"/>
            <a:ext cx="4913432" cy="3932237"/>
          </a:xfrm>
          <a:noFill/>
          <a:ln/>
        </p:spPr>
        <p:txBody>
          <a:bodyPr wrap="none" anchor="ctr"/>
          <a:lstStyle/>
          <a:p>
            <a:pPr eaLnBrk="1" hangingPunct="1"/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8488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dirty="0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4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4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>
            <a:lvl1pPr>
              <a:defRPr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  <a:defRPr/>
            </a:pPr>
            <a:fld id="{E1B71BDF-ED59-4AE8-BFFE-28E9CFD7006B}" type="slidenum">
              <a:rPr lang="ja-JP" altLang="en-GB" sz="1600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  <a:defRPr/>
              </a:pPr>
              <a:t>‹#›</a:t>
            </a:fld>
            <a:endParaRPr lang="en-GB" altLang="ja-JP" sz="1600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21336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ja-JP" altLang="en-GB" sz="1400">
                <a:solidFill>
                  <a:srgbClr val="808080"/>
                </a:solidFill>
                <a:latin typeface="A-OTF 新ゴ Pro M" pitchFamily="34" charset="-128"/>
                <a:ea typeface="A-OTF 新ゴ Pro M" pitchFamily="34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GB" altLang="ja-JP" sz="1400">
                <a:solidFill>
                  <a:srgbClr val="808080"/>
                </a:solidFill>
                <a:latin typeface="A-OTF 新ゴ Pro M" pitchFamily="34" charset="-128"/>
                <a:ea typeface="A-OTF 新ゴ Pro M" pitchFamily="34" charset="-128"/>
              </a:rPr>
              <a:t>#2</a:t>
            </a:r>
            <a:endParaRPr lang="ja-JP" altLang="en-GB" sz="1400">
              <a:solidFill>
                <a:srgbClr val="808080"/>
              </a:solidFill>
              <a:latin typeface="A-OTF 新ゴ Pro M" pitchFamily="34" charset="-128"/>
              <a:ea typeface="A-OTF 新ゴ Pro M" pitchFamily="34" charset="-128"/>
            </a:endParaRPr>
          </a:p>
        </p:txBody>
      </p:sp>
      <p:sp>
        <p:nvSpPr>
          <p:cNvPr id="1033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/>
              <a:t>Click to edit the title text format</a:t>
            </a:r>
          </a:p>
        </p:txBody>
      </p:sp>
      <p:sp>
        <p:nvSpPr>
          <p:cNvPr id="1034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/>
              <a:t>Click to edit the outline text format</a:t>
            </a:r>
          </a:p>
          <a:p>
            <a:pPr lvl="1"/>
            <a:r>
              <a:rPr lang="en-GB" altLang="ja-JP"/>
              <a:t>Second Outline Level</a:t>
            </a:r>
          </a:p>
          <a:p>
            <a:pPr lvl="2"/>
            <a:r>
              <a:rPr lang="en-GB" altLang="ja-JP"/>
              <a:t>Third Outline Level</a:t>
            </a:r>
          </a:p>
          <a:p>
            <a:pPr lvl="3"/>
            <a:r>
              <a:rPr lang="en-GB" altLang="ja-JP"/>
              <a:t>Fourth Outline Level</a:t>
            </a:r>
          </a:p>
          <a:p>
            <a:pPr lvl="4"/>
            <a:r>
              <a:rPr lang="en-GB" altLang="ja-JP"/>
              <a:t>Fifth Outline Level</a:t>
            </a:r>
          </a:p>
          <a:p>
            <a:pPr lvl="4"/>
            <a:r>
              <a:rPr lang="en-GB" altLang="ja-JP"/>
              <a:t>Sixth Outline Level</a:t>
            </a:r>
          </a:p>
          <a:p>
            <a:pPr lvl="4"/>
            <a:r>
              <a:rPr lang="en-GB" altLang="ja-JP"/>
              <a:t>Seventh Outline Level</a:t>
            </a:r>
          </a:p>
          <a:p>
            <a:pPr lvl="4"/>
            <a:r>
              <a:rPr lang="en-GB" altLang="ja-JP"/>
              <a:t>Eighth Outline Level</a:t>
            </a:r>
          </a:p>
          <a:p>
            <a:pPr lvl="4"/>
            <a:r>
              <a:rPr lang="en-GB" altLang="ja-JP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A-OTF 新ゴ Pro B" pitchFamily="34" charset="-128"/>
          <a:ea typeface="A-OTF 新ゴ Pro B" pitchFamily="34" charset="-128"/>
        </a:defRPr>
      </a:lvl2pPr>
      <a:lvl3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A-OTF 新ゴ Pro B" pitchFamily="34" charset="-128"/>
          <a:ea typeface="A-OTF 新ゴ Pro B" pitchFamily="34" charset="-128"/>
        </a:defRPr>
      </a:lvl3pPr>
      <a:lvl4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A-OTF 新ゴ Pro B" pitchFamily="34" charset="-128"/>
          <a:ea typeface="A-OTF 新ゴ Pro B" pitchFamily="34" charset="-128"/>
        </a:defRPr>
      </a:lvl4pPr>
      <a:lvl5pPr algn="r" defTabSz="449263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A-OTF 新ゴ Pro B" pitchFamily="34" charset="-128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eaLnBrk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+mn-lt"/>
          <a:ea typeface="+mn-ea"/>
          <a:cs typeface="+mn-cs"/>
        </a:defRPr>
      </a:lvl1pPr>
      <a:lvl2pPr marL="863600" indent="-287338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2pPr>
      <a:lvl3pPr marL="12954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3pPr>
      <a:lvl4pPr marL="17272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4pPr>
      <a:lvl5pPr marL="2159000" indent="-215900" algn="l" defTabSz="449263" rtl="0" eaLnBrk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/>
            <a:endParaRPr lang="ja-JP" altLang="en-US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400" dirty="0"/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4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#2 CPU</a:t>
            </a:r>
            <a:r>
              <a:rPr lang="ja-JP" altLang="en-GB" sz="4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の仮想化：プロセス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400" dirty="0">
              <a:latin typeface="A-OTF 新ゴ Pro B" pitchFamily="34" charset="-128"/>
              <a:ea typeface="A-OTF 新ゴ Pro B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4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2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200" dirty="0">
              <a:latin typeface="ヒラギノ角ゴ Pro W6" pitchFamily="34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2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おさらい：</a:t>
            </a:r>
            <a:r>
              <a:rPr lang="en-US" altLang="ja-JP"/>
              <a:t>OS</a:t>
            </a:r>
            <a:r>
              <a:rPr lang="ja-JP" altLang="en-US"/>
              <a:t>の目的と恩恵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1. </a:t>
            </a:r>
            <a:r>
              <a:rPr lang="ja-JP" altLang="en-US"/>
              <a:t>リソース抽象化によるアクセス容易性</a:t>
            </a:r>
          </a:p>
          <a:p>
            <a:pPr lvl="1" eaLnBrk="1"/>
            <a:r>
              <a:rPr lang="ja-JP" altLang="en-US"/>
              <a:t>ハードウェアを</a:t>
            </a:r>
            <a:r>
              <a:rPr lang="ja-JP" altLang="en-US">
                <a:solidFill>
                  <a:srgbClr val="A50021"/>
                </a:solidFill>
              </a:rPr>
              <a:t>抽象化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キーボード、テンキー ⇒「入力装置」</a:t>
            </a:r>
            <a:endParaRPr lang="en-US" altLang="ja-JP">
              <a:solidFill>
                <a:schemeClr val="tx1"/>
              </a:solidFill>
            </a:endParaRPr>
          </a:p>
          <a:p>
            <a:pPr lvl="1" eaLnBrk="1"/>
            <a:r>
              <a:rPr lang="ja-JP" altLang="en-US"/>
              <a:t>プログラマはハードウェアに対する</a:t>
            </a:r>
            <a:r>
              <a:rPr lang="ja-JP" altLang="en-US">
                <a:solidFill>
                  <a:srgbClr val="A50021"/>
                </a:solidFill>
              </a:rPr>
              <a:t>アクセスが容易</a:t>
            </a:r>
            <a:r>
              <a:rPr lang="ja-JP" altLang="en-US"/>
              <a:t>に</a:t>
            </a:r>
          </a:p>
          <a:p>
            <a:pPr eaLnBrk="1"/>
            <a:r>
              <a:rPr lang="en-US" altLang="ja-JP"/>
              <a:t>2. </a:t>
            </a:r>
            <a:r>
              <a:rPr lang="ja-JP" altLang="en-US"/>
              <a:t>資源（リソース）管理による確認容易性</a:t>
            </a:r>
          </a:p>
          <a:p>
            <a:pPr lvl="1" eaLnBrk="1"/>
            <a:r>
              <a:rPr lang="ja-JP" altLang="en-US"/>
              <a:t>ハードウェア資源を無限にあるように見せかけ</a:t>
            </a:r>
          </a:p>
          <a:p>
            <a:pPr lvl="1" eaLnBrk="1"/>
            <a:r>
              <a:rPr lang="ja-JP" altLang="en-US"/>
              <a:t>プログラマは、資源の使用可否を</a:t>
            </a:r>
            <a:r>
              <a:rPr lang="ja-JP" altLang="en-US">
                <a:solidFill>
                  <a:srgbClr val="A50021"/>
                </a:solidFill>
              </a:rPr>
              <a:t>確認するのが楽</a:t>
            </a:r>
          </a:p>
          <a:p>
            <a:pPr lvl="1" eaLnBrk="1"/>
            <a:r>
              <a:rPr lang="ja-JP" altLang="en-US">
                <a:solidFill>
                  <a:schemeClr val="tx1"/>
                </a:solidFill>
              </a:rPr>
              <a:t>実際にバッティングしたときは</a:t>
            </a:r>
            <a:r>
              <a:rPr lang="en-US" altLang="ja-JP">
                <a:solidFill>
                  <a:schemeClr val="tx1"/>
                </a:solidFill>
              </a:rPr>
              <a:t>OS</a:t>
            </a:r>
            <a:r>
              <a:rPr lang="ja-JP" altLang="en-US">
                <a:solidFill>
                  <a:schemeClr val="tx1"/>
                </a:solidFill>
              </a:rPr>
              <a:t>が</a:t>
            </a:r>
            <a:r>
              <a:rPr lang="ja-JP" altLang="en-US">
                <a:solidFill>
                  <a:srgbClr val="A50021"/>
                </a:solidFill>
              </a:rPr>
              <a:t>調停</a:t>
            </a:r>
          </a:p>
          <a:p>
            <a:pPr eaLnBrk="1"/>
            <a:r>
              <a:rPr lang="en-US" altLang="ja-JP"/>
              <a:t>3. </a:t>
            </a:r>
            <a:r>
              <a:rPr lang="ja-JP" altLang="en-US"/>
              <a:t>スケジューリングによる実行効率向上</a:t>
            </a:r>
          </a:p>
          <a:p>
            <a:pPr lvl="1" eaLnBrk="1"/>
            <a:r>
              <a:rPr lang="ja-JP" altLang="en-US"/>
              <a:t>仕事に応じたスケジューリング</a:t>
            </a:r>
          </a:p>
          <a:p>
            <a:pPr lvl="1" eaLnBrk="1"/>
            <a:r>
              <a:rPr lang="ja-JP" altLang="en-US"/>
              <a:t>スケジューリングの賢さが全体の</a:t>
            </a:r>
            <a:r>
              <a:rPr lang="ja-JP" altLang="en-US">
                <a:solidFill>
                  <a:srgbClr val="A50021"/>
                </a:solidFill>
              </a:rPr>
              <a:t>効率に大きく影響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8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8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8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8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8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おさらい：仕事の単位</a:t>
            </a:r>
            <a:endParaRPr lang="en-US" altLang="ja-JP"/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プロセス</a:t>
            </a:r>
          </a:p>
          <a:p>
            <a:pPr lvl="1" eaLnBrk="1"/>
            <a:r>
              <a:rPr lang="ja-JP" altLang="en-US"/>
              <a:t>システムが処理する仕事の単位</a:t>
            </a:r>
          </a:p>
          <a:p>
            <a:pPr lvl="1" eaLnBrk="1"/>
            <a:r>
              <a:rPr lang="ja-JP" altLang="en-US"/>
              <a:t>このプロセス単位でリソースは割り当てられる</a:t>
            </a:r>
            <a:br>
              <a:rPr lang="ja-JP" altLang="en-US"/>
            </a:br>
            <a:r>
              <a:rPr lang="ja-JP" altLang="en-US"/>
              <a:t>（場合が多い）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ジョブ</a:t>
            </a:r>
          </a:p>
          <a:p>
            <a:pPr lvl="1" eaLnBrk="1"/>
            <a:r>
              <a:rPr lang="ja-JP" altLang="en-US"/>
              <a:t>ユーザがシステムに対して依頼する仕事の単位</a:t>
            </a:r>
          </a:p>
          <a:p>
            <a:pPr lvl="1" eaLnBrk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1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おさらい：プログラムの処理形態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バッチ処理</a:t>
            </a:r>
          </a:p>
          <a:p>
            <a:pPr lvl="1" eaLnBrk="1"/>
            <a:r>
              <a:rPr lang="ja-JP" altLang="en-US"/>
              <a:t>必要なリソースや処理に必要なデータを</a:t>
            </a:r>
            <a:r>
              <a:rPr lang="ja-JP" altLang="en-US">
                <a:solidFill>
                  <a:srgbClr val="A50021"/>
                </a:solidFill>
              </a:rPr>
              <a:t>前もって決定</a:t>
            </a:r>
          </a:p>
          <a:p>
            <a:pPr lvl="1" eaLnBrk="1"/>
            <a:r>
              <a:rPr lang="ja-JP" altLang="en-US"/>
              <a:t>実行してほしいジョブを</a:t>
            </a:r>
            <a:r>
              <a:rPr lang="ja-JP" altLang="en-US">
                <a:solidFill>
                  <a:srgbClr val="A50021"/>
                </a:solidFill>
              </a:rPr>
              <a:t>一括</a:t>
            </a:r>
            <a:r>
              <a:rPr lang="ja-JP" altLang="en-US"/>
              <a:t>依頼</a:t>
            </a:r>
          </a:p>
          <a:p>
            <a:pPr lvl="1" eaLnBrk="1"/>
            <a:r>
              <a:rPr lang="ja-JP" altLang="en-US"/>
              <a:t>スケジューリングは</a:t>
            </a:r>
            <a:r>
              <a:rPr lang="ja-JP" altLang="en-US">
                <a:solidFill>
                  <a:srgbClr val="A50021"/>
                </a:solidFill>
              </a:rPr>
              <a:t>単純</a:t>
            </a:r>
          </a:p>
          <a:p>
            <a:pPr lvl="1" eaLnBrk="1"/>
            <a:r>
              <a:rPr lang="ja-JP" altLang="en-US"/>
              <a:t>リソースを占有するため、他プロセスは</a:t>
            </a:r>
            <a:r>
              <a:rPr lang="ja-JP" altLang="en-US">
                <a:solidFill>
                  <a:srgbClr val="A50021"/>
                </a:solidFill>
              </a:rPr>
              <a:t>長い待ち</a:t>
            </a:r>
          </a:p>
          <a:p>
            <a:pPr eaLnBrk="1"/>
            <a:r>
              <a:rPr lang="ja-JP" altLang="en-US"/>
              <a:t>対話（インタラクティブ）処理</a:t>
            </a:r>
          </a:p>
          <a:p>
            <a:pPr lvl="1" eaLnBrk="1"/>
            <a:r>
              <a:rPr lang="ja-JP" altLang="en-US">
                <a:solidFill>
                  <a:srgbClr val="A50021"/>
                </a:solidFill>
              </a:rPr>
              <a:t>そのつど</a:t>
            </a:r>
            <a:r>
              <a:rPr lang="ja-JP" altLang="en-US"/>
              <a:t>プログラムに対して入力</a:t>
            </a:r>
          </a:p>
          <a:p>
            <a:pPr lvl="1" eaLnBrk="1"/>
            <a:r>
              <a:rPr lang="en-US" altLang="ja-JP"/>
              <a:t>TSS</a:t>
            </a:r>
            <a:r>
              <a:rPr lang="ja-JP" altLang="en-US"/>
              <a:t>（タイムシェアリングシステム）などで、</a:t>
            </a:r>
            <a:br>
              <a:rPr lang="ja-JP" altLang="en-US"/>
            </a:br>
            <a:r>
              <a:rPr lang="ja-JP" altLang="en-US">
                <a:solidFill>
                  <a:srgbClr val="A50021"/>
                </a:solidFill>
              </a:rPr>
              <a:t>細切れ</a:t>
            </a:r>
            <a:r>
              <a:rPr lang="ja-JP" altLang="en-US"/>
              <a:t>の</a:t>
            </a:r>
            <a:r>
              <a:rPr lang="en-US" altLang="ja-JP"/>
              <a:t>CPU</a:t>
            </a:r>
            <a:r>
              <a:rPr lang="ja-JP" altLang="en-US"/>
              <a:t>時間を複数プロセスに順に割当</a:t>
            </a:r>
          </a:p>
          <a:p>
            <a:pPr lvl="1" eaLnBrk="1"/>
            <a:r>
              <a:rPr lang="ja-JP" altLang="en-US"/>
              <a:t>各プロセスの</a:t>
            </a:r>
            <a:r>
              <a:rPr lang="ja-JP" altLang="en-US">
                <a:solidFill>
                  <a:srgbClr val="A50021"/>
                </a:solidFill>
              </a:rPr>
              <a:t>待ち時間は短い</a:t>
            </a:r>
          </a:p>
          <a:p>
            <a:pPr lvl="1" eaLnBrk="1"/>
            <a:r>
              <a:rPr lang="ja-JP" altLang="en-US"/>
              <a:t>スケジューリングは</a:t>
            </a:r>
            <a:r>
              <a:rPr lang="ja-JP" altLang="en-US">
                <a:solidFill>
                  <a:srgbClr val="A50021"/>
                </a:solidFill>
              </a:rPr>
              <a:t>複雑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2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2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2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2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2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2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今日の内容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CPU</a:t>
            </a:r>
            <a:r>
              <a:rPr lang="ja-JP" altLang="en-US"/>
              <a:t>の仮想化</a:t>
            </a:r>
          </a:p>
          <a:p>
            <a:pPr lvl="1" eaLnBrk="1"/>
            <a:r>
              <a:rPr lang="ja-JP" altLang="en-US"/>
              <a:t>特に「プロセス」についてより詳しく</a:t>
            </a:r>
          </a:p>
          <a:p>
            <a:pPr lvl="1" eaLnBrk="1"/>
            <a:endParaRPr lang="ja-JP" altLang="en-US"/>
          </a:p>
          <a:p>
            <a:pPr lvl="1" eaLnBrk="1"/>
            <a:r>
              <a:rPr lang="ja-JP" altLang="en-US"/>
              <a:t>プロセスとスレッド</a:t>
            </a:r>
          </a:p>
          <a:p>
            <a:pPr lvl="1" eaLnBrk="1"/>
            <a:r>
              <a:rPr lang="ja-JP" altLang="en-US">
                <a:solidFill>
                  <a:srgbClr val="A50021"/>
                </a:solidFill>
              </a:rPr>
              <a:t>割り込み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>
              <a:ea typeface="A-OTF 新ゴ Pro H" pitchFamily="34" charset="-128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2.1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プロセスとは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プロセスとは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sz="3600"/>
              <a:t>くどいですが</a:t>
            </a:r>
            <a:r>
              <a:rPr lang="en-US" altLang="ja-JP" sz="3600"/>
              <a:t>...</a:t>
            </a:r>
          </a:p>
          <a:p>
            <a:pPr eaLnBrk="1"/>
            <a:endParaRPr lang="en-US" altLang="ja-JP" sz="3600"/>
          </a:p>
          <a:p>
            <a:pPr eaLnBrk="1"/>
            <a:r>
              <a:rPr lang="ja-JP" altLang="en-US" sz="3600"/>
              <a:t>プロセス</a:t>
            </a:r>
          </a:p>
          <a:p>
            <a:pPr lvl="1" eaLnBrk="1"/>
            <a:r>
              <a:rPr lang="ja-JP" altLang="en-US" sz="3200"/>
              <a:t>リソースの割当対象となる（仕事の）単位</a:t>
            </a:r>
          </a:p>
          <a:p>
            <a:pPr lvl="1" eaLnBrk="1"/>
            <a:r>
              <a:rPr lang="en-US" altLang="ja-JP" sz="3200"/>
              <a:t>OS</a:t>
            </a:r>
            <a:r>
              <a:rPr lang="ja-JP" altLang="en-US" sz="3200"/>
              <a:t>に対してリソースを要求</a:t>
            </a:r>
          </a:p>
          <a:p>
            <a:pPr lvl="1" eaLnBrk="1"/>
            <a:r>
              <a:rPr lang="en-US" altLang="ja-JP" sz="3200"/>
              <a:t>OS</a:t>
            </a:r>
            <a:r>
              <a:rPr lang="ja-JP" altLang="en-US" sz="3200"/>
              <a:t>からリソースの割当を受ける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 sz="3200"/>
              <a:t>プロセス（プログラム）とプロセッサ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ユニプロセッサ・ユニプログラミング</a:t>
            </a:r>
          </a:p>
          <a:p>
            <a:pPr lvl="1" eaLnBrk="1"/>
            <a:r>
              <a:rPr lang="ja-JP" altLang="en-US"/>
              <a:t>ひとつの</a:t>
            </a:r>
            <a:r>
              <a:rPr lang="en-US" altLang="ja-JP"/>
              <a:t>CPU</a:t>
            </a:r>
            <a:r>
              <a:rPr lang="ja-JP" altLang="en-US"/>
              <a:t>に対してひとつのプロセス</a:t>
            </a:r>
          </a:p>
          <a:p>
            <a:pPr lvl="1" eaLnBrk="1"/>
            <a:r>
              <a:rPr lang="ja-JP" altLang="en-US"/>
              <a:t>バッチ処理</a:t>
            </a:r>
            <a:br>
              <a:rPr lang="ja-JP" altLang="en-US"/>
            </a:br>
            <a:endParaRPr lang="ja-JP" altLang="en-US"/>
          </a:p>
          <a:p>
            <a:pPr eaLnBrk="1"/>
            <a:r>
              <a:rPr lang="ja-JP" altLang="en-US"/>
              <a:t>ユニプロセッサ・マルチプログラミング</a:t>
            </a:r>
          </a:p>
          <a:p>
            <a:pPr lvl="1" eaLnBrk="1"/>
            <a:r>
              <a:rPr lang="ja-JP" altLang="en-US"/>
              <a:t>ひとつの</a:t>
            </a:r>
            <a:r>
              <a:rPr lang="en-US" altLang="ja-JP"/>
              <a:t>CPU</a:t>
            </a:r>
            <a:r>
              <a:rPr lang="ja-JP" altLang="en-US"/>
              <a:t>に対して複数のプロセス</a:t>
            </a:r>
          </a:p>
          <a:p>
            <a:pPr lvl="1" eaLnBrk="1"/>
            <a:r>
              <a:rPr lang="en-US" altLang="ja-JP"/>
              <a:t>TSS</a:t>
            </a:r>
            <a:br>
              <a:rPr lang="en-US" altLang="ja-JP"/>
            </a:br>
            <a:endParaRPr lang="ja-JP" altLang="en-US"/>
          </a:p>
          <a:p>
            <a:pPr eaLnBrk="1"/>
            <a:r>
              <a:rPr lang="ja-JP" altLang="en-US"/>
              <a:t>マルチプロセッサ・マルチプログラミング</a:t>
            </a:r>
          </a:p>
          <a:p>
            <a:pPr lvl="1" eaLnBrk="1"/>
            <a:r>
              <a:rPr lang="ja-JP" altLang="en-US"/>
              <a:t>複数の</a:t>
            </a:r>
            <a:r>
              <a:rPr lang="en-US" altLang="ja-JP"/>
              <a:t>CPU</a:t>
            </a:r>
            <a:r>
              <a:rPr lang="ja-JP" altLang="en-US"/>
              <a:t>に対して複数のプロセス</a:t>
            </a:r>
          </a:p>
          <a:p>
            <a:pPr lvl="1" eaLnBrk="1"/>
            <a:r>
              <a:rPr lang="ja-JP" altLang="en-US"/>
              <a:t>並列・分散処理</a:t>
            </a:r>
          </a:p>
        </p:txBody>
      </p:sp>
      <p:pic>
        <p:nvPicPr>
          <p:cNvPr id="4147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1116013"/>
            <a:ext cx="1060450" cy="10604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414725" name="Oval 5"/>
          <p:cNvSpPr>
            <a:spLocks noChangeArrowheads="1"/>
          </p:cNvSpPr>
          <p:nvPr/>
        </p:nvSpPr>
        <p:spPr bwMode="auto">
          <a:xfrm>
            <a:off x="8640763" y="1763713"/>
            <a:ext cx="865187" cy="865187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  <p:pic>
        <p:nvPicPr>
          <p:cNvPr id="41472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3706813"/>
            <a:ext cx="1060450" cy="10604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414727" name="Oval 7"/>
          <p:cNvSpPr>
            <a:spLocks noChangeArrowheads="1"/>
          </p:cNvSpPr>
          <p:nvPr/>
        </p:nvSpPr>
        <p:spPr bwMode="auto">
          <a:xfrm>
            <a:off x="9072563" y="4425950"/>
            <a:ext cx="865187" cy="865188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  <p:sp>
        <p:nvSpPr>
          <p:cNvPr id="414728" name="Oval 8"/>
          <p:cNvSpPr>
            <a:spLocks noChangeArrowheads="1"/>
          </p:cNvSpPr>
          <p:nvPr/>
        </p:nvSpPr>
        <p:spPr bwMode="auto">
          <a:xfrm>
            <a:off x="8928100" y="4427538"/>
            <a:ext cx="865188" cy="865187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  <p:sp>
        <p:nvSpPr>
          <p:cNvPr id="414729" name="Oval 9"/>
          <p:cNvSpPr>
            <a:spLocks noChangeArrowheads="1"/>
          </p:cNvSpPr>
          <p:nvPr/>
        </p:nvSpPr>
        <p:spPr bwMode="auto">
          <a:xfrm>
            <a:off x="8785225" y="4427538"/>
            <a:ext cx="865188" cy="865187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  <p:sp>
        <p:nvSpPr>
          <p:cNvPr id="414730" name="Oval 10"/>
          <p:cNvSpPr>
            <a:spLocks noChangeArrowheads="1"/>
          </p:cNvSpPr>
          <p:nvPr/>
        </p:nvSpPr>
        <p:spPr bwMode="auto">
          <a:xfrm>
            <a:off x="8640763" y="4427538"/>
            <a:ext cx="865187" cy="865187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  <p:pic>
        <p:nvPicPr>
          <p:cNvPr id="41473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8763" y="6084888"/>
            <a:ext cx="628650" cy="6286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pic>
        <p:nvPicPr>
          <p:cNvPr id="414732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5188" y="6084888"/>
            <a:ext cx="628650" cy="6286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pic>
        <p:nvPicPr>
          <p:cNvPr id="41473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1613" y="6084888"/>
            <a:ext cx="628650" cy="6286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pic>
        <p:nvPicPr>
          <p:cNvPr id="414734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2338" y="6084888"/>
            <a:ext cx="628650" cy="6286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414735" name="Oval 15"/>
          <p:cNvSpPr>
            <a:spLocks noChangeArrowheads="1"/>
          </p:cNvSpPr>
          <p:nvPr/>
        </p:nvSpPr>
        <p:spPr bwMode="auto">
          <a:xfrm>
            <a:off x="8280400" y="6586538"/>
            <a:ext cx="865188" cy="865187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  <p:sp>
        <p:nvSpPr>
          <p:cNvPr id="414736" name="Oval 16"/>
          <p:cNvSpPr>
            <a:spLocks noChangeArrowheads="1"/>
          </p:cNvSpPr>
          <p:nvPr/>
        </p:nvSpPr>
        <p:spPr bwMode="auto">
          <a:xfrm>
            <a:off x="8135938" y="6588125"/>
            <a:ext cx="865187" cy="865188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  <p:sp>
        <p:nvSpPr>
          <p:cNvPr id="414737" name="Oval 17"/>
          <p:cNvSpPr>
            <a:spLocks noChangeArrowheads="1"/>
          </p:cNvSpPr>
          <p:nvPr/>
        </p:nvSpPr>
        <p:spPr bwMode="auto">
          <a:xfrm>
            <a:off x="7993063" y="6588125"/>
            <a:ext cx="865187" cy="865188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  <p:sp>
        <p:nvSpPr>
          <p:cNvPr id="414738" name="Oval 18"/>
          <p:cNvSpPr>
            <a:spLocks noChangeArrowheads="1"/>
          </p:cNvSpPr>
          <p:nvPr/>
        </p:nvSpPr>
        <p:spPr bwMode="auto">
          <a:xfrm>
            <a:off x="7848600" y="6588125"/>
            <a:ext cx="865188" cy="865188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600"/>
              <a:t>プロセス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4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4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4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4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4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4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4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4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4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4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4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4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4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4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4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4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4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5" grpId="0" animBg="1"/>
      <p:bldP spid="414727" grpId="0" animBg="1"/>
      <p:bldP spid="414728" grpId="0" animBg="1"/>
      <p:bldP spid="414729" grpId="0" animBg="1"/>
      <p:bldP spid="414730" grpId="0" animBg="1"/>
      <p:bldP spid="414735" grpId="0" animBg="1"/>
      <p:bldP spid="414736" grpId="0" animBg="1"/>
      <p:bldP spid="414737" grpId="0" animBg="1"/>
      <p:bldP spid="4147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プロセスの切り替え</a:t>
            </a:r>
          </a:p>
        </p:txBody>
      </p:sp>
      <p:sp>
        <p:nvSpPr>
          <p:cNvPr id="44647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複数プロセスを切替えながら実行</a:t>
            </a:r>
          </a:p>
          <a:p>
            <a:pPr lvl="1" eaLnBrk="1"/>
            <a:r>
              <a:rPr lang="ja-JP" altLang="en-US">
                <a:solidFill>
                  <a:schemeClr val="folHlink"/>
                </a:solidFill>
              </a:rPr>
              <a:t>プロセス</a:t>
            </a:r>
            <a:r>
              <a:rPr lang="en-US" altLang="ja-JP">
                <a:solidFill>
                  <a:schemeClr val="folHlink"/>
                </a:solidFill>
              </a:rPr>
              <a:t>A</a:t>
            </a:r>
          </a:p>
          <a:p>
            <a:pPr lvl="1" eaLnBrk="1"/>
            <a:endParaRPr lang="en-US" altLang="ja-JP">
              <a:solidFill>
                <a:schemeClr val="folHlink"/>
              </a:solidFill>
            </a:endParaRPr>
          </a:p>
          <a:p>
            <a:pPr lvl="1" eaLnBrk="1"/>
            <a:r>
              <a:rPr lang="ja-JP" altLang="en-US">
                <a:solidFill>
                  <a:schemeClr val="folHlink"/>
                </a:solidFill>
              </a:rPr>
              <a:t>プロセス</a:t>
            </a:r>
            <a:r>
              <a:rPr lang="en-US" altLang="ja-JP">
                <a:solidFill>
                  <a:schemeClr val="folHlink"/>
                </a:solidFill>
              </a:rPr>
              <a:t>B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記憶領域の圧迫</a:t>
            </a:r>
            <a:endParaRPr lang="en-US" altLang="ja-JP">
              <a:solidFill>
                <a:schemeClr val="tx1"/>
              </a:solidFill>
            </a:endParaRPr>
          </a:p>
          <a:p>
            <a:pPr lvl="1" eaLnBrk="1"/>
            <a:r>
              <a:rPr lang="ja-JP" altLang="en-US">
                <a:solidFill>
                  <a:schemeClr val="folHlink"/>
                </a:solidFill>
              </a:rPr>
              <a:t>プロセス</a:t>
            </a:r>
            <a:r>
              <a:rPr lang="en-US" altLang="ja-JP">
                <a:solidFill>
                  <a:schemeClr val="folHlink"/>
                </a:solidFill>
              </a:rPr>
              <a:t>C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記憶領域の不足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置き換えコスト</a:t>
            </a:r>
          </a:p>
          <a:p>
            <a:pPr lvl="1" eaLnBrk="1"/>
            <a:r>
              <a:rPr lang="ja-JP" altLang="en-US">
                <a:solidFill>
                  <a:schemeClr val="folHlink"/>
                </a:solidFill>
              </a:rPr>
              <a:t>プロセス</a:t>
            </a:r>
            <a:r>
              <a:rPr lang="en-US" altLang="ja-JP">
                <a:solidFill>
                  <a:schemeClr val="folHlink"/>
                </a:solidFill>
              </a:rPr>
              <a:t>A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また不足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また置き換え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553200" y="1835150"/>
            <a:ext cx="2663825" cy="53276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696075" y="1306513"/>
            <a:ext cx="26193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>
                <a:solidFill>
                  <a:srgbClr val="CC9900"/>
                </a:solidFill>
              </a:rPr>
              <a:t>メモリ（主記憶）</a:t>
            </a:r>
          </a:p>
        </p:txBody>
      </p:sp>
      <p:sp>
        <p:nvSpPr>
          <p:cNvPr id="446470" name="Rectangle 6"/>
          <p:cNvSpPr>
            <a:spLocks noChangeArrowheads="1"/>
          </p:cNvSpPr>
          <p:nvPr/>
        </p:nvSpPr>
        <p:spPr bwMode="auto">
          <a:xfrm>
            <a:off x="6553200" y="2484438"/>
            <a:ext cx="2663825" cy="2447925"/>
          </a:xfrm>
          <a:prstGeom prst="rect">
            <a:avLst/>
          </a:prstGeom>
          <a:solidFill>
            <a:srgbClr val="CCFFFF"/>
          </a:solidFill>
          <a:ln w="38100" algn="ctr">
            <a:solidFill>
              <a:srgbClr val="000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chemeClr val="accent2"/>
                </a:solidFill>
                <a:latin typeface="A-OTF 新ゴ Pro H" pitchFamily="34" charset="-128"/>
              </a:rPr>
              <a:t>A</a:t>
            </a:r>
          </a:p>
        </p:txBody>
      </p:sp>
      <p:sp>
        <p:nvSpPr>
          <p:cNvPr id="446471" name="Rectangle 7"/>
          <p:cNvSpPr>
            <a:spLocks noChangeArrowheads="1"/>
          </p:cNvSpPr>
          <p:nvPr/>
        </p:nvSpPr>
        <p:spPr bwMode="auto">
          <a:xfrm>
            <a:off x="6553200" y="5219700"/>
            <a:ext cx="2663825" cy="180022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006600"/>
                </a:solidFill>
                <a:latin typeface="A-OTF 新ゴ Pro H" pitchFamily="34" charset="-128"/>
              </a:rPr>
              <a:t>B</a:t>
            </a:r>
          </a:p>
        </p:txBody>
      </p:sp>
      <p:sp>
        <p:nvSpPr>
          <p:cNvPr id="446472" name="Rectangle 8"/>
          <p:cNvSpPr>
            <a:spLocks noChangeArrowheads="1"/>
          </p:cNvSpPr>
          <p:nvPr/>
        </p:nvSpPr>
        <p:spPr bwMode="auto">
          <a:xfrm>
            <a:off x="6553200" y="2484438"/>
            <a:ext cx="2663825" cy="1655762"/>
          </a:xfrm>
          <a:prstGeom prst="rect">
            <a:avLst/>
          </a:prstGeom>
          <a:solidFill>
            <a:srgbClr val="FF99CC"/>
          </a:solidFill>
          <a:ln w="38100" algn="ctr">
            <a:solidFill>
              <a:srgbClr val="9933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A50021"/>
                </a:solidFill>
                <a:latin typeface="A-OTF 新ゴ Pro H" pitchFamily="34" charset="-128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464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6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4464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6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64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4464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46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6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64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64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4464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46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6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64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64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70" grpId="0" animBg="1"/>
      <p:bldP spid="446470" grpId="1" animBg="1"/>
      <p:bldP spid="446470" grpId="2" animBg="1"/>
      <p:bldP spid="446471" grpId="0" animBg="1"/>
      <p:bldP spid="446472" grpId="0" animBg="1"/>
      <p:bldP spid="44647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プロセスとスレッド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複数プロセスの同時実行はコストが高い</a:t>
            </a:r>
          </a:p>
          <a:p>
            <a:pPr lvl="1" eaLnBrk="1"/>
            <a:r>
              <a:rPr lang="ja-JP" altLang="en-US"/>
              <a:t>メモリ使用量が増加</a:t>
            </a:r>
          </a:p>
          <a:p>
            <a:pPr lvl="1" eaLnBrk="1"/>
            <a:r>
              <a:rPr lang="ja-JP" altLang="en-US"/>
              <a:t>切り替えコストも大きい</a:t>
            </a:r>
          </a:p>
          <a:p>
            <a:pPr eaLnBrk="1"/>
            <a:r>
              <a:rPr lang="ja-JP" altLang="en-US"/>
              <a:t>複数</a:t>
            </a:r>
            <a:r>
              <a:rPr lang="en-US" altLang="ja-JP"/>
              <a:t>CPU</a:t>
            </a:r>
            <a:r>
              <a:rPr lang="ja-JP" altLang="en-US"/>
              <a:t>を備えた計算機の一般化</a:t>
            </a:r>
          </a:p>
          <a:p>
            <a:pPr lvl="1" eaLnBrk="1"/>
            <a:r>
              <a:rPr lang="ja-JP" altLang="en-US"/>
              <a:t>デュアルプロセッサ，デュアルコア</a:t>
            </a:r>
          </a:p>
          <a:p>
            <a:pPr lvl="1" eaLnBrk="1"/>
            <a:r>
              <a:rPr lang="ja-JP" altLang="en-US"/>
              <a:t>同時実行できるプロセス数より</a:t>
            </a:r>
            <a:r>
              <a:rPr lang="en-US" altLang="ja-JP"/>
              <a:t>CPU</a:t>
            </a:r>
            <a:r>
              <a:rPr lang="ja-JP" altLang="en-US"/>
              <a:t>が多いと</a:t>
            </a:r>
            <a:br>
              <a:rPr lang="ja-JP" altLang="en-US"/>
            </a:br>
            <a:r>
              <a:rPr lang="en-US" altLang="ja-JP"/>
              <a:t>CPU</a:t>
            </a:r>
            <a:r>
              <a:rPr lang="ja-JP" altLang="en-US"/>
              <a:t>が遊んでいてもったいない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スレッド</a:t>
            </a:r>
          </a:p>
          <a:p>
            <a:pPr lvl="1" eaLnBrk="1"/>
            <a:r>
              <a:rPr lang="ja-JP" altLang="en-US"/>
              <a:t>プロセスをさらに小さい単位に分割</a:t>
            </a:r>
          </a:p>
          <a:p>
            <a:pPr lvl="1" eaLnBrk="1"/>
            <a:r>
              <a:rPr lang="en-US" altLang="ja-JP"/>
              <a:t>CPU</a:t>
            </a:r>
            <a:r>
              <a:rPr lang="ja-JP" altLang="en-US"/>
              <a:t>リソースをスレッドごとに割当</a:t>
            </a:r>
          </a:p>
        </p:txBody>
      </p:sp>
      <p:sp>
        <p:nvSpPr>
          <p:cNvPr id="415748" name="AutoShape 4"/>
          <p:cNvSpPr>
            <a:spLocks noChangeArrowheads="1"/>
          </p:cNvSpPr>
          <p:nvPr/>
        </p:nvSpPr>
        <p:spPr bwMode="auto">
          <a:xfrm>
            <a:off x="4103688" y="5075238"/>
            <a:ext cx="720725" cy="1009650"/>
          </a:xfrm>
          <a:prstGeom prst="downArrow">
            <a:avLst>
              <a:gd name="adj1" fmla="val 41407"/>
              <a:gd name="adj2" fmla="val 69603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5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5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5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5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5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5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5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5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スレッド</a:t>
            </a:r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例）</a:t>
            </a:r>
            <a:r>
              <a:rPr lang="en-US" altLang="ja-JP"/>
              <a:t>Microsoft Office</a:t>
            </a:r>
          </a:p>
          <a:p>
            <a:pPr lvl="1" eaLnBrk="1"/>
            <a:r>
              <a:rPr lang="ja-JP" altLang="en-US"/>
              <a:t>プロセス</a:t>
            </a:r>
          </a:p>
          <a:p>
            <a:pPr lvl="2" eaLnBrk="1"/>
            <a:r>
              <a:rPr lang="en-US" altLang="ja-JP"/>
              <a:t>Microsoft Word</a:t>
            </a:r>
          </a:p>
          <a:p>
            <a:pPr lvl="2" eaLnBrk="1"/>
            <a:r>
              <a:rPr lang="en-US" altLang="ja-JP"/>
              <a:t>Microsoft Excel</a:t>
            </a:r>
          </a:p>
          <a:p>
            <a:pPr lvl="2" eaLnBrk="1"/>
            <a:r>
              <a:rPr lang="ja-JP" altLang="en-US"/>
              <a:t>各プログラムはプロセスとして処理</a:t>
            </a:r>
          </a:p>
          <a:p>
            <a:pPr lvl="1" eaLnBrk="1"/>
            <a:r>
              <a:rPr lang="ja-JP" altLang="en-US"/>
              <a:t>スレッド</a:t>
            </a:r>
          </a:p>
          <a:p>
            <a:pPr lvl="2" eaLnBrk="1"/>
            <a:r>
              <a:rPr lang="ja-JP" altLang="en-US"/>
              <a:t>たとえば</a:t>
            </a:r>
            <a:r>
              <a:rPr lang="en-US" altLang="ja-JP"/>
              <a:t>Word</a:t>
            </a:r>
            <a:r>
              <a:rPr lang="ja-JP" altLang="en-US"/>
              <a:t>の場合</a:t>
            </a:r>
          </a:p>
          <a:p>
            <a:pPr lvl="2" eaLnBrk="1"/>
            <a:r>
              <a:rPr lang="ja-JP" altLang="en-US"/>
              <a:t>印刷</a:t>
            </a:r>
          </a:p>
          <a:p>
            <a:pPr lvl="2" eaLnBrk="1"/>
            <a:r>
              <a:rPr lang="ja-JP" altLang="en-US"/>
              <a:t>編集</a:t>
            </a:r>
          </a:p>
          <a:p>
            <a:pPr lvl="2" eaLnBrk="1"/>
            <a:r>
              <a:rPr lang="ja-JP" altLang="en-US"/>
              <a:t>など、同じ「</a:t>
            </a:r>
            <a:r>
              <a:rPr lang="en-US" altLang="ja-JP"/>
              <a:t>Word</a:t>
            </a:r>
            <a:r>
              <a:rPr lang="ja-JP" altLang="en-US"/>
              <a:t>」というプログラムの中で、</a:t>
            </a:r>
            <a:br>
              <a:rPr lang="ja-JP" altLang="en-US"/>
            </a:br>
            <a:r>
              <a:rPr lang="ja-JP" altLang="en-US">
                <a:solidFill>
                  <a:srgbClr val="990000"/>
                </a:solidFill>
              </a:rPr>
              <a:t>同時（並行）動作できる単位</a:t>
            </a:r>
            <a:r>
              <a:rPr lang="ja-JP" altLang="en-US"/>
              <a:t>がある！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5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5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5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5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スレッド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リソース割当</a:t>
            </a:r>
          </a:p>
          <a:p>
            <a:pPr lvl="1" eaLnBrk="1"/>
            <a:r>
              <a:rPr lang="ja-JP" altLang="en-US" dirty="0"/>
              <a:t>プロセス単位</a:t>
            </a:r>
          </a:p>
          <a:p>
            <a:pPr lvl="2" eaLnBrk="1"/>
            <a:r>
              <a:rPr lang="ja-JP" altLang="en-US" dirty="0"/>
              <a:t>メモリ，入出力デバイス，</a:t>
            </a:r>
            <a:r>
              <a:rPr lang="en-US" altLang="ja-JP" dirty="0"/>
              <a:t>etc...</a:t>
            </a:r>
          </a:p>
          <a:p>
            <a:pPr lvl="1" eaLnBrk="1"/>
            <a:r>
              <a:rPr lang="ja-JP" altLang="en-US" dirty="0"/>
              <a:t>スレッド単位</a:t>
            </a:r>
          </a:p>
          <a:p>
            <a:pPr lvl="2" eaLnBrk="1"/>
            <a:r>
              <a:rPr lang="en-US" altLang="ja-JP" dirty="0"/>
              <a:t>CPU</a:t>
            </a:r>
          </a:p>
          <a:p>
            <a:pPr lvl="2" eaLnBrk="1"/>
            <a:endParaRPr lang="en-US" altLang="ja-JP" dirty="0"/>
          </a:p>
          <a:p>
            <a:pPr eaLnBrk="1"/>
            <a:r>
              <a:rPr lang="ja-JP" altLang="en-US" dirty="0"/>
              <a:t>スレッド（</a:t>
            </a:r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5</a:t>
            </a:r>
            <a:r>
              <a:rPr lang="ja-JP" altLang="en-US" dirty="0"/>
              <a:t>参照）</a:t>
            </a:r>
          </a:p>
          <a:p>
            <a:pPr lvl="1" eaLnBrk="1"/>
            <a:r>
              <a:rPr lang="en-US" altLang="ja-JP" dirty="0"/>
              <a:t>TSS</a:t>
            </a:r>
            <a:r>
              <a:rPr lang="ja-JP" altLang="en-US" dirty="0"/>
              <a:t>による切り替えオーバヘッドが軽い</a:t>
            </a:r>
          </a:p>
          <a:p>
            <a:pPr lvl="2" eaLnBrk="1"/>
            <a:r>
              <a:rPr lang="ja-JP" altLang="en-US" dirty="0"/>
              <a:t>同一プロセスから生成されてるから</a:t>
            </a:r>
            <a:r>
              <a:rPr lang="ja-JP" altLang="en-US" dirty="0">
                <a:solidFill>
                  <a:srgbClr val="990000"/>
                </a:solidFill>
              </a:rPr>
              <a:t>メモリ領域が同じ</a:t>
            </a:r>
          </a:p>
          <a:p>
            <a:pPr lvl="2" eaLnBrk="1"/>
            <a:r>
              <a:rPr lang="ja-JP" altLang="en-US" dirty="0"/>
              <a:t>メモリ使用量は</a:t>
            </a:r>
            <a:r>
              <a:rPr lang="en-US" altLang="ja-JP" dirty="0">
                <a:solidFill>
                  <a:srgbClr val="990000"/>
                </a:solidFill>
              </a:rPr>
              <a:t>1</a:t>
            </a:r>
            <a:r>
              <a:rPr lang="ja-JP" altLang="en-US" dirty="0">
                <a:solidFill>
                  <a:srgbClr val="990000"/>
                </a:solidFill>
              </a:rPr>
              <a:t>プロセス分</a:t>
            </a:r>
            <a:r>
              <a:rPr lang="ja-JP" altLang="en-US" dirty="0"/>
              <a:t>ですむ</a:t>
            </a:r>
          </a:p>
          <a:p>
            <a:pPr lvl="1" eaLnBrk="1"/>
            <a:r>
              <a:rPr lang="ja-JP" altLang="en-US" dirty="0"/>
              <a:t>別名：</a:t>
            </a:r>
            <a:r>
              <a:rPr lang="en-US" altLang="ja-JP" dirty="0">
                <a:solidFill>
                  <a:srgbClr val="990000"/>
                </a:solidFill>
              </a:rPr>
              <a:t>L</a:t>
            </a:r>
            <a:r>
              <a:rPr lang="en-US" altLang="ja-JP" dirty="0"/>
              <a:t>ight </a:t>
            </a:r>
            <a:r>
              <a:rPr lang="en-US" altLang="ja-JP" dirty="0">
                <a:solidFill>
                  <a:srgbClr val="990000"/>
                </a:solidFill>
              </a:rPr>
              <a:t>W</a:t>
            </a:r>
            <a:r>
              <a:rPr lang="en-US" altLang="ja-JP" dirty="0"/>
              <a:t>eight </a:t>
            </a:r>
            <a:r>
              <a:rPr lang="en-US" altLang="ja-JP" dirty="0">
                <a:solidFill>
                  <a:srgbClr val="990000"/>
                </a:solidFill>
              </a:rPr>
              <a:t>P</a:t>
            </a:r>
            <a:r>
              <a:rPr lang="en-US" altLang="ja-JP" dirty="0"/>
              <a:t>rocess (</a:t>
            </a:r>
            <a:r>
              <a:rPr lang="ja-JP" altLang="en-US" dirty="0"/>
              <a:t>軽いプロセス</a:t>
            </a:r>
            <a:r>
              <a:rPr lang="en-US" altLang="ja-JP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6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6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6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6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6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>
              <a:ea typeface="A-OTF 新ゴ Pro H" pitchFamily="34" charset="-128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2.2</a:t>
            </a:r>
            <a:endParaRPr lang="ja-JP" altLang="en-GB" sz="4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割込み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プロセスの切り替え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CPU</a:t>
            </a:r>
            <a:r>
              <a:rPr lang="ja-JP" altLang="en-US"/>
              <a:t>の仮想化</a:t>
            </a:r>
          </a:p>
          <a:p>
            <a:pPr lvl="1" eaLnBrk="1"/>
            <a:r>
              <a:rPr lang="en-US" altLang="ja-JP"/>
              <a:t>OS</a:t>
            </a:r>
            <a:r>
              <a:rPr lang="ja-JP" altLang="en-US"/>
              <a:t>がプロセス・スレッドに対して</a:t>
            </a:r>
            <a:br>
              <a:rPr lang="ja-JP" altLang="en-US"/>
            </a:br>
            <a:r>
              <a:rPr lang="en-US" altLang="ja-JP"/>
              <a:t>CPU</a:t>
            </a:r>
            <a:r>
              <a:rPr lang="ja-JP" altLang="en-US"/>
              <a:t>の実行権を微小時間与える</a:t>
            </a:r>
          </a:p>
          <a:p>
            <a:pPr eaLnBrk="1"/>
            <a:r>
              <a:rPr lang="ja-JP" altLang="en-US"/>
              <a:t>割込み</a:t>
            </a:r>
          </a:p>
          <a:p>
            <a:pPr lvl="1" eaLnBrk="1"/>
            <a:r>
              <a:rPr lang="ja-JP" altLang="en-US">
                <a:solidFill>
                  <a:schemeClr val="tx1"/>
                </a:solidFill>
              </a:rPr>
              <a:t>通常の</a:t>
            </a:r>
            <a:r>
              <a:rPr lang="en-US" altLang="ja-JP">
                <a:solidFill>
                  <a:schemeClr val="tx1"/>
                </a:solidFill>
              </a:rPr>
              <a:t>CPU</a:t>
            </a:r>
            <a:r>
              <a:rPr lang="ja-JP" altLang="en-US">
                <a:solidFill>
                  <a:schemeClr val="tx1"/>
                </a:solidFill>
              </a:rPr>
              <a:t>演算動作とは異なる事象のこと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キーボード入力を受け取った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自動車がどこかに衝突した</a:t>
            </a:r>
          </a:p>
          <a:p>
            <a:pPr lvl="2" eaLnBrk="1"/>
            <a:r>
              <a:rPr lang="ja-JP" altLang="en-US">
                <a:solidFill>
                  <a:schemeClr val="tx1"/>
                </a:solidFill>
              </a:rPr>
              <a:t>サーバからデータが送られてきた</a:t>
            </a:r>
          </a:p>
          <a:p>
            <a:pPr lvl="1" eaLnBrk="1"/>
            <a:r>
              <a:rPr lang="ja-JP" altLang="en-US">
                <a:solidFill>
                  <a:schemeClr val="tx1"/>
                </a:solidFill>
              </a:rPr>
              <a:t>割込み発生時にプロセスの切り替えが起こる</a:t>
            </a:r>
          </a:p>
          <a:p>
            <a:pPr lvl="1" eaLnBrk="1"/>
            <a:r>
              <a:rPr lang="en-US" altLang="ja-JP">
                <a:solidFill>
                  <a:schemeClr val="tx1"/>
                </a:solidFill>
              </a:rPr>
              <a:t>TSS</a:t>
            </a:r>
            <a:r>
              <a:rPr lang="ja-JP" altLang="en-US">
                <a:solidFill>
                  <a:schemeClr val="tx1"/>
                </a:solidFill>
              </a:rPr>
              <a:t>では、プロセス切り替えのために</a:t>
            </a:r>
            <a:br>
              <a:rPr lang="ja-JP" altLang="en-US">
                <a:solidFill>
                  <a:schemeClr val="tx1"/>
                </a:solidFill>
              </a:rPr>
            </a:br>
            <a:r>
              <a:rPr lang="ja-JP" altLang="en-US">
                <a:solidFill>
                  <a:srgbClr val="A50021"/>
                </a:solidFill>
              </a:rPr>
              <a:t>インターバルタイマー</a:t>
            </a:r>
            <a:r>
              <a:rPr lang="ja-JP" altLang="en-US">
                <a:solidFill>
                  <a:schemeClr val="tx1"/>
                </a:solidFill>
              </a:rPr>
              <a:t>が定期的に割込みを発生</a:t>
            </a:r>
          </a:p>
          <a:p>
            <a:pPr lvl="1" eaLnBrk="1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5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5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5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5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5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5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5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割込み処理</a:t>
            </a:r>
          </a:p>
          <a:p>
            <a:pPr lvl="1" eaLnBrk="1"/>
            <a:r>
              <a:rPr lang="ja-JP" altLang="en-US"/>
              <a:t>割込みは、即座に処理すべき場合が多い</a:t>
            </a:r>
          </a:p>
          <a:p>
            <a:pPr lvl="1" eaLnBrk="1"/>
            <a:r>
              <a:rPr lang="ja-JP" altLang="en-US"/>
              <a:t>高速かつ軽量に割込みを処理する実行方式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割込みの種類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内部割込み</a:t>
            </a:r>
          </a:p>
          <a:p>
            <a:pPr lvl="1" eaLnBrk="1"/>
            <a:r>
              <a:rPr lang="ja-JP" altLang="en-US"/>
              <a:t>実行中のプログラムを発生原因とする</a:t>
            </a:r>
          </a:p>
          <a:p>
            <a:pPr lvl="1" eaLnBrk="1"/>
            <a:r>
              <a:rPr lang="ja-JP" altLang="en-US"/>
              <a:t>例）プログラム自体が他の処理を要求</a:t>
            </a:r>
            <a:br>
              <a:rPr lang="ja-JP" altLang="en-US"/>
            </a:br>
            <a:r>
              <a:rPr lang="ja-JP" altLang="en-US"/>
              <a:t>　　プログラム自体の異常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外部割込み</a:t>
            </a:r>
          </a:p>
          <a:p>
            <a:pPr lvl="1" eaLnBrk="1"/>
            <a:r>
              <a:rPr lang="ja-JP" altLang="en-US"/>
              <a:t>その他の要因で発生する</a:t>
            </a:r>
          </a:p>
          <a:p>
            <a:pPr lvl="1" eaLnBrk="1"/>
            <a:r>
              <a:rPr lang="ja-JP" altLang="en-US"/>
              <a:t>例）他の優先的処理からの要求</a:t>
            </a:r>
            <a:br>
              <a:rPr lang="ja-JP" altLang="en-US"/>
            </a:br>
            <a:r>
              <a:rPr lang="ja-JP" altLang="en-US"/>
              <a:t>　　順番待ちしていた他の処理への移行</a:t>
            </a:r>
            <a:br>
              <a:rPr lang="ja-JP" altLang="en-US"/>
            </a:br>
            <a:r>
              <a:rPr lang="ja-JP" altLang="en-US"/>
              <a:t>　　ハードウェア異常</a:t>
            </a:r>
            <a:br>
              <a:rPr lang="ja-JP" altLang="en-US"/>
            </a:br>
            <a:r>
              <a:rPr lang="ja-JP" altLang="en-US"/>
              <a:t>　　特殊な処理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割込みの種類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内部割込み</a:t>
            </a:r>
          </a:p>
          <a:p>
            <a:pPr lvl="1" eaLnBrk="1"/>
            <a:r>
              <a:rPr lang="ja-JP" altLang="en-US"/>
              <a:t>スーパバイザコール割込み</a:t>
            </a:r>
          </a:p>
          <a:p>
            <a:pPr lvl="1" eaLnBrk="1"/>
            <a:r>
              <a:rPr lang="ja-JP" altLang="en-US"/>
              <a:t>プログラムチェック（例外）割込み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外部割込み</a:t>
            </a:r>
          </a:p>
          <a:p>
            <a:pPr lvl="1" eaLnBrk="1"/>
            <a:r>
              <a:rPr lang="ja-JP" altLang="en-US"/>
              <a:t>入出力割込み</a:t>
            </a:r>
          </a:p>
          <a:p>
            <a:pPr lvl="1" eaLnBrk="1"/>
            <a:r>
              <a:rPr lang="ja-JP" altLang="en-US"/>
              <a:t>タイマ割込み</a:t>
            </a:r>
          </a:p>
          <a:p>
            <a:pPr lvl="1" eaLnBrk="1"/>
            <a:r>
              <a:rPr lang="ja-JP" altLang="en-US"/>
              <a:t>マシンチェック割込み</a:t>
            </a:r>
          </a:p>
          <a:p>
            <a:pPr lvl="1" eaLnBrk="1"/>
            <a:r>
              <a:rPr lang="ja-JP" altLang="en-US"/>
              <a:t>リスタート割込み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割込みの種類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内部割込み</a:t>
            </a:r>
          </a:p>
          <a:p>
            <a:pPr lvl="1" eaLnBrk="1"/>
            <a:r>
              <a:rPr lang="ja-JP" altLang="en-US"/>
              <a:t>スーパバイザコール割込み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プログラムチェック（例外）割込み</a:t>
            </a:r>
          </a:p>
          <a:p>
            <a:pPr lvl="1"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外部割込み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入出力割込み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タイマ割込み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マシンチェック割込み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リスタート割込み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90000"/>
              </a:lnSpc>
            </a:pPr>
            <a:r>
              <a:rPr lang="ja-JP" altLang="en-US" sz="1800"/>
              <a:t>内部割込み：</a:t>
            </a:r>
            <a:br>
              <a:rPr lang="ja-JP" altLang="en-US" sz="3200"/>
            </a:br>
            <a:r>
              <a:rPr lang="ja-JP" altLang="en-US" sz="3200"/>
              <a:t>スーパバイザコール割込み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ユーザモード</a:t>
            </a:r>
          </a:p>
          <a:p>
            <a:pPr lvl="1" eaLnBrk="1"/>
            <a:r>
              <a:rPr lang="ja-JP" altLang="en-US"/>
              <a:t>アプリケーションには許されていない処理がある</a:t>
            </a:r>
          </a:p>
          <a:p>
            <a:pPr lvl="2" eaLnBrk="1"/>
            <a:r>
              <a:rPr lang="ja-JP" altLang="en-US"/>
              <a:t>プロセスの切り替え</a:t>
            </a:r>
          </a:p>
          <a:p>
            <a:pPr lvl="2" eaLnBrk="1"/>
            <a:r>
              <a:rPr lang="ja-JP" altLang="en-US"/>
              <a:t>入出力デバイスへのアクセス</a:t>
            </a:r>
          </a:p>
          <a:p>
            <a:pPr lvl="2" eaLnBrk="1"/>
            <a:r>
              <a:rPr lang="en-US" altLang="ja-JP"/>
              <a:t>etc..</a:t>
            </a:r>
          </a:p>
          <a:p>
            <a:pPr eaLnBrk="1"/>
            <a:r>
              <a:rPr lang="ja-JP" altLang="en-US"/>
              <a:t>スーパバイザモード</a:t>
            </a:r>
          </a:p>
          <a:p>
            <a:pPr lvl="1" eaLnBrk="1"/>
            <a:r>
              <a:rPr lang="ja-JP" altLang="en-US"/>
              <a:t>そこでアプリケーションは、</a:t>
            </a:r>
            <a:r>
              <a:rPr lang="en-US" altLang="ja-JP"/>
              <a:t>OS</a:t>
            </a:r>
            <a:r>
              <a:rPr lang="ja-JP" altLang="en-US"/>
              <a:t>に対して処理を依頼</a:t>
            </a:r>
          </a:p>
          <a:p>
            <a:pPr lvl="1" eaLnBrk="1"/>
            <a:r>
              <a:rPr lang="en-US" altLang="ja-JP"/>
              <a:t>OS</a:t>
            </a:r>
            <a:r>
              <a:rPr lang="ja-JP" altLang="en-US"/>
              <a:t>の権限で，処理を実行してもらう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スーパバイザコール</a:t>
            </a:r>
          </a:p>
          <a:p>
            <a:pPr lvl="1" eaLnBrk="1"/>
            <a:r>
              <a:rPr lang="ja-JP" altLang="en-US"/>
              <a:t>アプリケーションが</a:t>
            </a:r>
            <a:r>
              <a:rPr lang="en-US" altLang="ja-JP"/>
              <a:t>OS</a:t>
            </a:r>
            <a:r>
              <a:rPr lang="ja-JP" altLang="en-US"/>
              <a:t>に処理を依頼すること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90000"/>
              </a:lnSpc>
            </a:pPr>
            <a:r>
              <a:rPr lang="ja-JP" altLang="en-US" sz="1800"/>
              <a:t>内部割込み：</a:t>
            </a:r>
            <a:br>
              <a:rPr lang="ja-JP" altLang="en-US" sz="3200"/>
            </a:br>
            <a:r>
              <a:rPr lang="ja-JP" altLang="en-US" sz="3200"/>
              <a:t>スーパバイザコール割込み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スーパバイザコール</a:t>
            </a:r>
          </a:p>
          <a:p>
            <a:pPr lvl="1" eaLnBrk="1"/>
            <a:r>
              <a:rPr lang="ja-JP" altLang="en-US"/>
              <a:t>このとき割込みが発生</a:t>
            </a:r>
          </a:p>
          <a:p>
            <a:pPr lvl="1" eaLnBrk="1"/>
            <a:r>
              <a:rPr lang="en-US" altLang="ja-JP"/>
              <a:t>CPU</a:t>
            </a:r>
            <a:r>
              <a:rPr lang="ja-JP" altLang="en-US"/>
              <a:t>の実行モードが切り替わる</a:t>
            </a:r>
          </a:p>
          <a:p>
            <a:pPr eaLnBrk="1"/>
            <a:endParaRPr lang="ja-JP" altLang="en-US"/>
          </a:p>
          <a:p>
            <a:pPr eaLnBrk="1"/>
            <a:r>
              <a:rPr lang="en-US" altLang="ja-JP"/>
              <a:t>CPU</a:t>
            </a:r>
            <a:r>
              <a:rPr lang="ja-JP" altLang="en-US"/>
              <a:t>の実行モード</a:t>
            </a:r>
          </a:p>
          <a:p>
            <a:pPr lvl="1" eaLnBrk="1"/>
            <a:r>
              <a:rPr lang="ja-JP" altLang="en-US">
                <a:solidFill>
                  <a:srgbClr val="9900CC"/>
                </a:solidFill>
              </a:rPr>
              <a:t>スーパバイザモード</a:t>
            </a:r>
          </a:p>
          <a:p>
            <a:pPr lvl="2" eaLnBrk="1"/>
            <a:r>
              <a:rPr lang="en-US" altLang="ja-JP"/>
              <a:t>OS</a:t>
            </a:r>
            <a:r>
              <a:rPr lang="ja-JP" altLang="en-US"/>
              <a:t>を実行するモード</a:t>
            </a:r>
          </a:p>
          <a:p>
            <a:pPr lvl="2" eaLnBrk="1"/>
            <a:r>
              <a:rPr lang="en-US" altLang="ja-JP"/>
              <a:t>CPU</a:t>
            </a:r>
            <a:r>
              <a:rPr lang="ja-JP" altLang="en-US"/>
              <a:t>内の全てのリソースを利用可能</a:t>
            </a:r>
          </a:p>
          <a:p>
            <a:pPr lvl="1" eaLnBrk="1"/>
            <a:r>
              <a:rPr lang="ja-JP" altLang="en-US">
                <a:solidFill>
                  <a:srgbClr val="006600"/>
                </a:solidFill>
              </a:rPr>
              <a:t>ユーザモード</a:t>
            </a:r>
          </a:p>
          <a:p>
            <a:pPr lvl="2" eaLnBrk="1"/>
            <a:r>
              <a:rPr lang="ja-JP" altLang="en-US"/>
              <a:t>アプリケーションを実行するモード</a:t>
            </a:r>
          </a:p>
          <a:p>
            <a:pPr lvl="2" eaLnBrk="1"/>
            <a:r>
              <a:rPr lang="ja-JP" altLang="en-US"/>
              <a:t>利用できるリソースに制限あり</a:t>
            </a:r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8064500" y="3132138"/>
            <a:ext cx="1800225" cy="1800225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ユーザ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モード</a:t>
            </a:r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5040313" y="3203575"/>
            <a:ext cx="1800225" cy="1800225"/>
          </a:xfrm>
          <a:prstGeom prst="ellipse">
            <a:avLst/>
          </a:prstGeom>
          <a:solidFill>
            <a:srgbClr val="FF99CC"/>
          </a:solidFill>
          <a:ln w="38100" algn="ctr">
            <a:solidFill>
              <a:srgbClr val="FF00FF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モード</a:t>
            </a:r>
          </a:p>
        </p:txBody>
      </p:sp>
      <p:sp>
        <p:nvSpPr>
          <p:cNvPr id="430086" name="AutoShape 6"/>
          <p:cNvSpPr>
            <a:spLocks noChangeArrowheads="1"/>
          </p:cNvSpPr>
          <p:nvPr/>
        </p:nvSpPr>
        <p:spPr bwMode="auto">
          <a:xfrm>
            <a:off x="6624638" y="3635375"/>
            <a:ext cx="1655762" cy="936625"/>
          </a:xfrm>
          <a:prstGeom prst="leftArrow">
            <a:avLst>
              <a:gd name="adj1" fmla="val 64750"/>
              <a:gd name="adj2" fmla="val 60539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割込みによる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移行</a:t>
            </a:r>
          </a:p>
        </p:txBody>
      </p:sp>
      <p:sp>
        <p:nvSpPr>
          <p:cNvPr id="430087" name="AutoShape 7"/>
          <p:cNvSpPr>
            <a:spLocks noChangeArrowheads="1"/>
          </p:cNvSpPr>
          <p:nvPr/>
        </p:nvSpPr>
        <p:spPr bwMode="auto">
          <a:xfrm>
            <a:off x="7488238" y="2195513"/>
            <a:ext cx="1081087" cy="936625"/>
          </a:xfrm>
          <a:prstGeom prst="lightningBol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コール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30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6" grpId="0" animBg="1"/>
      <p:bldP spid="43008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割込みの種類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内部割込み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スーパバイザコール割込み</a:t>
            </a:r>
          </a:p>
          <a:p>
            <a:pPr lvl="1" eaLnBrk="1"/>
            <a:r>
              <a:rPr lang="ja-JP" altLang="en-US"/>
              <a:t>プログラムチェック（例外）割込み</a:t>
            </a:r>
          </a:p>
          <a:p>
            <a:pPr lvl="1" eaLnBrk="1"/>
            <a:endParaRPr lang="ja-JP" altLang="en-US"/>
          </a:p>
          <a:p>
            <a:pPr eaLnBrk="1"/>
            <a:r>
              <a:rPr lang="ja-JP" altLang="en-US">
                <a:solidFill>
                  <a:srgbClr val="DDDDDD"/>
                </a:solidFill>
              </a:rPr>
              <a:t>外部割込み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入出力割込み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タイマ割込み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マシンチェック割込み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リスタート割込み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90000"/>
              </a:lnSpc>
            </a:pPr>
            <a:r>
              <a:rPr lang="ja-JP" altLang="en-US" sz="1800"/>
              <a:t>内部割込み：</a:t>
            </a:r>
            <a:br>
              <a:rPr lang="ja-JP" altLang="en-US" sz="3200"/>
            </a:br>
            <a:r>
              <a:rPr lang="ja-JP" altLang="en-US" sz="3200"/>
              <a:t>プログラムチェック（例外）割込み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実行中のプログラムで異常が発生したとき</a:t>
            </a:r>
          </a:p>
          <a:p>
            <a:pPr lvl="1" eaLnBrk="1"/>
            <a:r>
              <a:rPr lang="ja-JP" altLang="en-US"/>
              <a:t>ゼロによる除算</a:t>
            </a:r>
          </a:p>
          <a:p>
            <a:pPr lvl="1" eaLnBrk="1"/>
            <a:endParaRPr lang="ja-JP" altLang="en-US"/>
          </a:p>
          <a:p>
            <a:pPr lvl="1" eaLnBrk="1"/>
            <a:r>
              <a:rPr lang="ja-JP" altLang="en-US"/>
              <a:t>演算時のオーバフロー</a:t>
            </a:r>
          </a:p>
          <a:p>
            <a:pPr lvl="1" eaLnBrk="1"/>
            <a:endParaRPr lang="ja-JP" altLang="en-US"/>
          </a:p>
          <a:p>
            <a:pPr lvl="1" eaLnBrk="1"/>
            <a:r>
              <a:rPr lang="ja-JP" altLang="en-US"/>
              <a:t>不正なメモリアドレスへのアクセス</a:t>
            </a:r>
          </a:p>
          <a:p>
            <a:pPr lvl="1" eaLnBrk="1"/>
            <a:endParaRPr lang="ja-JP" altLang="en-US"/>
          </a:p>
          <a:p>
            <a:pPr lvl="1" eaLnBrk="1"/>
            <a:endParaRPr lang="ja-JP" altLang="en-US"/>
          </a:p>
          <a:p>
            <a:pPr eaLnBrk="1"/>
            <a:r>
              <a:rPr lang="ja-JP" altLang="en-US"/>
              <a:t>この割込みを検知するしくみがないと</a:t>
            </a:r>
            <a:r>
              <a:rPr lang="en-US" altLang="ja-JP"/>
              <a:t>...</a:t>
            </a:r>
          </a:p>
          <a:p>
            <a:pPr lvl="1" eaLnBrk="1"/>
            <a:r>
              <a:rPr lang="ja-JP" altLang="en-US"/>
              <a:t>上記の異常が発生したときに</a:t>
            </a:r>
            <a:br>
              <a:rPr lang="ja-JP" altLang="en-US"/>
            </a:br>
            <a:r>
              <a:rPr lang="ja-JP" altLang="en-US"/>
              <a:t>システム全体が停止してしまうかも</a:t>
            </a:r>
            <a:r>
              <a:rPr lang="en-US" altLang="ja-JP"/>
              <a:t>...</a:t>
            </a:r>
            <a:endParaRPr lang="ja-JP" altLang="en-US"/>
          </a:p>
        </p:txBody>
      </p:sp>
      <p:sp>
        <p:nvSpPr>
          <p:cNvPr id="431108" name="Rectangle 4"/>
          <p:cNvSpPr>
            <a:spLocks noChangeArrowheads="1"/>
          </p:cNvSpPr>
          <p:nvPr/>
        </p:nvSpPr>
        <p:spPr bwMode="auto">
          <a:xfrm>
            <a:off x="1584325" y="2124075"/>
            <a:ext cx="5256213" cy="576263"/>
          </a:xfrm>
          <a:prstGeom prst="rect">
            <a:avLst/>
          </a:prstGeom>
          <a:solidFill>
            <a:srgbClr val="333333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sz="2000">
                <a:solidFill>
                  <a:schemeClr val="bg1"/>
                </a:solidFill>
                <a:latin typeface="Courier New" pitchFamily="49" charset="0"/>
              </a:rPr>
              <a:t>division by zero</a:t>
            </a:r>
          </a:p>
        </p:txBody>
      </p:sp>
      <p:sp>
        <p:nvSpPr>
          <p:cNvPr id="431109" name="Rectangle 5"/>
          <p:cNvSpPr>
            <a:spLocks noChangeArrowheads="1"/>
          </p:cNvSpPr>
          <p:nvPr/>
        </p:nvSpPr>
        <p:spPr bwMode="auto">
          <a:xfrm>
            <a:off x="1584325" y="3275013"/>
            <a:ext cx="5256213" cy="576262"/>
          </a:xfrm>
          <a:prstGeom prst="rect">
            <a:avLst/>
          </a:prstGeom>
          <a:solidFill>
            <a:srgbClr val="333333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sz="2000">
                <a:solidFill>
                  <a:schemeClr val="bg1"/>
                </a:solidFill>
                <a:latin typeface="Courier New" pitchFamily="49" charset="0"/>
              </a:rPr>
              <a:t>integer overflow</a:t>
            </a:r>
          </a:p>
        </p:txBody>
      </p:sp>
      <p:sp>
        <p:nvSpPr>
          <p:cNvPr id="431110" name="Rectangle 6"/>
          <p:cNvSpPr>
            <a:spLocks noChangeArrowheads="1"/>
          </p:cNvSpPr>
          <p:nvPr/>
        </p:nvSpPr>
        <p:spPr bwMode="auto">
          <a:xfrm>
            <a:off x="1584325" y="4427538"/>
            <a:ext cx="5256213" cy="576262"/>
          </a:xfrm>
          <a:prstGeom prst="rect">
            <a:avLst/>
          </a:prstGeom>
          <a:solidFill>
            <a:srgbClr val="333333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l"/>
            <a:r>
              <a:rPr lang="en-US" altLang="ja-JP" sz="2000">
                <a:solidFill>
                  <a:schemeClr val="bg1"/>
                </a:solidFill>
                <a:latin typeface="Courier New" pitchFamily="49" charset="0"/>
              </a:rPr>
              <a:t>segmentation violation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1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1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1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1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8" grpId="0" animBg="1"/>
      <p:bldP spid="431109" grpId="0" animBg="1"/>
      <p:bldP spid="4311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割込みの種類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>
                <a:solidFill>
                  <a:srgbClr val="DDDDDD"/>
                </a:solidFill>
              </a:rPr>
              <a:t>内部割込み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スーパバイザコール割込み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プログラムチェック（例外）割込み</a:t>
            </a:r>
          </a:p>
          <a:p>
            <a:pPr lvl="1"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/>
              <a:t>外部割込み</a:t>
            </a:r>
          </a:p>
          <a:p>
            <a:pPr lvl="1" eaLnBrk="1"/>
            <a:r>
              <a:rPr lang="ja-JP" altLang="en-US"/>
              <a:t>入出力割込み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タイマ割込み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マシンチェック割込み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リスタート割込み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90000"/>
              </a:lnSpc>
            </a:pPr>
            <a:r>
              <a:rPr lang="ja-JP" altLang="en-US" sz="1800"/>
              <a:t>外部割込み：</a:t>
            </a:r>
            <a:br>
              <a:rPr lang="ja-JP" altLang="en-US" sz="3200"/>
            </a:br>
            <a:r>
              <a:rPr lang="ja-JP" altLang="en-US" sz="3200"/>
              <a:t>入出力割込み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入出力装置から発生する割込み</a:t>
            </a:r>
          </a:p>
        </p:txBody>
      </p:sp>
      <p:pic>
        <p:nvPicPr>
          <p:cNvPr id="25604" name="Picture 4" descr="termin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7925" y="1835150"/>
            <a:ext cx="5472113" cy="517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2133" name="AutoShape 5"/>
          <p:cNvSpPr>
            <a:spLocks noChangeArrowheads="1"/>
          </p:cNvSpPr>
          <p:nvPr/>
        </p:nvSpPr>
        <p:spPr bwMode="auto">
          <a:xfrm rot="-2244910">
            <a:off x="4176713" y="4859338"/>
            <a:ext cx="2016125" cy="863600"/>
          </a:xfrm>
          <a:prstGeom prst="rightArrow">
            <a:avLst>
              <a:gd name="adj1" fmla="val 50000"/>
              <a:gd name="adj2" fmla="val 58364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32134" name="AutoShape 6"/>
          <p:cNvSpPr>
            <a:spLocks noChangeArrowheads="1"/>
          </p:cNvSpPr>
          <p:nvPr/>
        </p:nvSpPr>
        <p:spPr bwMode="auto">
          <a:xfrm rot="-2141592">
            <a:off x="3095625" y="4211638"/>
            <a:ext cx="2087563" cy="863600"/>
          </a:xfrm>
          <a:prstGeom prst="leftArrow">
            <a:avLst>
              <a:gd name="adj1" fmla="val 50000"/>
              <a:gd name="adj2" fmla="val 60432"/>
            </a:avLst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32135" name="AutoShape 7"/>
          <p:cNvSpPr>
            <a:spLocks noChangeArrowheads="1"/>
          </p:cNvSpPr>
          <p:nvPr/>
        </p:nvSpPr>
        <p:spPr bwMode="auto">
          <a:xfrm>
            <a:off x="431800" y="2916238"/>
            <a:ext cx="3313113" cy="1439862"/>
          </a:xfrm>
          <a:prstGeom prst="wedgeRoundRectCallout">
            <a:avLst>
              <a:gd name="adj1" fmla="val 55366"/>
              <a:gd name="adj2" fmla="val 53417"/>
              <a:gd name="adj3" fmla="val 16667"/>
            </a:avLst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スーパバイザコール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により入力受付開始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（スーパバイザコール割込み）</a:t>
            </a:r>
          </a:p>
        </p:txBody>
      </p:sp>
      <p:sp>
        <p:nvSpPr>
          <p:cNvPr id="432136" name="AutoShape 8"/>
          <p:cNvSpPr>
            <a:spLocks noChangeArrowheads="1"/>
          </p:cNvSpPr>
          <p:nvPr/>
        </p:nvSpPr>
        <p:spPr bwMode="auto">
          <a:xfrm>
            <a:off x="6408738" y="5508625"/>
            <a:ext cx="3095625" cy="1727200"/>
          </a:xfrm>
          <a:prstGeom prst="wedgeRoundRectCallout">
            <a:avLst>
              <a:gd name="adj1" fmla="val -76565"/>
              <a:gd name="adj2" fmla="val -55972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入力が終了した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ことを知らせる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入出力割込み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3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3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3" grpId="0" animBg="1"/>
      <p:bldP spid="432134" grpId="0" animBg="1"/>
      <p:bldP spid="432135" grpId="0" animBg="1"/>
      <p:bldP spid="4321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割込みの種類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>
                <a:solidFill>
                  <a:srgbClr val="DDDDDD"/>
                </a:solidFill>
              </a:rPr>
              <a:t>内部割込み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スーパバイザコール割込み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プログラムチェック（例外）割込み</a:t>
            </a:r>
          </a:p>
          <a:p>
            <a:pPr lvl="1"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/>
              <a:t>外部割込み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入出力割込み</a:t>
            </a:r>
          </a:p>
          <a:p>
            <a:pPr lvl="1" eaLnBrk="1"/>
            <a:r>
              <a:rPr lang="ja-JP" altLang="en-US"/>
              <a:t>タイマ割込み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マシンチェック割込み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リスタート割込み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64" name="Line 12"/>
          <p:cNvSpPr>
            <a:spLocks noChangeShapeType="1"/>
          </p:cNvSpPr>
          <p:nvPr/>
        </p:nvSpPr>
        <p:spPr bwMode="auto">
          <a:xfrm>
            <a:off x="1439863" y="4643438"/>
            <a:ext cx="7993062" cy="0"/>
          </a:xfrm>
          <a:prstGeom prst="line">
            <a:avLst/>
          </a:prstGeom>
          <a:noFill/>
          <a:ln w="3810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 anchorCtr="1"/>
          <a:lstStyle/>
          <a:p>
            <a:endParaRPr lang="ja-JP" altLang="en-US"/>
          </a:p>
        </p:txBody>
      </p:sp>
      <p:sp>
        <p:nvSpPr>
          <p:cNvPr id="433165" name="Line 13"/>
          <p:cNvSpPr>
            <a:spLocks noChangeShapeType="1"/>
          </p:cNvSpPr>
          <p:nvPr/>
        </p:nvSpPr>
        <p:spPr bwMode="auto">
          <a:xfrm>
            <a:off x="1439863" y="5292725"/>
            <a:ext cx="7993062" cy="0"/>
          </a:xfrm>
          <a:prstGeom prst="line">
            <a:avLst/>
          </a:prstGeom>
          <a:noFill/>
          <a:ln w="3810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 anchorCtr="1"/>
          <a:lstStyle/>
          <a:p>
            <a:endParaRPr lang="ja-JP" altLang="en-US"/>
          </a:p>
        </p:txBody>
      </p:sp>
      <p:sp>
        <p:nvSpPr>
          <p:cNvPr id="433166" name="Line 14"/>
          <p:cNvSpPr>
            <a:spLocks noChangeShapeType="1"/>
          </p:cNvSpPr>
          <p:nvPr/>
        </p:nvSpPr>
        <p:spPr bwMode="auto">
          <a:xfrm>
            <a:off x="1439863" y="5940425"/>
            <a:ext cx="7993062" cy="0"/>
          </a:xfrm>
          <a:prstGeom prst="line">
            <a:avLst/>
          </a:prstGeom>
          <a:noFill/>
          <a:ln w="3810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 anchorCtr="1"/>
          <a:lstStyle/>
          <a:p>
            <a:endParaRPr lang="ja-JP" altLang="en-US"/>
          </a:p>
        </p:txBody>
      </p:sp>
      <p:sp>
        <p:nvSpPr>
          <p:cNvPr id="433167" name="Line 15"/>
          <p:cNvSpPr>
            <a:spLocks noChangeShapeType="1"/>
          </p:cNvSpPr>
          <p:nvPr/>
        </p:nvSpPr>
        <p:spPr bwMode="auto">
          <a:xfrm>
            <a:off x="1439863" y="6588125"/>
            <a:ext cx="7993062" cy="0"/>
          </a:xfrm>
          <a:prstGeom prst="line">
            <a:avLst/>
          </a:prstGeom>
          <a:noFill/>
          <a:ln w="3810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 anchorCtr="1"/>
          <a:lstStyle/>
          <a:p>
            <a:endParaRPr lang="ja-JP" altLang="en-US"/>
          </a:p>
        </p:txBody>
      </p:sp>
      <p:sp>
        <p:nvSpPr>
          <p:cNvPr id="276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90000"/>
              </a:lnSpc>
            </a:pPr>
            <a:r>
              <a:rPr lang="ja-JP" altLang="en-US" sz="1800"/>
              <a:t>外部割込み：</a:t>
            </a:r>
            <a:br>
              <a:rPr lang="ja-JP" altLang="en-US" sz="3200"/>
            </a:br>
            <a:r>
              <a:rPr lang="ja-JP" altLang="en-US" sz="3200"/>
              <a:t>タイマ割込み</a:t>
            </a:r>
          </a:p>
        </p:txBody>
      </p:sp>
      <p:sp>
        <p:nvSpPr>
          <p:cNvPr id="276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インターバルタイマによる割込み</a:t>
            </a:r>
          </a:p>
          <a:p>
            <a:pPr lvl="1" eaLnBrk="1"/>
            <a:r>
              <a:rPr lang="en-US" altLang="ja-JP" dirty="0"/>
              <a:t>TSS</a:t>
            </a:r>
            <a:r>
              <a:rPr lang="ja-JP" altLang="en-US" dirty="0"/>
              <a:t>では，定期的な切り替えが必要</a:t>
            </a:r>
          </a:p>
          <a:p>
            <a:pPr lvl="1" eaLnBrk="1"/>
            <a:r>
              <a:rPr lang="ja-JP" altLang="en-US" dirty="0"/>
              <a:t>インターバルタイマが定期的に割込みを発生させる</a:t>
            </a:r>
            <a:br>
              <a:rPr lang="ja-JP" altLang="en-US" dirty="0"/>
            </a:br>
            <a:r>
              <a:rPr lang="ja-JP" altLang="en-US" dirty="0"/>
              <a:t>ことで、これを実現</a:t>
            </a:r>
          </a:p>
        </p:txBody>
      </p:sp>
      <p:sp>
        <p:nvSpPr>
          <p:cNvPr id="27656" name="Text Box 4"/>
          <p:cNvSpPr txBox="1">
            <a:spLocks noChangeArrowheads="1"/>
          </p:cNvSpPr>
          <p:nvPr/>
        </p:nvSpPr>
        <p:spPr bwMode="auto">
          <a:xfrm>
            <a:off x="4054163" y="3424238"/>
            <a:ext cx="1478587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0000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  <a:r>
              <a:rPr lang="en-US" altLang="ja-JP" dirty="0">
                <a:solidFill>
                  <a:srgbClr val="0000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</a:p>
        </p:txBody>
      </p:sp>
      <p:sp>
        <p:nvSpPr>
          <p:cNvPr id="27657" name="Text Box 5"/>
          <p:cNvSpPr txBox="1">
            <a:spLocks noChangeArrowheads="1"/>
          </p:cNvSpPr>
          <p:nvPr/>
        </p:nvSpPr>
        <p:spPr bwMode="auto">
          <a:xfrm>
            <a:off x="5878192" y="3424238"/>
            <a:ext cx="1480190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</a:p>
        </p:txBody>
      </p:sp>
      <p:sp>
        <p:nvSpPr>
          <p:cNvPr id="27658" name="Text Box 6"/>
          <p:cNvSpPr txBox="1">
            <a:spLocks noChangeArrowheads="1"/>
          </p:cNvSpPr>
          <p:nvPr/>
        </p:nvSpPr>
        <p:spPr bwMode="auto">
          <a:xfrm>
            <a:off x="7700603" y="3424238"/>
            <a:ext cx="148820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6600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  <a:r>
              <a:rPr lang="en-US" altLang="ja-JP" dirty="0">
                <a:solidFill>
                  <a:srgbClr val="6600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</a:p>
        </p:txBody>
      </p:sp>
      <p:sp>
        <p:nvSpPr>
          <p:cNvPr id="433160" name="Rectangle 8"/>
          <p:cNvSpPr>
            <a:spLocks noChangeArrowheads="1"/>
          </p:cNvSpPr>
          <p:nvPr/>
        </p:nvSpPr>
        <p:spPr bwMode="auto">
          <a:xfrm>
            <a:off x="4392613" y="3995738"/>
            <a:ext cx="792162" cy="647700"/>
          </a:xfrm>
          <a:prstGeom prst="rect">
            <a:avLst/>
          </a:prstGeom>
          <a:solidFill>
            <a:schemeClr val="hlink"/>
          </a:solidFill>
          <a:ln w="38100" algn="ctr">
            <a:solidFill>
              <a:srgbClr val="000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33161" name="Rectangle 9"/>
          <p:cNvSpPr>
            <a:spLocks noChangeArrowheads="1"/>
          </p:cNvSpPr>
          <p:nvPr/>
        </p:nvSpPr>
        <p:spPr bwMode="auto">
          <a:xfrm>
            <a:off x="6192838" y="4643438"/>
            <a:ext cx="792162" cy="647700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33162" name="Rectangle 10"/>
          <p:cNvSpPr>
            <a:spLocks noChangeArrowheads="1"/>
          </p:cNvSpPr>
          <p:nvPr/>
        </p:nvSpPr>
        <p:spPr bwMode="auto">
          <a:xfrm>
            <a:off x="7993063" y="5292725"/>
            <a:ext cx="792162" cy="647700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33163" name="Rectangle 11"/>
          <p:cNvSpPr>
            <a:spLocks noChangeArrowheads="1"/>
          </p:cNvSpPr>
          <p:nvPr/>
        </p:nvSpPr>
        <p:spPr bwMode="auto">
          <a:xfrm>
            <a:off x="4392613" y="5940425"/>
            <a:ext cx="792162" cy="647700"/>
          </a:xfrm>
          <a:prstGeom prst="rect">
            <a:avLst/>
          </a:prstGeom>
          <a:solidFill>
            <a:schemeClr val="hlink"/>
          </a:solidFill>
          <a:ln w="38100" algn="ctr">
            <a:solidFill>
              <a:srgbClr val="000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152525" y="4284663"/>
            <a:ext cx="576263" cy="576262"/>
            <a:chOff x="635" y="2381"/>
            <a:chExt cx="363" cy="363"/>
          </a:xfrm>
        </p:grpSpPr>
        <p:sp>
          <p:nvSpPr>
            <p:cNvPr id="27674" name="Oval 16"/>
            <p:cNvSpPr>
              <a:spLocks noChangeArrowheads="1"/>
            </p:cNvSpPr>
            <p:nvPr/>
          </p:nvSpPr>
          <p:spPr bwMode="auto">
            <a:xfrm>
              <a:off x="635" y="2381"/>
              <a:ext cx="363" cy="363"/>
            </a:xfrm>
            <a:prstGeom prst="ellipse">
              <a:avLst/>
            </a:prstGeom>
            <a:solidFill>
              <a:srgbClr val="FFFF99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27675" name="Line 17"/>
            <p:cNvSpPr>
              <a:spLocks noChangeShapeType="1"/>
            </p:cNvSpPr>
            <p:nvPr/>
          </p:nvSpPr>
          <p:spPr bwMode="auto">
            <a:xfrm flipV="1">
              <a:off x="816" y="2426"/>
              <a:ext cx="0" cy="13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lIns="90000" tIns="46800" rIns="90000" bIns="46800" anchor="ctr" anchorCtr="1"/>
            <a:lstStyle/>
            <a:p>
              <a:endParaRPr lang="ja-JP" altLang="en-US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 rot="1435571">
            <a:off x="1152525" y="4932363"/>
            <a:ext cx="576263" cy="576262"/>
            <a:chOff x="635" y="2381"/>
            <a:chExt cx="363" cy="363"/>
          </a:xfrm>
        </p:grpSpPr>
        <p:sp>
          <p:nvSpPr>
            <p:cNvPr id="27672" name="Oval 20"/>
            <p:cNvSpPr>
              <a:spLocks noChangeArrowheads="1"/>
            </p:cNvSpPr>
            <p:nvPr/>
          </p:nvSpPr>
          <p:spPr bwMode="auto">
            <a:xfrm>
              <a:off x="635" y="2381"/>
              <a:ext cx="363" cy="363"/>
            </a:xfrm>
            <a:prstGeom prst="ellipse">
              <a:avLst/>
            </a:prstGeom>
            <a:solidFill>
              <a:srgbClr val="FFFF99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27673" name="Line 21"/>
            <p:cNvSpPr>
              <a:spLocks noChangeShapeType="1"/>
            </p:cNvSpPr>
            <p:nvPr/>
          </p:nvSpPr>
          <p:spPr bwMode="auto">
            <a:xfrm flipV="1">
              <a:off x="816" y="2426"/>
              <a:ext cx="0" cy="13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lIns="90000" tIns="46800" rIns="90000" bIns="46800" anchor="ctr" anchorCtr="1"/>
            <a:lstStyle/>
            <a:p>
              <a:endParaRPr lang="ja-JP" altLang="en-US"/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 rot="3365946">
            <a:off x="1152526" y="5580062"/>
            <a:ext cx="576262" cy="576263"/>
            <a:chOff x="635" y="2381"/>
            <a:chExt cx="363" cy="363"/>
          </a:xfrm>
        </p:grpSpPr>
        <p:sp>
          <p:nvSpPr>
            <p:cNvPr id="27670" name="Oval 23"/>
            <p:cNvSpPr>
              <a:spLocks noChangeArrowheads="1"/>
            </p:cNvSpPr>
            <p:nvPr/>
          </p:nvSpPr>
          <p:spPr bwMode="auto">
            <a:xfrm>
              <a:off x="635" y="2381"/>
              <a:ext cx="363" cy="363"/>
            </a:xfrm>
            <a:prstGeom prst="ellipse">
              <a:avLst/>
            </a:prstGeom>
            <a:solidFill>
              <a:srgbClr val="FFFF99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27671" name="Line 24"/>
            <p:cNvSpPr>
              <a:spLocks noChangeShapeType="1"/>
            </p:cNvSpPr>
            <p:nvPr/>
          </p:nvSpPr>
          <p:spPr bwMode="auto">
            <a:xfrm flipV="1">
              <a:off x="816" y="2426"/>
              <a:ext cx="0" cy="13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lIns="90000" tIns="46800" rIns="90000" bIns="46800" anchor="ctr" anchorCtr="1"/>
            <a:lstStyle/>
            <a:p>
              <a:endParaRPr lang="ja-JP" alt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 rot="5000793">
            <a:off x="1152526" y="6227762"/>
            <a:ext cx="576262" cy="576263"/>
            <a:chOff x="635" y="2381"/>
            <a:chExt cx="363" cy="363"/>
          </a:xfrm>
        </p:grpSpPr>
        <p:sp>
          <p:nvSpPr>
            <p:cNvPr id="27668" name="Oval 26"/>
            <p:cNvSpPr>
              <a:spLocks noChangeArrowheads="1"/>
            </p:cNvSpPr>
            <p:nvPr/>
          </p:nvSpPr>
          <p:spPr bwMode="auto">
            <a:xfrm>
              <a:off x="635" y="2381"/>
              <a:ext cx="363" cy="363"/>
            </a:xfrm>
            <a:prstGeom prst="ellipse">
              <a:avLst/>
            </a:prstGeom>
            <a:solidFill>
              <a:srgbClr val="FFFF99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27669" name="Line 27"/>
            <p:cNvSpPr>
              <a:spLocks noChangeShapeType="1"/>
            </p:cNvSpPr>
            <p:nvPr/>
          </p:nvSpPr>
          <p:spPr bwMode="auto">
            <a:xfrm flipV="1">
              <a:off x="816" y="2426"/>
              <a:ext cx="0" cy="13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</p:spPr>
          <p:txBody>
            <a:bodyPr wrap="none" lIns="90000" tIns="46800" rIns="90000" bIns="46800" anchor="ctr" anchorCtr="1"/>
            <a:lstStyle/>
            <a:p>
              <a:endParaRPr lang="ja-JP" altLang="en-US"/>
            </a:p>
          </p:txBody>
        </p:sp>
      </p:grpSp>
      <p:sp>
        <p:nvSpPr>
          <p:cNvPr id="27667" name="Text Box 28"/>
          <p:cNvSpPr txBox="1">
            <a:spLocks noChangeArrowheads="1"/>
          </p:cNvSpPr>
          <p:nvPr/>
        </p:nvSpPr>
        <p:spPr bwMode="auto">
          <a:xfrm>
            <a:off x="508240" y="3492500"/>
            <a:ext cx="1856895" cy="83317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CC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インターバル</a:t>
            </a:r>
          </a:p>
          <a:p>
            <a:r>
              <a:rPr lang="ja-JP" altLang="en-US" dirty="0">
                <a:solidFill>
                  <a:srgbClr val="CC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タイマ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3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3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3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33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3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64" grpId="0" animBg="1"/>
      <p:bldP spid="433165" grpId="0" animBg="1"/>
      <p:bldP spid="433166" grpId="0" animBg="1"/>
      <p:bldP spid="433167" grpId="0" animBg="1"/>
      <p:bldP spid="433160" grpId="0" animBg="1"/>
      <p:bldP spid="433161" grpId="0" animBg="1"/>
      <p:bldP spid="433162" grpId="0" animBg="1"/>
      <p:bldP spid="43316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割込みの種類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>
                <a:solidFill>
                  <a:srgbClr val="DDDDDD"/>
                </a:solidFill>
              </a:rPr>
              <a:t>内部割込み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スーパバイザコール割込み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プログラムチェック（例外）割込み</a:t>
            </a:r>
          </a:p>
          <a:p>
            <a:pPr lvl="1" eaLnBrk="1"/>
            <a:endParaRPr lang="ja-JP" altLang="en-US">
              <a:solidFill>
                <a:srgbClr val="DDDDDD"/>
              </a:solidFill>
            </a:endParaRPr>
          </a:p>
          <a:p>
            <a:pPr eaLnBrk="1"/>
            <a:r>
              <a:rPr lang="ja-JP" altLang="en-US"/>
              <a:t>外部割込み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入出力割込み</a:t>
            </a:r>
          </a:p>
          <a:p>
            <a:pPr lvl="1" eaLnBrk="1"/>
            <a:r>
              <a:rPr lang="ja-JP" altLang="en-US">
                <a:solidFill>
                  <a:srgbClr val="DDDDDD"/>
                </a:solidFill>
              </a:rPr>
              <a:t>タイマ割込み</a:t>
            </a:r>
          </a:p>
          <a:p>
            <a:pPr lvl="1" eaLnBrk="1"/>
            <a:r>
              <a:rPr lang="ja-JP" altLang="en-US"/>
              <a:t>マシンチェック割込み</a:t>
            </a:r>
          </a:p>
          <a:p>
            <a:pPr lvl="1" eaLnBrk="1"/>
            <a:r>
              <a:rPr lang="ja-JP" altLang="en-US"/>
              <a:t>リスタート割込み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90000"/>
              </a:lnSpc>
            </a:pPr>
            <a:r>
              <a:rPr lang="ja-JP" altLang="en-US" sz="1800"/>
              <a:t>外部割込み：</a:t>
            </a:r>
            <a:br>
              <a:rPr lang="ja-JP" altLang="en-US" sz="3200"/>
            </a:br>
            <a:r>
              <a:rPr lang="ja-JP" altLang="en-US" sz="3200"/>
              <a:t>マシンチェック割込み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ハードウェアによって通知される</a:t>
            </a:r>
            <a:br>
              <a:rPr lang="ja-JP" altLang="en-US"/>
            </a:br>
            <a:r>
              <a:rPr lang="ja-JP" altLang="en-US"/>
              <a:t>異常時に発生する割り込み</a:t>
            </a:r>
          </a:p>
          <a:p>
            <a:pPr lvl="1" eaLnBrk="1"/>
            <a:r>
              <a:rPr lang="ja-JP" altLang="en-US"/>
              <a:t>冷却装置の異常</a:t>
            </a:r>
          </a:p>
          <a:p>
            <a:pPr lvl="2" eaLnBrk="1"/>
            <a:r>
              <a:rPr lang="ja-JP" altLang="en-US"/>
              <a:t>内部の温度が上がりすぎているのを検出</a:t>
            </a:r>
          </a:p>
          <a:p>
            <a:pPr lvl="1" eaLnBrk="1"/>
            <a:r>
              <a:rPr lang="ja-JP" altLang="en-US"/>
              <a:t>電源装置の異常</a:t>
            </a:r>
          </a:p>
          <a:p>
            <a:pPr lvl="1" eaLnBrk="1"/>
            <a:r>
              <a:rPr lang="en-US" altLang="ja-JP"/>
              <a:t>etc...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lnSpc>
                <a:spcPct val="90000"/>
              </a:lnSpc>
            </a:pPr>
            <a:r>
              <a:rPr lang="ja-JP" altLang="en-US" sz="1800"/>
              <a:t>外部割込み：</a:t>
            </a:r>
            <a:br>
              <a:rPr lang="ja-JP" altLang="en-US" sz="3200"/>
            </a:br>
            <a:r>
              <a:rPr lang="ja-JP" altLang="en-US" sz="3200"/>
              <a:t>リスタート割込み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システムをリセットするときに発生する割込み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200" y="2195513"/>
            <a:ext cx="6985000" cy="35115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割込みの種類：まとめ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内部割込み</a:t>
            </a:r>
          </a:p>
          <a:p>
            <a:pPr lvl="1" eaLnBrk="1"/>
            <a:r>
              <a:rPr lang="ja-JP" altLang="en-US"/>
              <a:t>スーパバイザコール割込み</a:t>
            </a:r>
          </a:p>
          <a:p>
            <a:pPr lvl="1" eaLnBrk="1"/>
            <a:r>
              <a:rPr lang="ja-JP" altLang="en-US"/>
              <a:t>プログラムチェック（例外）割込み</a:t>
            </a:r>
          </a:p>
          <a:p>
            <a:pPr eaLnBrk="1"/>
            <a:endParaRPr lang="ja-JP" altLang="en-US"/>
          </a:p>
          <a:p>
            <a:pPr eaLnBrk="1"/>
            <a:r>
              <a:rPr lang="ja-JP" altLang="en-US"/>
              <a:t>外部割込み</a:t>
            </a:r>
          </a:p>
          <a:p>
            <a:pPr lvl="1" eaLnBrk="1"/>
            <a:r>
              <a:rPr lang="ja-JP" altLang="en-US"/>
              <a:t>入出力割込み</a:t>
            </a:r>
          </a:p>
          <a:p>
            <a:pPr lvl="1" eaLnBrk="1"/>
            <a:r>
              <a:rPr lang="ja-JP" altLang="en-US"/>
              <a:t>タイマ割込み</a:t>
            </a:r>
          </a:p>
          <a:p>
            <a:pPr lvl="1" eaLnBrk="1"/>
            <a:r>
              <a:rPr lang="ja-JP" altLang="en-US"/>
              <a:t>マシンチェック割込み</a:t>
            </a:r>
          </a:p>
          <a:p>
            <a:pPr lvl="1" eaLnBrk="1"/>
            <a:r>
              <a:rPr lang="ja-JP" altLang="en-US"/>
              <a:t>リスタート割込み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>
              <a:ea typeface="A-OTF 新ゴ Pro H" pitchFamily="34" charset="-128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2.3</a:t>
            </a:r>
            <a:endParaRPr lang="ja-JP" altLang="en-GB" sz="4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割込みによる</a:t>
            </a:r>
            <a:b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プロセスの中断と再開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割込み発生時の処理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実行中のプロセスを中断</a:t>
            </a:r>
          </a:p>
          <a:p>
            <a:pPr eaLnBrk="1"/>
            <a:endParaRPr lang="ja-JP" altLang="en-US" dirty="0"/>
          </a:p>
          <a:p>
            <a:pPr eaLnBrk="1"/>
            <a:endParaRPr lang="ja-JP" altLang="en-US" dirty="0"/>
          </a:p>
          <a:p>
            <a:pPr eaLnBrk="1"/>
            <a:r>
              <a:rPr lang="ja-JP" altLang="en-US" dirty="0"/>
              <a:t>割込み処理ルーチン</a:t>
            </a:r>
            <a:r>
              <a:rPr lang="en-US" altLang="ja-JP" dirty="0"/>
              <a:t>(</a:t>
            </a:r>
            <a:r>
              <a:rPr lang="ja-JP" altLang="en-US" dirty="0"/>
              <a:t>ハンドラ）に移行</a:t>
            </a:r>
          </a:p>
          <a:p>
            <a:pPr eaLnBrk="1"/>
            <a:endParaRPr lang="ja-JP" altLang="en-US" dirty="0"/>
          </a:p>
          <a:p>
            <a:pPr eaLnBrk="1"/>
            <a:endParaRPr lang="ja-JP" altLang="en-US" dirty="0"/>
          </a:p>
          <a:p>
            <a:pPr eaLnBrk="1"/>
            <a:r>
              <a:rPr lang="ja-JP" altLang="en-US" dirty="0"/>
              <a:t>割込み処理が終わったら、プロセスを再開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プロセスの中断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/>
              <a:t>PSW</a:t>
            </a:r>
            <a:r>
              <a:rPr lang="ja-JP" altLang="en-US"/>
              <a:t>（</a:t>
            </a:r>
            <a:r>
              <a:rPr lang="en-US" altLang="ja-JP"/>
              <a:t>Program Status Word</a:t>
            </a:r>
            <a:r>
              <a:rPr lang="ja-JP" altLang="en-US"/>
              <a:t>）</a:t>
            </a:r>
          </a:p>
          <a:p>
            <a:pPr lvl="1" eaLnBrk="1"/>
            <a:r>
              <a:rPr lang="ja-JP" altLang="en-US"/>
              <a:t>プロセスは、後で再開しないといけない</a:t>
            </a:r>
          </a:p>
          <a:p>
            <a:pPr lvl="1" eaLnBrk="1"/>
            <a:r>
              <a:rPr lang="ja-JP" altLang="en-US"/>
              <a:t>再開するためには、今の途中状態を覚えておかないと</a:t>
            </a:r>
            <a:br>
              <a:rPr lang="ja-JP" altLang="en-US"/>
            </a:br>
            <a:r>
              <a:rPr lang="ja-JP" altLang="en-US"/>
              <a:t>いけない</a:t>
            </a:r>
          </a:p>
          <a:p>
            <a:pPr lvl="1" eaLnBrk="1"/>
            <a:r>
              <a:rPr lang="ja-JP" altLang="en-US"/>
              <a:t>状態：</a:t>
            </a:r>
          </a:p>
          <a:p>
            <a:pPr lvl="2" eaLnBrk="1"/>
            <a:r>
              <a:rPr lang="ja-JP" altLang="en-US"/>
              <a:t>プログラムカウンタの値</a:t>
            </a:r>
          </a:p>
          <a:p>
            <a:pPr lvl="2" eaLnBrk="1"/>
            <a:r>
              <a:rPr lang="ja-JP" altLang="en-US"/>
              <a:t>スタックレジスタの値</a:t>
            </a:r>
          </a:p>
          <a:p>
            <a:pPr lvl="2" eaLnBrk="1"/>
            <a:r>
              <a:rPr lang="ja-JP" altLang="en-US"/>
              <a:t>汎用レジスタの値</a:t>
            </a:r>
          </a:p>
          <a:p>
            <a:pPr lvl="2" eaLnBrk="1"/>
            <a:r>
              <a:rPr lang="ja-JP" altLang="en-US"/>
              <a:t>割込みマスクの値</a:t>
            </a:r>
          </a:p>
          <a:p>
            <a:pPr lvl="2" eaLnBrk="1"/>
            <a:r>
              <a:rPr lang="en-US" altLang="ja-JP"/>
              <a:t>etc...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プロセスの中断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en-US" altLang="ja-JP" dirty="0"/>
              <a:t>PCB (Process Control Block)</a:t>
            </a:r>
          </a:p>
          <a:p>
            <a:pPr lvl="1" eaLnBrk="1"/>
            <a:r>
              <a:rPr lang="ja-JP" altLang="en-US" dirty="0"/>
              <a:t>メモリ上の、</a:t>
            </a:r>
            <a:r>
              <a:rPr lang="en-US" altLang="ja-JP" dirty="0"/>
              <a:t>PSW</a:t>
            </a:r>
            <a:r>
              <a:rPr lang="ja-JP" altLang="en-US" dirty="0"/>
              <a:t>を退避</a:t>
            </a:r>
            <a:br>
              <a:rPr lang="ja-JP" altLang="en-US" dirty="0"/>
            </a:br>
            <a:r>
              <a:rPr lang="ja-JP" altLang="en-US" dirty="0"/>
              <a:t>するための領域</a:t>
            </a:r>
          </a:p>
          <a:p>
            <a:pPr lvl="1" eaLnBrk="1"/>
            <a:endParaRPr lang="ja-JP" altLang="en-US" dirty="0"/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6553200" y="1835150"/>
            <a:ext cx="2663825" cy="53276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35845" name="Text Box 6"/>
          <p:cNvSpPr txBox="1">
            <a:spLocks noChangeArrowheads="1"/>
          </p:cNvSpPr>
          <p:nvPr/>
        </p:nvSpPr>
        <p:spPr bwMode="auto">
          <a:xfrm>
            <a:off x="6929838" y="1306513"/>
            <a:ext cx="215184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CC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メモリ（主記憶）</a:t>
            </a:r>
          </a:p>
        </p:txBody>
      </p:sp>
      <p:sp>
        <p:nvSpPr>
          <p:cNvPr id="449543" name="Rectangle 7"/>
          <p:cNvSpPr>
            <a:spLocks noChangeArrowheads="1"/>
          </p:cNvSpPr>
          <p:nvPr/>
        </p:nvSpPr>
        <p:spPr bwMode="auto">
          <a:xfrm>
            <a:off x="6553200" y="5795963"/>
            <a:ext cx="2663825" cy="792162"/>
          </a:xfrm>
          <a:prstGeom prst="rect">
            <a:avLst/>
          </a:prstGeom>
          <a:solidFill>
            <a:srgbClr val="FFFF00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CC9900"/>
                </a:solidFill>
                <a:latin typeface="A-OTF 新ゴ Pro H" pitchFamily="34" charset="-128"/>
              </a:rPr>
              <a:t>PCB</a:t>
            </a:r>
          </a:p>
        </p:txBody>
      </p:sp>
      <p:pic>
        <p:nvPicPr>
          <p:cNvPr id="3584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5763" y="4211638"/>
            <a:ext cx="2303462" cy="230346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449545" name="AutoShape 9"/>
          <p:cNvSpPr>
            <a:spLocks noChangeArrowheads="1"/>
          </p:cNvSpPr>
          <p:nvPr/>
        </p:nvSpPr>
        <p:spPr bwMode="auto">
          <a:xfrm>
            <a:off x="1295400" y="3492500"/>
            <a:ext cx="1152525" cy="935038"/>
          </a:xfrm>
          <a:prstGeom prst="lightningBol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9546" name="Text Box 10"/>
          <p:cNvSpPr txBox="1">
            <a:spLocks noChangeArrowheads="1"/>
          </p:cNvSpPr>
          <p:nvPr/>
        </p:nvSpPr>
        <p:spPr bwMode="auto">
          <a:xfrm>
            <a:off x="2087563" y="3563938"/>
            <a:ext cx="10953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>
                <a:solidFill>
                  <a:srgbClr val="CC6600"/>
                </a:solidFill>
              </a:rPr>
              <a:t>割込み</a:t>
            </a:r>
          </a:p>
        </p:txBody>
      </p:sp>
      <p:sp>
        <p:nvSpPr>
          <p:cNvPr id="449548" name="Oval 12"/>
          <p:cNvSpPr>
            <a:spLocks noChangeArrowheads="1"/>
          </p:cNvSpPr>
          <p:nvPr/>
        </p:nvSpPr>
        <p:spPr bwMode="auto">
          <a:xfrm>
            <a:off x="3527425" y="4067175"/>
            <a:ext cx="1728788" cy="1368425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どこまで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処理したか</a:t>
            </a:r>
          </a:p>
        </p:txBody>
      </p:sp>
      <p:sp>
        <p:nvSpPr>
          <p:cNvPr id="449549" name="Oval 13"/>
          <p:cNvSpPr>
            <a:spLocks noChangeArrowheads="1"/>
          </p:cNvSpPr>
          <p:nvPr/>
        </p:nvSpPr>
        <p:spPr bwMode="auto">
          <a:xfrm>
            <a:off x="647700" y="5508625"/>
            <a:ext cx="1728788" cy="1368425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今処理しよう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としてたことは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何か</a:t>
            </a:r>
          </a:p>
        </p:txBody>
      </p:sp>
      <p:sp>
        <p:nvSpPr>
          <p:cNvPr id="449550" name="Oval 14"/>
          <p:cNvSpPr>
            <a:spLocks noChangeArrowheads="1"/>
          </p:cNvSpPr>
          <p:nvPr/>
        </p:nvSpPr>
        <p:spPr bwMode="auto">
          <a:xfrm>
            <a:off x="2879725" y="6227836"/>
            <a:ext cx="1728788" cy="1368425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どこから再開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したらよいか</a:t>
            </a:r>
          </a:p>
        </p:txBody>
      </p:sp>
      <p:sp>
        <p:nvSpPr>
          <p:cNvPr id="449551" name="Rectangle 15"/>
          <p:cNvSpPr>
            <a:spLocks noChangeArrowheads="1"/>
          </p:cNvSpPr>
          <p:nvPr/>
        </p:nvSpPr>
        <p:spPr bwMode="auto">
          <a:xfrm>
            <a:off x="3024188" y="5795963"/>
            <a:ext cx="2663825" cy="792162"/>
          </a:xfrm>
          <a:prstGeom prst="rect">
            <a:avLst/>
          </a:prstGeom>
          <a:solidFill>
            <a:srgbClr val="00FF00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006600"/>
                </a:solidFill>
                <a:latin typeface="A-OTF 新ゴ Pro H" pitchFamily="34" charset="-128"/>
              </a:rPr>
              <a:t>PSW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9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49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449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500"/>
                                        <p:tgtEl>
                                          <p:spTgt spid="449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449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495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8812E-6 2.57035E-6 L -0.06414 0.23351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11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49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4204E-6 -3.61613E-6 L 0.21446 0.03318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" y="1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49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9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1575E-6 1.05064E-7 L 0.34645 1.05064E-7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495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45" grpId="0" animBg="1"/>
      <p:bldP spid="449546" grpId="0"/>
      <p:bldP spid="449548" grpId="0" animBg="1"/>
      <p:bldP spid="449548" grpId="1" animBg="1"/>
      <p:bldP spid="449548" grpId="2" animBg="1"/>
      <p:bldP spid="449549" grpId="0" animBg="1"/>
      <p:bldP spid="449549" grpId="1" animBg="1"/>
      <p:bldP spid="449549" grpId="2" animBg="1"/>
      <p:bldP spid="449550" grpId="0" animBg="1"/>
      <p:bldP spid="449550" grpId="1" animBg="1"/>
      <p:bldP spid="449551" grpId="0" animBg="1"/>
      <p:bldP spid="449551" grpId="1" animBg="1"/>
      <p:bldP spid="449551" grpId="2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割込み処理ルーチンの仕事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割込みの種類を判別する必要</a:t>
            </a:r>
            <a:endParaRPr lang="en-US" altLang="ja-JP" dirty="0"/>
          </a:p>
          <a:p>
            <a:pPr lvl="1" eaLnBrk="1"/>
            <a:r>
              <a:rPr lang="ja-JP" altLang="en-US" dirty="0"/>
              <a:t>種類に応じて処理を実行</a:t>
            </a:r>
          </a:p>
          <a:p>
            <a:pPr eaLnBrk="1"/>
            <a:r>
              <a:rPr lang="ja-JP" altLang="en-US" dirty="0"/>
              <a:t>割込みベクタ</a:t>
            </a:r>
          </a:p>
          <a:p>
            <a:pPr lvl="1" eaLnBrk="1"/>
            <a:r>
              <a:rPr lang="ja-JP" altLang="en-US" dirty="0"/>
              <a:t>割込みの種類に対応する</a:t>
            </a:r>
            <a:br>
              <a:rPr lang="ja-JP" altLang="en-US" dirty="0"/>
            </a:br>
            <a:r>
              <a:rPr lang="ja-JP" altLang="en-US" dirty="0"/>
              <a:t>数字（</a:t>
            </a:r>
            <a:r>
              <a:rPr lang="en-US" altLang="ja-JP" dirty="0"/>
              <a:t>ID</a:t>
            </a:r>
            <a:r>
              <a:rPr lang="ja-JP" altLang="en-US" dirty="0"/>
              <a:t>）</a:t>
            </a:r>
          </a:p>
          <a:p>
            <a:pPr lvl="1" eaLnBrk="1"/>
            <a:endParaRPr lang="ja-JP" altLang="en-US" dirty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553200" y="1835150"/>
            <a:ext cx="2663825" cy="53276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6929838" y="1306513"/>
            <a:ext cx="215184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CC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メモリ（主記憶）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553200" y="2266950"/>
            <a:ext cx="2663825" cy="865188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ディスク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割込処理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6553200" y="3995738"/>
            <a:ext cx="2663825" cy="865187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キーボード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割込処理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6553200" y="5003800"/>
            <a:ext cx="2663825" cy="865188"/>
          </a:xfrm>
          <a:prstGeom prst="rect">
            <a:avLst/>
          </a:prstGeom>
          <a:solidFill>
            <a:srgbClr val="CCFFFF"/>
          </a:solidFill>
          <a:ln w="38100" algn="ctr">
            <a:solidFill>
              <a:srgbClr val="00008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ネットワーク</a:t>
            </a:r>
            <a:b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割込処理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5761038" y="1476375"/>
            <a:ext cx="7905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/>
              <a:t>番地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5676900" y="2028825"/>
            <a:ext cx="876300" cy="314007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2000">
                <a:solidFill>
                  <a:srgbClr val="CC6600"/>
                </a:solidFill>
                <a:latin typeface="Arial Narrow" pitchFamily="34" charset="0"/>
              </a:rPr>
              <a:t>0x0100</a:t>
            </a:r>
          </a:p>
          <a:p>
            <a:endParaRPr lang="en-US" altLang="ja-JP" sz="2000">
              <a:latin typeface="Arial Narrow" pitchFamily="34" charset="0"/>
            </a:endParaRPr>
          </a:p>
          <a:p>
            <a:endParaRPr lang="en-US" altLang="ja-JP" sz="2000">
              <a:latin typeface="Arial Narrow" pitchFamily="34" charset="0"/>
            </a:endParaRPr>
          </a:p>
          <a:p>
            <a:endParaRPr lang="en-US" altLang="ja-JP" sz="2000">
              <a:latin typeface="Arial Narrow" pitchFamily="34" charset="0"/>
            </a:endParaRPr>
          </a:p>
          <a:p>
            <a:endParaRPr lang="en-US" altLang="ja-JP" sz="2000">
              <a:latin typeface="Arial Narrow" pitchFamily="34" charset="0"/>
            </a:endParaRPr>
          </a:p>
          <a:p>
            <a:endParaRPr lang="en-US" altLang="ja-JP" sz="2000">
              <a:latin typeface="Arial Narrow" pitchFamily="34" charset="0"/>
            </a:endParaRPr>
          </a:p>
          <a:p>
            <a:r>
              <a:rPr lang="en-US" altLang="ja-JP" sz="2000">
                <a:solidFill>
                  <a:srgbClr val="006600"/>
                </a:solidFill>
                <a:latin typeface="Arial Narrow" pitchFamily="34" charset="0"/>
              </a:rPr>
              <a:t>0x0500</a:t>
            </a:r>
          </a:p>
          <a:p>
            <a:endParaRPr lang="en-US" altLang="ja-JP" sz="2000">
              <a:solidFill>
                <a:srgbClr val="006600"/>
              </a:solidFill>
              <a:latin typeface="Arial Narrow" pitchFamily="34" charset="0"/>
            </a:endParaRPr>
          </a:p>
          <a:p>
            <a:endParaRPr lang="en-US" altLang="ja-JP" sz="2000">
              <a:latin typeface="Arial Narrow" pitchFamily="34" charset="0"/>
            </a:endParaRPr>
          </a:p>
          <a:p>
            <a:r>
              <a:rPr lang="en-US" altLang="ja-JP" sz="2000">
                <a:solidFill>
                  <a:srgbClr val="000066"/>
                </a:solidFill>
                <a:latin typeface="Arial Narrow" pitchFamily="34" charset="0"/>
              </a:rPr>
              <a:t>0x0580</a:t>
            </a:r>
          </a:p>
        </p:txBody>
      </p:sp>
      <p:sp>
        <p:nvSpPr>
          <p:cNvPr id="36875" name="Rectangle 16"/>
          <p:cNvSpPr>
            <a:spLocks noChangeArrowheads="1"/>
          </p:cNvSpPr>
          <p:nvPr/>
        </p:nvSpPr>
        <p:spPr bwMode="auto">
          <a:xfrm>
            <a:off x="3744913" y="4859338"/>
            <a:ext cx="1223962" cy="576262"/>
          </a:xfrm>
          <a:prstGeom prst="rect">
            <a:avLst/>
          </a:prstGeom>
          <a:solidFill>
            <a:srgbClr val="DDDDDD"/>
          </a:solidFill>
          <a:ln w="38100" algn="ctr">
            <a:solidFill>
              <a:srgbClr val="9933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000066"/>
                </a:solidFill>
                <a:latin typeface="Arial Narrow" pitchFamily="34" charset="0"/>
              </a:rPr>
              <a:t>0x0580</a:t>
            </a:r>
          </a:p>
        </p:txBody>
      </p:sp>
      <p:sp>
        <p:nvSpPr>
          <p:cNvPr id="36876" name="Rectangle 17"/>
          <p:cNvSpPr>
            <a:spLocks noChangeArrowheads="1"/>
          </p:cNvSpPr>
          <p:nvPr/>
        </p:nvSpPr>
        <p:spPr bwMode="auto">
          <a:xfrm>
            <a:off x="3744913" y="5435600"/>
            <a:ext cx="1223962" cy="576263"/>
          </a:xfrm>
          <a:prstGeom prst="rect">
            <a:avLst/>
          </a:prstGeom>
          <a:solidFill>
            <a:srgbClr val="DDDDDD"/>
          </a:solidFill>
          <a:ln w="38100" algn="ctr">
            <a:solidFill>
              <a:srgbClr val="9933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990000"/>
                </a:solidFill>
                <a:latin typeface="Arial Narrow" pitchFamily="34" charset="0"/>
              </a:rPr>
              <a:t>0x0100</a:t>
            </a:r>
          </a:p>
        </p:txBody>
      </p:sp>
      <p:sp>
        <p:nvSpPr>
          <p:cNvPr id="36877" name="Rectangle 18"/>
          <p:cNvSpPr>
            <a:spLocks noChangeArrowheads="1"/>
          </p:cNvSpPr>
          <p:nvPr/>
        </p:nvSpPr>
        <p:spPr bwMode="auto">
          <a:xfrm>
            <a:off x="3744913" y="6011863"/>
            <a:ext cx="1223962" cy="576262"/>
          </a:xfrm>
          <a:prstGeom prst="rect">
            <a:avLst/>
          </a:prstGeom>
          <a:solidFill>
            <a:srgbClr val="DDDDDD"/>
          </a:solidFill>
          <a:ln w="38100" algn="ctr">
            <a:solidFill>
              <a:srgbClr val="9933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solidFill>
                  <a:srgbClr val="006600"/>
                </a:solidFill>
                <a:latin typeface="Arial Narrow" pitchFamily="34" charset="0"/>
              </a:rPr>
              <a:t>0x0500</a:t>
            </a:r>
          </a:p>
        </p:txBody>
      </p:sp>
      <p:sp>
        <p:nvSpPr>
          <p:cNvPr id="36878" name="Rectangle 19"/>
          <p:cNvSpPr>
            <a:spLocks noChangeArrowheads="1"/>
          </p:cNvSpPr>
          <p:nvPr/>
        </p:nvSpPr>
        <p:spPr bwMode="auto">
          <a:xfrm>
            <a:off x="3744913" y="6588125"/>
            <a:ext cx="1223962" cy="576263"/>
          </a:xfrm>
          <a:prstGeom prst="rect">
            <a:avLst/>
          </a:prstGeom>
          <a:solidFill>
            <a:srgbClr val="DDDDDD"/>
          </a:solidFill>
          <a:ln w="38100" algn="ctr">
            <a:solidFill>
              <a:srgbClr val="9933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latin typeface="Arial Narrow" pitchFamily="34" charset="0"/>
              </a:rPr>
              <a:t>:</a:t>
            </a:r>
          </a:p>
        </p:txBody>
      </p:sp>
      <p:sp>
        <p:nvSpPr>
          <p:cNvPr id="36879" name="Text Box 20"/>
          <p:cNvSpPr txBox="1">
            <a:spLocks noChangeArrowheads="1"/>
          </p:cNvSpPr>
          <p:nvPr/>
        </p:nvSpPr>
        <p:spPr bwMode="auto">
          <a:xfrm>
            <a:off x="3050945" y="3995738"/>
            <a:ext cx="2118185" cy="83317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6600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割り込みベクタ</a:t>
            </a:r>
            <a:br>
              <a:rPr lang="ja-JP" altLang="en-US" dirty="0">
                <a:solidFill>
                  <a:srgbClr val="6600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ja-JP" altLang="en-US" dirty="0">
                <a:solidFill>
                  <a:srgbClr val="660066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テーブル</a:t>
            </a:r>
          </a:p>
        </p:txBody>
      </p:sp>
      <p:sp>
        <p:nvSpPr>
          <p:cNvPr id="36880" name="Text Box 21"/>
          <p:cNvSpPr txBox="1">
            <a:spLocks noChangeArrowheads="1"/>
          </p:cNvSpPr>
          <p:nvPr/>
        </p:nvSpPr>
        <p:spPr bwMode="auto">
          <a:xfrm>
            <a:off x="3316288" y="4773613"/>
            <a:ext cx="428625" cy="235902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pPr>
              <a:lnSpc>
                <a:spcPct val="155000"/>
              </a:lnSpc>
            </a:pPr>
            <a:r>
              <a:rPr lang="en-US" altLang="ja-JP">
                <a:solidFill>
                  <a:srgbClr val="660066"/>
                </a:solidFill>
                <a:latin typeface="A-OTF 新ゴ Pro H" pitchFamily="34" charset="-128"/>
              </a:rPr>
              <a:t>0</a:t>
            </a:r>
          </a:p>
          <a:p>
            <a:pPr>
              <a:lnSpc>
                <a:spcPct val="155000"/>
              </a:lnSpc>
            </a:pPr>
            <a:r>
              <a:rPr lang="en-US" altLang="ja-JP">
                <a:solidFill>
                  <a:srgbClr val="660066"/>
                </a:solidFill>
                <a:latin typeface="A-OTF 新ゴ Pro H" pitchFamily="34" charset="-128"/>
              </a:rPr>
              <a:t>1</a:t>
            </a:r>
          </a:p>
          <a:p>
            <a:pPr>
              <a:lnSpc>
                <a:spcPct val="155000"/>
              </a:lnSpc>
            </a:pPr>
            <a:r>
              <a:rPr lang="en-US" altLang="ja-JP">
                <a:solidFill>
                  <a:srgbClr val="660066"/>
                </a:solidFill>
                <a:latin typeface="A-OTF 新ゴ Pro H" pitchFamily="34" charset="-128"/>
              </a:rPr>
              <a:t>2</a:t>
            </a:r>
          </a:p>
          <a:p>
            <a:pPr>
              <a:lnSpc>
                <a:spcPct val="155000"/>
              </a:lnSpc>
            </a:pPr>
            <a:r>
              <a:rPr lang="en-US" altLang="ja-JP">
                <a:solidFill>
                  <a:srgbClr val="660066"/>
                </a:solidFill>
                <a:latin typeface="A-OTF 新ゴ Pro H" pitchFamily="34" charset="-128"/>
              </a:rPr>
              <a:t>: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プロセスの再開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実行可能なプロセスから</a:t>
            </a:r>
            <a:br>
              <a:rPr lang="ja-JP" altLang="en-US" dirty="0"/>
            </a:br>
            <a:r>
              <a:rPr lang="ja-JP" altLang="en-US" dirty="0"/>
              <a:t>プロセスを選択</a:t>
            </a:r>
          </a:p>
          <a:p>
            <a:pPr lvl="1" eaLnBrk="1"/>
            <a:r>
              <a:rPr lang="ja-JP" altLang="en-US" dirty="0"/>
              <a:t>割込によって中断された</a:t>
            </a:r>
            <a:br>
              <a:rPr lang="ja-JP" altLang="en-US" dirty="0"/>
            </a:br>
            <a:r>
              <a:rPr lang="ja-JP" altLang="en-US" dirty="0"/>
              <a:t>プロセスが常に再開される</a:t>
            </a:r>
            <a:br>
              <a:rPr lang="ja-JP" altLang="en-US" dirty="0"/>
            </a:br>
            <a:r>
              <a:rPr lang="ja-JP" altLang="en-US" dirty="0"/>
              <a:t>わけではない</a:t>
            </a:r>
          </a:p>
          <a:p>
            <a:pPr eaLnBrk="1"/>
            <a:r>
              <a:rPr lang="ja-JP" altLang="en-US" dirty="0"/>
              <a:t>選択されたプロセスの</a:t>
            </a:r>
            <a:br>
              <a:rPr lang="ja-JP" altLang="en-US" dirty="0"/>
            </a:br>
            <a:r>
              <a:rPr lang="en-US" altLang="ja-JP" dirty="0"/>
              <a:t>PSW</a:t>
            </a:r>
            <a:r>
              <a:rPr lang="ja-JP" altLang="en-US" dirty="0"/>
              <a:t>から</a:t>
            </a:r>
            <a:r>
              <a:rPr lang="en-US" altLang="ja-JP" dirty="0"/>
              <a:t>CPU</a:t>
            </a:r>
            <a:r>
              <a:rPr lang="ja-JP" altLang="en-US" dirty="0"/>
              <a:t>状態を復元</a:t>
            </a:r>
            <a:br>
              <a:rPr lang="ja-JP" altLang="en-US" dirty="0"/>
            </a:br>
            <a:r>
              <a:rPr lang="ja-JP" altLang="en-US" dirty="0"/>
              <a:t>して再開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553200" y="1835150"/>
            <a:ext cx="2663825" cy="532765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929838" y="1306513"/>
            <a:ext cx="2151848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solidFill>
                  <a:srgbClr val="CC99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メモリ（主記憶）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6553200" y="4179888"/>
            <a:ext cx="2663825" cy="792162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</a:t>
            </a:r>
            <a:r>
              <a:rPr lang="ja-JP" altLang="en-US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en-US" altLang="ja-JP" dirty="0">
                <a:solidFill>
                  <a:srgbClr val="00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PSW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6553200" y="5003800"/>
            <a:ext cx="2663825" cy="792163"/>
          </a:xfrm>
          <a:prstGeom prst="rect">
            <a:avLst/>
          </a:prstGeom>
          <a:solidFill>
            <a:srgbClr val="CCFFFF"/>
          </a:solidFill>
          <a:ln w="38100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  <a:r>
              <a:rPr lang="ja-JP" altLang="en-US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en-US" altLang="ja-JP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PSW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6553200" y="5827713"/>
            <a:ext cx="2663825" cy="792162"/>
          </a:xfrm>
          <a:prstGeom prst="rect">
            <a:avLst/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CC0099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</a:t>
            </a:r>
            <a:r>
              <a:rPr lang="en-US" altLang="ja-JP" dirty="0">
                <a:solidFill>
                  <a:srgbClr val="CC0099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dirty="0">
                <a:solidFill>
                  <a:srgbClr val="CC0099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en-US" altLang="ja-JP" dirty="0">
                <a:solidFill>
                  <a:srgbClr val="CC0099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PSW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プロセスの中断と再開：まとめ</a:t>
            </a:r>
            <a:endParaRPr lang="en-US" altLang="ja-JP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中断</a:t>
            </a:r>
          </a:p>
          <a:p>
            <a:pPr lvl="1" eaLnBrk="1"/>
            <a:r>
              <a:rPr lang="en-US" altLang="ja-JP" dirty="0"/>
              <a:t>CPU</a:t>
            </a:r>
            <a:r>
              <a:rPr lang="ja-JP" altLang="en-US" dirty="0"/>
              <a:t>状態を</a:t>
            </a:r>
            <a:r>
              <a:rPr lang="en-US" altLang="ja-JP" dirty="0">
                <a:solidFill>
                  <a:srgbClr val="990000"/>
                </a:solidFill>
              </a:rPr>
              <a:t>PSW</a:t>
            </a:r>
            <a:r>
              <a:rPr lang="ja-JP" altLang="en-US" dirty="0"/>
              <a:t>という形で、</a:t>
            </a:r>
            <a:br>
              <a:rPr lang="ja-JP" altLang="en-US" dirty="0"/>
            </a:br>
            <a:r>
              <a:rPr lang="ja-JP" altLang="en-US" dirty="0"/>
              <a:t>メモリ内の</a:t>
            </a:r>
            <a:r>
              <a:rPr lang="en-US" altLang="ja-JP" dirty="0">
                <a:solidFill>
                  <a:srgbClr val="990000"/>
                </a:solidFill>
              </a:rPr>
              <a:t>PCB</a:t>
            </a:r>
            <a:r>
              <a:rPr lang="ja-JP" altLang="en-US" dirty="0"/>
              <a:t>へ保存</a:t>
            </a:r>
          </a:p>
          <a:p>
            <a:pPr eaLnBrk="1"/>
            <a:r>
              <a:rPr lang="ja-JP" altLang="en-US" dirty="0"/>
              <a:t>割込ルーチン（ハンドラ）</a:t>
            </a:r>
          </a:p>
          <a:p>
            <a:pPr lvl="1" eaLnBrk="1"/>
            <a:r>
              <a:rPr lang="ja-JP" altLang="en-US" dirty="0">
                <a:solidFill>
                  <a:srgbClr val="990000"/>
                </a:solidFill>
              </a:rPr>
              <a:t>割込ベクタ</a:t>
            </a:r>
            <a:r>
              <a:rPr lang="ja-JP" altLang="en-US" dirty="0"/>
              <a:t>（割込の種類を示す値）を放送</a:t>
            </a:r>
          </a:p>
          <a:p>
            <a:pPr lvl="1" eaLnBrk="1"/>
            <a:r>
              <a:rPr lang="ja-JP" altLang="en-US" dirty="0"/>
              <a:t>その値を</a:t>
            </a:r>
            <a:r>
              <a:rPr lang="ja-JP" altLang="en-US" dirty="0">
                <a:solidFill>
                  <a:srgbClr val="990000"/>
                </a:solidFill>
              </a:rPr>
              <a:t>割込ベクタテーブル</a:t>
            </a:r>
            <a:r>
              <a:rPr lang="ja-JP" altLang="en-US" dirty="0"/>
              <a:t>でひいて、</a:t>
            </a:r>
            <a:br>
              <a:rPr lang="ja-JP" altLang="en-US" dirty="0"/>
            </a:br>
            <a:r>
              <a:rPr lang="ja-JP" altLang="en-US" dirty="0"/>
              <a:t>割込に対応するルーチンの主記憶アドレスを取得</a:t>
            </a:r>
          </a:p>
          <a:p>
            <a:pPr lvl="1" eaLnBrk="1"/>
            <a:r>
              <a:rPr lang="ja-JP" altLang="en-US" dirty="0"/>
              <a:t>ルーチン実行</a:t>
            </a:r>
          </a:p>
          <a:p>
            <a:pPr eaLnBrk="1"/>
            <a:r>
              <a:rPr lang="ja-JP" altLang="en-US" dirty="0"/>
              <a:t>再開</a:t>
            </a:r>
          </a:p>
          <a:p>
            <a:pPr lvl="1" eaLnBrk="1"/>
            <a:r>
              <a:rPr lang="ja-JP" altLang="en-US" dirty="0"/>
              <a:t>実行可能プロセスからスケジューラが</a:t>
            </a:r>
            <a:r>
              <a:rPr lang="en-US" altLang="ja-JP" dirty="0"/>
              <a:t>1</a:t>
            </a:r>
            <a:r>
              <a:rPr lang="ja-JP" altLang="en-US" dirty="0"/>
              <a:t>つ選択</a:t>
            </a:r>
          </a:p>
          <a:p>
            <a:pPr lvl="1" eaLnBrk="1"/>
            <a:r>
              <a:rPr lang="ja-JP" altLang="en-US" dirty="0"/>
              <a:t>対応する</a:t>
            </a:r>
            <a:r>
              <a:rPr lang="en-US" altLang="ja-JP" dirty="0"/>
              <a:t>PSW</a:t>
            </a:r>
            <a:r>
              <a:rPr lang="ja-JP" altLang="en-US" dirty="0"/>
              <a:t>から</a:t>
            </a:r>
            <a:r>
              <a:rPr lang="en-US" altLang="ja-JP" dirty="0"/>
              <a:t>CPU</a:t>
            </a:r>
            <a:r>
              <a:rPr lang="ja-JP" altLang="en-US" dirty="0"/>
              <a:t>状態を復元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>
              <a:ea typeface="A-OTF 新ゴ Pro H" pitchFamily="34" charset="-128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2.4</a:t>
            </a:r>
            <a:endParaRPr lang="ja-JP" altLang="en-GB" sz="4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プロセスの三状態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プロセスの状態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「実行可能なプロセス」とは</a:t>
            </a:r>
            <a:r>
              <a:rPr lang="en-US" altLang="ja-JP" dirty="0"/>
              <a:t>?</a:t>
            </a:r>
          </a:p>
          <a:p>
            <a:pPr eaLnBrk="1"/>
            <a:endParaRPr lang="en-US" altLang="ja-JP" dirty="0"/>
          </a:p>
          <a:p>
            <a:pPr eaLnBrk="1"/>
            <a:r>
              <a:rPr lang="ja-JP" altLang="en-US" dirty="0"/>
              <a:t>プロセスの状態</a:t>
            </a:r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>
            <a:off x="2735263" y="3203575"/>
            <a:ext cx="2447925" cy="1081088"/>
          </a:xfrm>
          <a:prstGeom prst="flowChartDecision">
            <a:avLst/>
          </a:prstGeom>
          <a:solidFill>
            <a:srgbClr val="CC99FF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実行中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?</a:t>
            </a:r>
          </a:p>
        </p:txBody>
      </p:sp>
      <p:sp>
        <p:nvSpPr>
          <p:cNvPr id="452613" name="AutoShape 5"/>
          <p:cNvSpPr>
            <a:spLocks noChangeArrowheads="1"/>
          </p:cNvSpPr>
          <p:nvPr/>
        </p:nvSpPr>
        <p:spPr bwMode="auto">
          <a:xfrm>
            <a:off x="863600" y="5003800"/>
            <a:ext cx="1655763" cy="792163"/>
          </a:xfrm>
          <a:prstGeom prst="flowChartAlternateProcess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</a:t>
            </a:r>
          </a:p>
        </p:txBody>
      </p:sp>
      <p:sp>
        <p:nvSpPr>
          <p:cNvPr id="452614" name="AutoShape 6"/>
          <p:cNvSpPr>
            <a:spLocks noChangeArrowheads="1"/>
          </p:cNvSpPr>
          <p:nvPr/>
        </p:nvSpPr>
        <p:spPr bwMode="auto">
          <a:xfrm>
            <a:off x="5040313" y="4716463"/>
            <a:ext cx="2447925" cy="1081087"/>
          </a:xfrm>
          <a:prstGeom prst="flowChartDecision">
            <a:avLst/>
          </a:prstGeom>
          <a:solidFill>
            <a:srgbClr val="CC99FF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が空き次第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実行できる？</a:t>
            </a:r>
          </a:p>
        </p:txBody>
      </p:sp>
      <p:sp>
        <p:nvSpPr>
          <p:cNvPr id="452615" name="AutoShape 7"/>
          <p:cNvSpPr>
            <a:spLocks noChangeArrowheads="1"/>
          </p:cNvSpPr>
          <p:nvPr/>
        </p:nvSpPr>
        <p:spPr bwMode="auto">
          <a:xfrm>
            <a:off x="3455988" y="6443663"/>
            <a:ext cx="1655762" cy="792162"/>
          </a:xfrm>
          <a:prstGeom prst="flowChartAlternateProcess">
            <a:avLst/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実行可能</a:t>
            </a:r>
          </a:p>
        </p:txBody>
      </p:sp>
      <p:sp>
        <p:nvSpPr>
          <p:cNvPr id="452616" name="AutoShape 8"/>
          <p:cNvSpPr>
            <a:spLocks noChangeArrowheads="1"/>
          </p:cNvSpPr>
          <p:nvPr/>
        </p:nvSpPr>
        <p:spPr bwMode="auto">
          <a:xfrm>
            <a:off x="7199313" y="6443663"/>
            <a:ext cx="1655762" cy="792162"/>
          </a:xfrm>
          <a:prstGeom prst="flowChartAlternateProcess">
            <a:avLst/>
          </a:prstGeom>
          <a:solidFill>
            <a:srgbClr val="FFCC99"/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</a:t>
            </a:r>
          </a:p>
        </p:txBody>
      </p:sp>
      <p:cxnSp>
        <p:nvCxnSpPr>
          <p:cNvPr id="452618" name="AutoShape 10"/>
          <p:cNvCxnSpPr>
            <a:cxnSpLocks noChangeShapeType="1"/>
            <a:stCxn id="40964" idx="1"/>
            <a:endCxn id="452613" idx="0"/>
          </p:cNvCxnSpPr>
          <p:nvPr/>
        </p:nvCxnSpPr>
        <p:spPr bwMode="auto">
          <a:xfrm rot="10800000" flipV="1">
            <a:off x="1692275" y="3744913"/>
            <a:ext cx="1042988" cy="1239837"/>
          </a:xfrm>
          <a:prstGeom prst="bentConnector2">
            <a:avLst/>
          </a:prstGeom>
          <a:noFill/>
          <a:ln w="63500">
            <a:solidFill>
              <a:srgbClr val="000080"/>
            </a:solidFill>
            <a:miter lim="800000"/>
            <a:headEnd/>
            <a:tailEnd type="triangle" w="med" len="med"/>
          </a:ln>
        </p:spPr>
      </p:cxnSp>
      <p:cxnSp>
        <p:nvCxnSpPr>
          <p:cNvPr id="452619" name="AutoShape 11"/>
          <p:cNvCxnSpPr>
            <a:cxnSpLocks noChangeShapeType="1"/>
            <a:stCxn id="40964" idx="3"/>
            <a:endCxn id="452614" idx="0"/>
          </p:cNvCxnSpPr>
          <p:nvPr/>
        </p:nvCxnSpPr>
        <p:spPr bwMode="auto">
          <a:xfrm>
            <a:off x="5183188" y="3744913"/>
            <a:ext cx="1081087" cy="971550"/>
          </a:xfrm>
          <a:prstGeom prst="bentConnector2">
            <a:avLst/>
          </a:prstGeom>
          <a:noFill/>
          <a:ln w="63500">
            <a:solidFill>
              <a:srgbClr val="800000"/>
            </a:solidFill>
            <a:miter lim="800000"/>
            <a:headEnd/>
            <a:tailEnd type="triangle" w="med" len="med"/>
          </a:ln>
        </p:spPr>
      </p:cxnSp>
      <p:cxnSp>
        <p:nvCxnSpPr>
          <p:cNvPr id="452620" name="AutoShape 12"/>
          <p:cNvCxnSpPr>
            <a:cxnSpLocks noChangeShapeType="1"/>
            <a:stCxn id="452614" idx="1"/>
            <a:endCxn id="452615" idx="0"/>
          </p:cNvCxnSpPr>
          <p:nvPr/>
        </p:nvCxnSpPr>
        <p:spPr bwMode="auto">
          <a:xfrm rot="10800000" flipV="1">
            <a:off x="4284663" y="5257800"/>
            <a:ext cx="755650" cy="1166813"/>
          </a:xfrm>
          <a:prstGeom prst="bentConnector2">
            <a:avLst/>
          </a:prstGeom>
          <a:noFill/>
          <a:ln w="63500">
            <a:solidFill>
              <a:srgbClr val="000080"/>
            </a:solidFill>
            <a:miter lim="800000"/>
            <a:headEnd/>
            <a:tailEnd type="triangle" w="med" len="med"/>
          </a:ln>
        </p:spPr>
      </p:cxnSp>
      <p:cxnSp>
        <p:nvCxnSpPr>
          <p:cNvPr id="452622" name="AutoShape 14"/>
          <p:cNvCxnSpPr>
            <a:cxnSpLocks noChangeShapeType="1"/>
            <a:stCxn id="452614" idx="3"/>
            <a:endCxn id="452616" idx="0"/>
          </p:cNvCxnSpPr>
          <p:nvPr/>
        </p:nvCxnSpPr>
        <p:spPr bwMode="auto">
          <a:xfrm>
            <a:off x="7488238" y="5257800"/>
            <a:ext cx="539750" cy="1166813"/>
          </a:xfrm>
          <a:prstGeom prst="bentConnector2">
            <a:avLst/>
          </a:prstGeom>
          <a:noFill/>
          <a:ln w="63500">
            <a:solidFill>
              <a:srgbClr val="800000"/>
            </a:solidFill>
            <a:miter lim="800000"/>
            <a:headEnd/>
            <a:tailEnd type="triangle" w="med" len="med"/>
          </a:ln>
        </p:spPr>
      </p:cxnSp>
      <p:sp>
        <p:nvSpPr>
          <p:cNvPr id="452623" name="Text Box 15"/>
          <p:cNvSpPr txBox="1">
            <a:spLocks noChangeArrowheads="1"/>
          </p:cNvSpPr>
          <p:nvPr/>
        </p:nvSpPr>
        <p:spPr bwMode="auto">
          <a:xfrm>
            <a:off x="1800225" y="3275013"/>
            <a:ext cx="80962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>
                <a:solidFill>
                  <a:schemeClr val="accent2"/>
                </a:solidFill>
                <a:latin typeface="A-OTF 新ゴ Pro H" pitchFamily="34" charset="-128"/>
              </a:rPr>
              <a:t>yes</a:t>
            </a:r>
          </a:p>
        </p:txBody>
      </p:sp>
      <p:sp>
        <p:nvSpPr>
          <p:cNvPr id="452624" name="Text Box 16"/>
          <p:cNvSpPr txBox="1">
            <a:spLocks noChangeArrowheads="1"/>
          </p:cNvSpPr>
          <p:nvPr/>
        </p:nvSpPr>
        <p:spPr bwMode="auto">
          <a:xfrm>
            <a:off x="7488238" y="4787900"/>
            <a:ext cx="6000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>
                <a:solidFill>
                  <a:srgbClr val="CC0000"/>
                </a:solidFill>
                <a:latin typeface="A-OTF 新ゴ Pro H" pitchFamily="34" charset="-128"/>
              </a:rPr>
              <a:t>no</a:t>
            </a:r>
          </a:p>
        </p:txBody>
      </p:sp>
      <p:sp>
        <p:nvSpPr>
          <p:cNvPr id="452625" name="Text Box 17"/>
          <p:cNvSpPr txBox="1">
            <a:spLocks noChangeArrowheads="1"/>
          </p:cNvSpPr>
          <p:nvPr/>
        </p:nvSpPr>
        <p:spPr bwMode="auto">
          <a:xfrm>
            <a:off x="4248150" y="4787900"/>
            <a:ext cx="80962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>
                <a:solidFill>
                  <a:schemeClr val="accent2"/>
                </a:solidFill>
                <a:latin typeface="A-OTF 新ゴ Pro H" pitchFamily="34" charset="-128"/>
              </a:rPr>
              <a:t>yes</a:t>
            </a:r>
          </a:p>
        </p:txBody>
      </p:sp>
      <p:sp>
        <p:nvSpPr>
          <p:cNvPr id="452626" name="Text Box 18"/>
          <p:cNvSpPr txBox="1">
            <a:spLocks noChangeArrowheads="1"/>
          </p:cNvSpPr>
          <p:nvPr/>
        </p:nvSpPr>
        <p:spPr bwMode="auto">
          <a:xfrm>
            <a:off x="5472113" y="3275013"/>
            <a:ext cx="600075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>
                <a:solidFill>
                  <a:srgbClr val="CC0000"/>
                </a:solidFill>
                <a:latin typeface="A-OTF 新ゴ Pro H" pitchFamily="34" charset="-128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2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52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5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52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5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5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52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3" grpId="0" animBg="1"/>
      <p:bldP spid="452614" grpId="0" animBg="1"/>
      <p:bldP spid="452615" grpId="0" animBg="1"/>
      <p:bldP spid="452616" grpId="0" animBg="1"/>
      <p:bldP spid="452623" grpId="0"/>
      <p:bldP spid="452624" grpId="0"/>
      <p:bldP spid="452625" grpId="0"/>
      <p:bldP spid="4526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プロセスの状態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>
                <a:solidFill>
                  <a:srgbClr val="006600"/>
                </a:solidFill>
              </a:rPr>
              <a:t>実行状態（</a:t>
            </a:r>
            <a:r>
              <a:rPr lang="en-US" altLang="ja-JP">
                <a:solidFill>
                  <a:srgbClr val="006600"/>
                </a:solidFill>
              </a:rPr>
              <a:t>running</a:t>
            </a:r>
            <a:r>
              <a:rPr lang="ja-JP" altLang="en-US">
                <a:solidFill>
                  <a:srgbClr val="006600"/>
                </a:solidFill>
              </a:rPr>
              <a:t>）</a:t>
            </a:r>
          </a:p>
          <a:p>
            <a:pPr lvl="1" eaLnBrk="1"/>
            <a:r>
              <a:rPr lang="ja-JP" altLang="en-US"/>
              <a:t>プロセスを実行している状態</a:t>
            </a:r>
          </a:p>
          <a:p>
            <a:pPr lvl="1" eaLnBrk="1"/>
            <a:r>
              <a:rPr lang="ja-JP" altLang="en-US"/>
              <a:t>リソースは，そのプロセスのために確保されている</a:t>
            </a:r>
          </a:p>
          <a:p>
            <a:pPr eaLnBrk="1"/>
            <a:r>
              <a:rPr lang="ja-JP" altLang="en-US">
                <a:solidFill>
                  <a:srgbClr val="CC9900"/>
                </a:solidFill>
              </a:rPr>
              <a:t>実行可能状態（</a:t>
            </a:r>
            <a:r>
              <a:rPr lang="en-US" altLang="ja-JP">
                <a:solidFill>
                  <a:srgbClr val="CC9900"/>
                </a:solidFill>
              </a:rPr>
              <a:t>ready</a:t>
            </a:r>
            <a:r>
              <a:rPr lang="ja-JP" altLang="en-US">
                <a:solidFill>
                  <a:srgbClr val="CC9900"/>
                </a:solidFill>
              </a:rPr>
              <a:t>）</a:t>
            </a:r>
          </a:p>
          <a:p>
            <a:pPr lvl="1" eaLnBrk="1"/>
            <a:r>
              <a:rPr lang="ja-JP" altLang="en-US"/>
              <a:t>実行できるが、</a:t>
            </a:r>
            <a:r>
              <a:rPr lang="en-US" altLang="ja-JP"/>
              <a:t>CPU</a:t>
            </a:r>
            <a:r>
              <a:rPr lang="ja-JP" altLang="en-US"/>
              <a:t>リソースが確保できていない状態</a:t>
            </a:r>
          </a:p>
          <a:p>
            <a:pPr lvl="1" eaLnBrk="1"/>
            <a:r>
              <a:rPr lang="en-US" altLang="ja-JP"/>
              <a:t>CPU</a:t>
            </a:r>
            <a:r>
              <a:rPr lang="ja-JP" altLang="en-US"/>
              <a:t>リソースを確保した時点で実行開始される</a:t>
            </a:r>
          </a:p>
          <a:p>
            <a:pPr eaLnBrk="1"/>
            <a:r>
              <a:rPr lang="ja-JP" altLang="en-US">
                <a:solidFill>
                  <a:srgbClr val="A50021"/>
                </a:solidFill>
              </a:rPr>
              <a:t>待ち状態（</a:t>
            </a:r>
            <a:r>
              <a:rPr lang="en-US" altLang="ja-JP">
                <a:solidFill>
                  <a:srgbClr val="A50021"/>
                </a:solidFill>
              </a:rPr>
              <a:t>wait</a:t>
            </a:r>
            <a:r>
              <a:rPr lang="ja-JP" altLang="en-US">
                <a:solidFill>
                  <a:srgbClr val="A50021"/>
                </a:solidFill>
              </a:rPr>
              <a:t>）</a:t>
            </a:r>
          </a:p>
          <a:p>
            <a:pPr lvl="1" eaLnBrk="1"/>
            <a:r>
              <a:rPr lang="en-US" altLang="ja-JP"/>
              <a:t>CPU</a:t>
            </a:r>
            <a:r>
              <a:rPr lang="ja-JP" altLang="en-US"/>
              <a:t>以外のリソースも確保できていない状態</a:t>
            </a:r>
          </a:p>
          <a:p>
            <a:pPr lvl="1" eaLnBrk="1"/>
            <a:r>
              <a:rPr lang="ja-JP" altLang="en-US"/>
              <a:t>入力待ちなどもこれに含まれる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状態遷移</a:t>
            </a:r>
          </a:p>
        </p:txBody>
      </p:sp>
      <p:sp>
        <p:nvSpPr>
          <p:cNvPr id="43011" name="Oval 4"/>
          <p:cNvSpPr>
            <a:spLocks noChangeArrowheads="1"/>
          </p:cNvSpPr>
          <p:nvPr/>
        </p:nvSpPr>
        <p:spPr bwMode="auto">
          <a:xfrm>
            <a:off x="3816350" y="900113"/>
            <a:ext cx="2519363" cy="2519362"/>
          </a:xfrm>
          <a:prstGeom prst="ellipse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実行可能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ready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43012" name="Oval 5"/>
          <p:cNvSpPr>
            <a:spLocks noChangeArrowheads="1"/>
          </p:cNvSpPr>
          <p:nvPr/>
        </p:nvSpPr>
        <p:spPr bwMode="auto">
          <a:xfrm>
            <a:off x="1368425" y="4500563"/>
            <a:ext cx="2519363" cy="2519362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wait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43013" name="Oval 6"/>
          <p:cNvSpPr>
            <a:spLocks noChangeArrowheads="1"/>
          </p:cNvSpPr>
          <p:nvPr/>
        </p:nvSpPr>
        <p:spPr bwMode="auto">
          <a:xfrm>
            <a:off x="6335713" y="4500563"/>
            <a:ext cx="2519362" cy="2519362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running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443399" name="AutoShape 7"/>
          <p:cNvSpPr>
            <a:spLocks noChangeArrowheads="1"/>
          </p:cNvSpPr>
          <p:nvPr/>
        </p:nvSpPr>
        <p:spPr bwMode="auto">
          <a:xfrm rot="2700000">
            <a:off x="5832476" y="3419475"/>
            <a:ext cx="1655762" cy="649287"/>
          </a:xfrm>
          <a:prstGeom prst="rightArrow">
            <a:avLst>
              <a:gd name="adj1" fmla="val 50000"/>
              <a:gd name="adj2" fmla="val 63753"/>
            </a:avLst>
          </a:prstGeom>
          <a:solidFill>
            <a:srgbClr val="00800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3400" name="AutoShape 8"/>
          <p:cNvSpPr>
            <a:spLocks noChangeArrowheads="1"/>
          </p:cNvSpPr>
          <p:nvPr/>
        </p:nvSpPr>
        <p:spPr bwMode="auto">
          <a:xfrm rot="-8100000">
            <a:off x="5256212" y="3779838"/>
            <a:ext cx="1655763" cy="649288"/>
          </a:xfrm>
          <a:prstGeom prst="rightArrow">
            <a:avLst>
              <a:gd name="adj1" fmla="val 50000"/>
              <a:gd name="adj2" fmla="val 63753"/>
            </a:avLst>
          </a:prstGeom>
          <a:solidFill>
            <a:srgbClr val="FFCC0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3401" name="AutoShape 9"/>
          <p:cNvSpPr>
            <a:spLocks noChangeArrowheads="1"/>
          </p:cNvSpPr>
          <p:nvPr/>
        </p:nvSpPr>
        <p:spPr bwMode="auto">
          <a:xfrm rot="10800000">
            <a:off x="4176713" y="5435600"/>
            <a:ext cx="1655762" cy="649288"/>
          </a:xfrm>
          <a:prstGeom prst="rightArrow">
            <a:avLst>
              <a:gd name="adj1" fmla="val 50000"/>
              <a:gd name="adj2" fmla="val 63753"/>
            </a:avLst>
          </a:prstGeom>
          <a:solidFill>
            <a:srgbClr val="FF000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3402" name="AutoShape 10"/>
          <p:cNvSpPr>
            <a:spLocks noChangeArrowheads="1"/>
          </p:cNvSpPr>
          <p:nvPr/>
        </p:nvSpPr>
        <p:spPr bwMode="auto">
          <a:xfrm rot="-2700000">
            <a:off x="3024188" y="3562350"/>
            <a:ext cx="1655762" cy="649288"/>
          </a:xfrm>
          <a:prstGeom prst="rightArrow">
            <a:avLst>
              <a:gd name="adj1" fmla="val 50000"/>
              <a:gd name="adj2" fmla="val 63753"/>
            </a:avLst>
          </a:prstGeom>
          <a:solidFill>
            <a:srgbClr val="FFCC0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3403" name="AutoShape 11"/>
          <p:cNvSpPr>
            <a:spLocks noChangeArrowheads="1"/>
          </p:cNvSpPr>
          <p:nvPr/>
        </p:nvSpPr>
        <p:spPr bwMode="auto">
          <a:xfrm>
            <a:off x="6696075" y="1403350"/>
            <a:ext cx="2736850" cy="1584325"/>
          </a:xfrm>
          <a:prstGeom prst="wedgeRoundRectCallout">
            <a:avLst>
              <a:gd name="adj1" fmla="val -43736"/>
              <a:gd name="adj2" fmla="val 76352"/>
              <a:gd name="adj3" fmla="val 16667"/>
            </a:avLst>
          </a:prstGeom>
          <a:solidFill>
            <a:srgbClr val="CCFFCC"/>
          </a:solidFill>
          <a:ln w="38100" algn="ctr">
            <a:solidFill>
              <a:srgbClr val="0080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リソースが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割り当てられた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（順番がまわってきた）</a:t>
            </a:r>
          </a:p>
        </p:txBody>
      </p:sp>
      <p:sp>
        <p:nvSpPr>
          <p:cNvPr id="443404" name="AutoShape 12"/>
          <p:cNvSpPr>
            <a:spLocks noChangeArrowheads="1"/>
          </p:cNvSpPr>
          <p:nvPr/>
        </p:nvSpPr>
        <p:spPr bwMode="auto">
          <a:xfrm>
            <a:off x="4608513" y="4572000"/>
            <a:ext cx="1296987" cy="719138"/>
          </a:xfrm>
          <a:prstGeom prst="wedgeRoundRectCallout">
            <a:avLst>
              <a:gd name="adj1" fmla="val 46083"/>
              <a:gd name="adj2" fmla="val -89514"/>
              <a:gd name="adj3" fmla="val 16667"/>
            </a:avLst>
          </a:prstGeom>
          <a:solidFill>
            <a:srgbClr val="FFFF99"/>
          </a:solidFill>
          <a:ln w="38100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割込み</a:t>
            </a:r>
          </a:p>
        </p:txBody>
      </p:sp>
      <p:sp>
        <p:nvSpPr>
          <p:cNvPr id="443405" name="AutoShape 13"/>
          <p:cNvSpPr>
            <a:spLocks noChangeArrowheads="1"/>
          </p:cNvSpPr>
          <p:nvPr/>
        </p:nvSpPr>
        <p:spPr bwMode="auto">
          <a:xfrm>
            <a:off x="3311525" y="6372225"/>
            <a:ext cx="3170238" cy="1008063"/>
          </a:xfrm>
          <a:prstGeom prst="wedgeRoundRectCallout">
            <a:avLst>
              <a:gd name="adj1" fmla="val 3231"/>
              <a:gd name="adj2" fmla="val -90157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スーパバイザコール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or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以外のリソース喪失</a:t>
            </a:r>
          </a:p>
        </p:txBody>
      </p:sp>
      <p:sp>
        <p:nvSpPr>
          <p:cNvPr id="443406" name="AutoShape 14"/>
          <p:cNvSpPr>
            <a:spLocks noChangeArrowheads="1"/>
          </p:cNvSpPr>
          <p:nvPr/>
        </p:nvSpPr>
        <p:spPr bwMode="auto">
          <a:xfrm>
            <a:off x="215900" y="1835150"/>
            <a:ext cx="3311525" cy="1584325"/>
          </a:xfrm>
          <a:prstGeom prst="wedgeRoundRectCallout">
            <a:avLst>
              <a:gd name="adj1" fmla="val 50190"/>
              <a:gd name="adj2" fmla="val 72343"/>
              <a:gd name="adj3" fmla="val 16667"/>
            </a:avLst>
          </a:prstGeom>
          <a:solidFill>
            <a:srgbClr val="FFFF99"/>
          </a:solidFill>
          <a:ln w="38100" algn="ctr">
            <a:solidFill>
              <a:srgbClr val="FFCC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以外のリソースを獲得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or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スーパバイザコール終了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43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4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43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4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43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43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9" grpId="0" animBg="1"/>
      <p:bldP spid="443400" grpId="0" animBg="1"/>
      <p:bldP spid="443401" grpId="0" animBg="1"/>
      <p:bldP spid="443402" grpId="0" animBg="1"/>
      <p:bldP spid="443403" grpId="0" animBg="1"/>
      <p:bldP spid="443404" grpId="0" animBg="1"/>
      <p:bldP spid="443405" grpId="0" animBg="1"/>
      <p:bldP spid="44340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状態遷移</a:t>
            </a:r>
          </a:p>
        </p:txBody>
      </p:sp>
      <p:sp>
        <p:nvSpPr>
          <p:cNvPr id="44035" name="Oval 3"/>
          <p:cNvSpPr>
            <a:spLocks noChangeArrowheads="1"/>
          </p:cNvSpPr>
          <p:nvPr/>
        </p:nvSpPr>
        <p:spPr bwMode="auto">
          <a:xfrm>
            <a:off x="3817093" y="900113"/>
            <a:ext cx="2519363" cy="2519362"/>
          </a:xfrm>
          <a:prstGeom prst="ellipse">
            <a:avLst/>
          </a:prstGeom>
          <a:solidFill>
            <a:srgbClr val="DDDDDD"/>
          </a:solidFill>
          <a:ln w="38100" algn="ctr">
            <a:solidFill>
              <a:srgbClr val="C0C0C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実行可能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ready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44036" name="Oval 4"/>
          <p:cNvSpPr>
            <a:spLocks noChangeArrowheads="1"/>
          </p:cNvSpPr>
          <p:nvPr/>
        </p:nvSpPr>
        <p:spPr bwMode="auto">
          <a:xfrm>
            <a:off x="1368425" y="4500563"/>
            <a:ext cx="2519363" cy="2519362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待ち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wait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44037" name="Oval 5"/>
          <p:cNvSpPr>
            <a:spLocks noChangeArrowheads="1"/>
          </p:cNvSpPr>
          <p:nvPr/>
        </p:nvSpPr>
        <p:spPr bwMode="auto">
          <a:xfrm>
            <a:off x="6335713" y="4500563"/>
            <a:ext cx="2519362" cy="2519362"/>
          </a:xfrm>
          <a:prstGeom prst="ellipse">
            <a:avLst/>
          </a:prstGeom>
          <a:solidFill>
            <a:srgbClr val="CCFFCC"/>
          </a:solidFill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running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44038" name="AutoShape 6"/>
          <p:cNvSpPr>
            <a:spLocks noChangeArrowheads="1"/>
          </p:cNvSpPr>
          <p:nvPr/>
        </p:nvSpPr>
        <p:spPr bwMode="auto">
          <a:xfrm rot="2700000">
            <a:off x="5832476" y="3419475"/>
            <a:ext cx="1655762" cy="649287"/>
          </a:xfrm>
          <a:prstGeom prst="rightArrow">
            <a:avLst>
              <a:gd name="adj1" fmla="val 50000"/>
              <a:gd name="adj2" fmla="val 63753"/>
            </a:avLst>
          </a:prstGeom>
          <a:solidFill>
            <a:srgbClr val="DDDDDD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039" name="AutoShape 7"/>
          <p:cNvSpPr>
            <a:spLocks noChangeArrowheads="1"/>
          </p:cNvSpPr>
          <p:nvPr/>
        </p:nvSpPr>
        <p:spPr bwMode="auto">
          <a:xfrm rot="-8100000">
            <a:off x="5256212" y="3779838"/>
            <a:ext cx="1655763" cy="649288"/>
          </a:xfrm>
          <a:prstGeom prst="rightArrow">
            <a:avLst>
              <a:gd name="adj1" fmla="val 50000"/>
              <a:gd name="adj2" fmla="val 63753"/>
            </a:avLst>
          </a:prstGeom>
          <a:solidFill>
            <a:srgbClr val="DDDDDD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040" name="AutoShape 8"/>
          <p:cNvSpPr>
            <a:spLocks noChangeArrowheads="1"/>
          </p:cNvSpPr>
          <p:nvPr/>
        </p:nvSpPr>
        <p:spPr bwMode="auto">
          <a:xfrm rot="10800000">
            <a:off x="4176713" y="5435600"/>
            <a:ext cx="1655762" cy="649288"/>
          </a:xfrm>
          <a:prstGeom prst="rightArrow">
            <a:avLst>
              <a:gd name="adj1" fmla="val 50000"/>
              <a:gd name="adj2" fmla="val 63753"/>
            </a:avLst>
          </a:prstGeom>
          <a:solidFill>
            <a:srgbClr val="FF0000"/>
          </a:solidFill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041" name="AutoShape 9"/>
          <p:cNvSpPr>
            <a:spLocks noChangeArrowheads="1"/>
          </p:cNvSpPr>
          <p:nvPr/>
        </p:nvSpPr>
        <p:spPr bwMode="auto">
          <a:xfrm rot="-2700000">
            <a:off x="3024188" y="3562350"/>
            <a:ext cx="1655762" cy="649288"/>
          </a:xfrm>
          <a:prstGeom prst="rightArrow">
            <a:avLst>
              <a:gd name="adj1" fmla="val 50000"/>
              <a:gd name="adj2" fmla="val 63753"/>
            </a:avLst>
          </a:prstGeom>
          <a:solidFill>
            <a:srgbClr val="DDDDDD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44042" name="AutoShape 12"/>
          <p:cNvSpPr>
            <a:spLocks noChangeArrowheads="1"/>
          </p:cNvSpPr>
          <p:nvPr/>
        </p:nvSpPr>
        <p:spPr bwMode="auto">
          <a:xfrm>
            <a:off x="3816350" y="6372225"/>
            <a:ext cx="2592388" cy="1008063"/>
          </a:xfrm>
          <a:prstGeom prst="wedgeRoundRectCallout">
            <a:avLst>
              <a:gd name="adj1" fmla="val -4380"/>
              <a:gd name="adj2" fmla="val -90157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スーパバイザコール</a:t>
            </a:r>
          </a:p>
        </p:txBody>
      </p:sp>
      <p:sp>
        <p:nvSpPr>
          <p:cNvPr id="451598" name="AutoShape 14"/>
          <p:cNvSpPr>
            <a:spLocks noChangeArrowheads="1"/>
          </p:cNvSpPr>
          <p:nvPr/>
        </p:nvSpPr>
        <p:spPr bwMode="auto">
          <a:xfrm>
            <a:off x="3959225" y="755650"/>
            <a:ext cx="6121400" cy="3313113"/>
          </a:xfrm>
          <a:prstGeom prst="wedgeEllipseCallout">
            <a:avLst>
              <a:gd name="adj1" fmla="val -29306"/>
              <a:gd name="adj2" fmla="val 90199"/>
            </a:avLst>
          </a:prstGeom>
          <a:solidFill>
            <a:srgbClr val="CCFFFF"/>
          </a:solidFill>
          <a:ln w="3810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入出力完了までの時間が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速度に比べて圧倒的に遅いため</a:t>
            </a:r>
          </a:p>
          <a:p>
            <a:pPr algn="l"/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人間の反応速度：	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en-US" altLang="ja-JP" baseline="30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-1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秒</a:t>
            </a:r>
          </a:p>
          <a:p>
            <a:pPr algn="l"/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の動作速度：	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en-US" altLang="ja-JP" baseline="30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-9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1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59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8545F62-C318-4008-8B69-CC55881F9A8F}"/>
              </a:ext>
            </a:extLst>
          </p:cNvPr>
          <p:cNvSpPr/>
          <p:nvPr/>
        </p:nvSpPr>
        <p:spPr bwMode="auto">
          <a:xfrm>
            <a:off x="143768" y="1907629"/>
            <a:ext cx="9793088" cy="5616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1" i="0" u="none" strike="noStrike" cap="none" normalizeH="0" baseline="0">
              <a:ln>
                <a:noFill/>
              </a:ln>
              <a:effectLst/>
              <a:latin typeface="Times New Roman" pitchFamily="18" charset="0"/>
              <a:ea typeface="A-OTF 新ゴ Pro H" pitchFamily="34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FEFB60-5ECD-4B23-9733-53E8BC25A569}"/>
              </a:ext>
            </a:extLst>
          </p:cNvPr>
          <p:cNvSpPr/>
          <p:nvPr/>
        </p:nvSpPr>
        <p:spPr bwMode="auto">
          <a:xfrm>
            <a:off x="431800" y="2843733"/>
            <a:ext cx="9505056" cy="46085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1" i="0" u="none" strike="noStrike" cap="none" normalizeH="0" baseline="0">
              <a:ln>
                <a:noFill/>
              </a:ln>
              <a:effectLst/>
              <a:latin typeface="Times New Roman" pitchFamily="18" charset="0"/>
              <a:ea typeface="A-OTF 新ゴ Pro H" pitchFamily="34" charset="-128"/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70463EA3-9480-4774-A45B-283993A2A44D}"/>
              </a:ext>
            </a:extLst>
          </p:cNvPr>
          <p:cNvSpPr/>
          <p:nvPr/>
        </p:nvSpPr>
        <p:spPr bwMode="auto">
          <a:xfrm>
            <a:off x="3816176" y="1763613"/>
            <a:ext cx="3024336" cy="5616624"/>
          </a:xfrm>
          <a:prstGeom prst="round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1" i="0" u="none" strike="noStrike" cap="none" normalizeH="0" baseline="0">
              <a:ln>
                <a:noFill/>
              </a:ln>
              <a:effectLst/>
              <a:latin typeface="Times New Roman" pitchFamily="18" charset="0"/>
              <a:ea typeface="A-OTF 新ゴ Pro H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7265B83-7812-4F65-98C6-F5791EA0D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286" y="-77049"/>
            <a:ext cx="4318323" cy="719138"/>
          </a:xfrm>
        </p:spPr>
        <p:txBody>
          <a:bodyPr/>
          <a:lstStyle/>
          <a:p>
            <a:r>
              <a:rPr kumimoji="1" lang="ja-JP" altLang="en-US" dirty="0"/>
              <a:t>スレッド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0B161D-6747-4726-A4C8-8471E4A685A8}"/>
              </a:ext>
            </a:extLst>
          </p:cNvPr>
          <p:cNvSpPr/>
          <p:nvPr/>
        </p:nvSpPr>
        <p:spPr bwMode="auto">
          <a:xfrm>
            <a:off x="647824" y="3275781"/>
            <a:ext cx="2880320" cy="719138"/>
          </a:xfrm>
          <a:prstGeom prst="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プログラム領域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6D5A186-BE6D-4109-8AF0-8DDCA8AE8044}"/>
              </a:ext>
            </a:extLst>
          </p:cNvPr>
          <p:cNvSpPr/>
          <p:nvPr/>
        </p:nvSpPr>
        <p:spPr bwMode="auto">
          <a:xfrm>
            <a:off x="647824" y="4284835"/>
            <a:ext cx="2880320" cy="719138"/>
          </a:xfrm>
          <a:prstGeom prst="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静的変数領域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DE5CD6F-262B-4C33-B73E-3BC69C1E13AE}"/>
              </a:ext>
            </a:extLst>
          </p:cNvPr>
          <p:cNvSpPr/>
          <p:nvPr/>
        </p:nvSpPr>
        <p:spPr bwMode="auto">
          <a:xfrm>
            <a:off x="647824" y="5323366"/>
            <a:ext cx="2880320" cy="719138"/>
          </a:xfrm>
          <a:prstGeom prst="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動的変数領域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89C53FE-1856-4B0F-81B0-4729DBB173CF}"/>
              </a:ext>
            </a:extLst>
          </p:cNvPr>
          <p:cNvSpPr/>
          <p:nvPr/>
        </p:nvSpPr>
        <p:spPr bwMode="auto">
          <a:xfrm>
            <a:off x="647824" y="6373067"/>
            <a:ext cx="2880320" cy="719138"/>
          </a:xfrm>
          <a:prstGeom prst="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PSW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領域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8989811-8366-4CCA-BFA6-8B7C7C445B7A}"/>
              </a:ext>
            </a:extLst>
          </p:cNvPr>
          <p:cNvSpPr/>
          <p:nvPr/>
        </p:nvSpPr>
        <p:spPr bwMode="auto">
          <a:xfrm>
            <a:off x="3888184" y="4284835"/>
            <a:ext cx="2880320" cy="719138"/>
          </a:xfrm>
          <a:prstGeom prst="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スタック領域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EDB242C-B000-4E94-82BA-BC1EDA0E186D}"/>
              </a:ext>
            </a:extLst>
          </p:cNvPr>
          <p:cNvSpPr/>
          <p:nvPr/>
        </p:nvSpPr>
        <p:spPr bwMode="auto">
          <a:xfrm>
            <a:off x="7056536" y="4284835"/>
            <a:ext cx="2880320" cy="719138"/>
          </a:xfrm>
          <a:prstGeom prst="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スタック領域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10A787C-7E77-4802-9A9F-9E37E5AE9E76}"/>
              </a:ext>
            </a:extLst>
          </p:cNvPr>
          <p:cNvSpPr txBox="1"/>
          <p:nvPr/>
        </p:nvSpPr>
        <p:spPr>
          <a:xfrm>
            <a:off x="8352433" y="288694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主記憶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65B79FB-A78A-4165-AF4C-437CD0B03330}"/>
              </a:ext>
            </a:extLst>
          </p:cNvPr>
          <p:cNvSpPr txBox="1"/>
          <p:nvPr/>
        </p:nvSpPr>
        <p:spPr>
          <a:xfrm>
            <a:off x="-144264" y="1885523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プロセス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93383CD-C319-488A-AD80-3196ED1C53EA}"/>
              </a:ext>
            </a:extLst>
          </p:cNvPr>
          <p:cNvSpPr/>
          <p:nvPr/>
        </p:nvSpPr>
        <p:spPr bwMode="auto">
          <a:xfrm>
            <a:off x="3888184" y="2052587"/>
            <a:ext cx="2880320" cy="719138"/>
          </a:xfrm>
          <a:prstGeom prst="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レジスタ群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6623F6E-F5C8-4443-8ACA-B5CCEF03A7D3}"/>
              </a:ext>
            </a:extLst>
          </p:cNvPr>
          <p:cNvSpPr/>
          <p:nvPr/>
        </p:nvSpPr>
        <p:spPr bwMode="auto">
          <a:xfrm>
            <a:off x="7056536" y="2051645"/>
            <a:ext cx="2880320" cy="719138"/>
          </a:xfrm>
          <a:prstGeom prst="rect">
            <a:avLst/>
          </a:prstGeom>
          <a:solidFill>
            <a:srgbClr val="FFCC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-OTF 新ゴ Pro H" pitchFamily="34" charset="-128"/>
              </a:rPr>
              <a:t>レジスタ群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89ABE94C-0F7A-417B-B305-49479087F1A4}"/>
              </a:ext>
            </a:extLst>
          </p:cNvPr>
          <p:cNvSpPr/>
          <p:nvPr/>
        </p:nvSpPr>
        <p:spPr bwMode="auto">
          <a:xfrm>
            <a:off x="6984528" y="1763613"/>
            <a:ext cx="3024336" cy="5616624"/>
          </a:xfrm>
          <a:prstGeom prst="round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1" i="0" u="none" strike="noStrike" cap="none" normalizeH="0" baseline="0">
              <a:ln>
                <a:noFill/>
              </a:ln>
              <a:effectLst/>
              <a:latin typeface="Times New Roman" pitchFamily="18" charset="0"/>
              <a:ea typeface="A-OTF 新ゴ Pro H" pitchFamily="34" charset="-128"/>
            </a:endParaRPr>
          </a:p>
        </p:txBody>
      </p:sp>
      <p:pic>
        <p:nvPicPr>
          <p:cNvPr id="29" name="Picture 8">
            <a:extLst>
              <a:ext uri="{FF2B5EF4-FFF2-40B4-BE49-F238E27FC236}">
                <a16:creationId xmlns:a16="http://schemas.microsoft.com/office/drawing/2014/main" id="{77DACCCE-83E1-4A1D-8DF1-A967F8737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8264" y="530792"/>
            <a:ext cx="1223169" cy="1223169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pic>
        <p:nvPicPr>
          <p:cNvPr id="31" name="Picture 8">
            <a:extLst>
              <a:ext uri="{FF2B5EF4-FFF2-40B4-BE49-F238E27FC236}">
                <a16:creationId xmlns:a16="http://schemas.microsoft.com/office/drawing/2014/main" id="{DD8A6F6A-A284-4C29-8D4B-E7B373FFD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848" y="510684"/>
            <a:ext cx="1223169" cy="1223169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E17B47E-4955-4344-B47E-47996E248428}"/>
              </a:ext>
            </a:extLst>
          </p:cNvPr>
          <p:cNvSpPr txBox="1"/>
          <p:nvPr/>
        </p:nvSpPr>
        <p:spPr>
          <a:xfrm>
            <a:off x="5451399" y="938426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+mn-lt"/>
              </a:rPr>
              <a:t>CPU</a:t>
            </a:r>
          </a:p>
          <a:p>
            <a:r>
              <a:rPr kumimoji="1" lang="ja-JP" altLang="en-US" dirty="0">
                <a:latin typeface="+mn-lt"/>
              </a:rPr>
              <a:t>コア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AB876F3-B8E1-487D-B65D-A0F80E559F89}"/>
              </a:ext>
            </a:extLst>
          </p:cNvPr>
          <p:cNvSpPr txBox="1"/>
          <p:nvPr/>
        </p:nvSpPr>
        <p:spPr>
          <a:xfrm>
            <a:off x="8603977" y="938425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+mn-lt"/>
              </a:rPr>
              <a:t>CPU</a:t>
            </a:r>
          </a:p>
          <a:p>
            <a:r>
              <a:rPr kumimoji="1" lang="ja-JP" altLang="en-US" dirty="0">
                <a:latin typeface="+mn-lt"/>
              </a:rPr>
              <a:t>コア</a:t>
            </a:r>
          </a:p>
        </p:txBody>
      </p:sp>
    </p:spTree>
    <p:extLst>
      <p:ext uri="{BB962C8B-B14F-4D97-AF65-F5344CB8AC3E}">
        <p14:creationId xmlns:p14="http://schemas.microsoft.com/office/powerpoint/2010/main" val="22202316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</p:spPr>
        <p:txBody>
          <a:bodyPr/>
          <a:lstStyle/>
          <a:p>
            <a:pPr eaLnBrk="1" hangingPunct="1"/>
            <a:endParaRPr kumimoji="1" lang="ja-JP" altLang="en-US">
              <a:ea typeface="A-OTF 新ゴ Pro H" pitchFamily="34" charset="-128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474788"/>
            <a:ext cx="9094788" cy="5872162"/>
          </a:xfrm>
        </p:spPr>
        <p:txBody>
          <a:bodyPr anchor="ctr"/>
          <a:lstStyle/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コラム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CPU</a:t>
            </a:r>
            <a:r>
              <a:rPr lang="ja-JP" altLang="en-GB" sz="4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の仮想化</a:t>
            </a:r>
          </a:p>
          <a:p>
            <a:pPr marL="0" indent="0" algn="ctr" eaLnBrk="1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 dirty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エミュレーション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/>
              <a:t>最近は</a:t>
            </a:r>
            <a:r>
              <a:rPr lang="en-US" altLang="ja-JP"/>
              <a:t>...</a:t>
            </a:r>
          </a:p>
          <a:p>
            <a:pPr lvl="1" eaLnBrk="1"/>
            <a:r>
              <a:rPr lang="ja-JP" altLang="en-US"/>
              <a:t>ハードウェアが非常に高速化</a:t>
            </a:r>
          </a:p>
          <a:p>
            <a:pPr lvl="1" eaLnBrk="1"/>
            <a:r>
              <a:rPr lang="ja-JP" altLang="en-US"/>
              <a:t>他のハードウェア資源全体（システム）を仮想化</a:t>
            </a:r>
            <a:br>
              <a:rPr lang="ja-JP" altLang="en-US"/>
            </a:br>
            <a:r>
              <a:rPr lang="ja-JP" altLang="en-US"/>
              <a:t>することも可能になってきた</a:t>
            </a:r>
          </a:p>
          <a:p>
            <a:pPr eaLnBrk="1"/>
            <a:r>
              <a:rPr lang="ja-JP" altLang="en-US"/>
              <a:t>エミュレーション</a:t>
            </a:r>
          </a:p>
          <a:p>
            <a:pPr lvl="1" eaLnBrk="1"/>
            <a:r>
              <a:rPr lang="ja-JP" altLang="en-US"/>
              <a:t>ハードウェア環境をソフトウェアで仮想化</a:t>
            </a:r>
          </a:p>
          <a:p>
            <a:pPr lvl="1" eaLnBrk="1"/>
            <a:r>
              <a:rPr lang="ja-JP" altLang="en-US"/>
              <a:t>計算機上で他の計算機環境を仮想的に提供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ja-JP" altLang="en-US"/>
              <a:t>ハードウェアエミュレーション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ja-JP" altLang="en-US" dirty="0"/>
              <a:t>計算機の構造そのものを仮想化</a:t>
            </a:r>
          </a:p>
          <a:p>
            <a:pPr lvl="1" eaLnBrk="1"/>
            <a:r>
              <a:rPr lang="en-US" altLang="ja-JP" dirty="0"/>
              <a:t>VMware</a:t>
            </a:r>
          </a:p>
          <a:p>
            <a:pPr lvl="2" eaLnBrk="1"/>
            <a:r>
              <a:rPr lang="en-US" altLang="ja-JP" dirty="0"/>
              <a:t>IBM/PC</a:t>
            </a:r>
            <a:r>
              <a:rPr lang="ja-JP" altLang="en-US" dirty="0"/>
              <a:t>環境の</a:t>
            </a:r>
            <a:r>
              <a:rPr lang="en-US" altLang="ja-JP" dirty="0"/>
              <a:t>OS (Solaris, Linux, Windows) </a:t>
            </a:r>
            <a:r>
              <a:rPr lang="ja-JP" altLang="en-US" dirty="0"/>
              <a:t>上に</a:t>
            </a:r>
            <a:br>
              <a:rPr lang="ja-JP" altLang="en-US" dirty="0"/>
            </a:br>
            <a:r>
              <a:rPr lang="ja-JP" altLang="en-US" dirty="0"/>
              <a:t>仮想的な</a:t>
            </a:r>
            <a:r>
              <a:rPr lang="en-US" altLang="ja-JP" dirty="0"/>
              <a:t>IBM/PC</a:t>
            </a:r>
            <a:r>
              <a:rPr lang="ja-JP" altLang="en-US" dirty="0"/>
              <a:t>環境を構築</a:t>
            </a:r>
          </a:p>
        </p:txBody>
      </p:sp>
      <p:sp>
        <p:nvSpPr>
          <p:cNvPr id="47108" name="Oval 5"/>
          <p:cNvSpPr>
            <a:spLocks noChangeArrowheads="1"/>
          </p:cNvSpPr>
          <p:nvPr/>
        </p:nvSpPr>
        <p:spPr bwMode="auto">
          <a:xfrm>
            <a:off x="1800225" y="3275013"/>
            <a:ext cx="4968875" cy="3816350"/>
          </a:xfrm>
          <a:prstGeom prst="ellipse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 altLang="ja-JP">
              <a:latin typeface="A-OTF 新ゴ Pro H" pitchFamily="34" charset="-128"/>
            </a:endParaRPr>
          </a:p>
          <a:p>
            <a:endParaRPr lang="en-US" altLang="ja-JP">
              <a:latin typeface="A-OTF 新ゴ Pro H" pitchFamily="34" charset="-128"/>
            </a:endParaRPr>
          </a:p>
          <a:p>
            <a:endParaRPr lang="en-US" altLang="ja-JP">
              <a:latin typeface="A-OTF 新ゴ Pro H" pitchFamily="34" charset="-128"/>
            </a:endParaRPr>
          </a:p>
          <a:p>
            <a:endParaRPr lang="en-US" altLang="ja-JP">
              <a:latin typeface="A-OTF 新ゴ Pro H" pitchFamily="34" charset="-128"/>
            </a:endParaRPr>
          </a:p>
          <a:p>
            <a:endParaRPr lang="en-US" altLang="ja-JP">
              <a:latin typeface="A-OTF 新ゴ Pro H" pitchFamily="34" charset="-128"/>
            </a:endParaRPr>
          </a:p>
          <a:p>
            <a:endParaRPr lang="en-US" altLang="ja-JP">
              <a:latin typeface="A-OTF 新ゴ Pro H" pitchFamily="34" charset="-128"/>
            </a:endParaRPr>
          </a:p>
          <a:p>
            <a:endParaRPr lang="en-US" altLang="ja-JP">
              <a:latin typeface="A-OTF 新ゴ Pro H" pitchFamily="34" charset="-128"/>
            </a:endParaRPr>
          </a:p>
          <a:p>
            <a:r>
              <a:rPr lang="en-US" altLang="ja-JP">
                <a:latin typeface="A-OTF 新ゴ Pro H" pitchFamily="34" charset="-128"/>
              </a:rPr>
              <a:t>Windows</a:t>
            </a:r>
          </a:p>
        </p:txBody>
      </p:sp>
      <p:pic>
        <p:nvPicPr>
          <p:cNvPr id="46080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0088" y="5362575"/>
            <a:ext cx="2095500" cy="457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pic>
        <p:nvPicPr>
          <p:cNvPr id="47110" name="Picture 4" descr="desk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6575" y="4746625"/>
            <a:ext cx="27368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09" name="Oval 9"/>
          <p:cNvSpPr>
            <a:spLocks noChangeArrowheads="1"/>
          </p:cNvSpPr>
          <p:nvPr/>
        </p:nvSpPr>
        <p:spPr bwMode="auto">
          <a:xfrm>
            <a:off x="2663825" y="3851275"/>
            <a:ext cx="2305050" cy="1584325"/>
          </a:xfrm>
          <a:prstGeom prst="ellipse">
            <a:avLst/>
          </a:prstGeom>
          <a:solidFill>
            <a:srgbClr val="FFFF99"/>
          </a:solidFill>
          <a:ln w="38100" algn="ctr">
            <a:solidFill>
              <a:srgbClr val="FFCC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ja-JP">
                <a:latin typeface="A-OTF 新ゴ Pro H" pitchFamily="34" charset="-128"/>
              </a:rPr>
              <a:t>Linux</a:t>
            </a:r>
          </a:p>
        </p:txBody>
      </p:sp>
      <p:pic>
        <p:nvPicPr>
          <p:cNvPr id="460807" name="Picture 7" descr="desktop"/>
          <p:cNvPicPr>
            <a:picLocks noChangeAspect="1" noChangeArrowheads="1"/>
          </p:cNvPicPr>
          <p:nvPr/>
        </p:nvPicPr>
        <p:blipFill>
          <a:blip r:embed="rId3" cstate="print">
            <a:lum bright="60000" contrast="-76000"/>
          </a:blip>
          <a:srcRect/>
          <a:stretch>
            <a:fillRect/>
          </a:stretch>
        </p:blipFill>
        <p:spPr bwMode="auto">
          <a:xfrm>
            <a:off x="4248150" y="4211638"/>
            <a:ext cx="1368425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08" name="Text Box 8"/>
          <p:cNvSpPr txBox="1">
            <a:spLocks noChangeArrowheads="1"/>
          </p:cNvSpPr>
          <p:nvPr/>
        </p:nvSpPr>
        <p:spPr bwMode="auto">
          <a:xfrm>
            <a:off x="4382633" y="3922713"/>
            <a:ext cx="1343935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仮想計算機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0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0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0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9" grpId="0" animBg="1"/>
      <p:bldP spid="46080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A170E9-FF7A-4893-8DD8-4D8D730E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さらなる勉強へのキーワード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03D752-2F69-4C09-A0A4-ABCFCD047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仮想計算機（</a:t>
            </a:r>
            <a:r>
              <a:rPr kumimoji="1" lang="ja-JP" altLang="en-US" dirty="0">
                <a:highlight>
                  <a:srgbClr val="FFFF00"/>
                </a:highlight>
              </a:rPr>
              <a:t>バーチャルマシン</a:t>
            </a:r>
            <a:r>
              <a:rPr kumimoji="1" lang="ja-JP" altLang="en-US" dirty="0"/>
              <a:t>）と</a:t>
            </a:r>
            <a:r>
              <a:rPr kumimoji="1" lang="ja-JP" altLang="en-US" dirty="0">
                <a:highlight>
                  <a:srgbClr val="FFFF00"/>
                </a:highlight>
              </a:rPr>
              <a:t>コンテナ</a:t>
            </a:r>
            <a:endParaRPr kumimoji="1" lang="en-US" altLang="ja-JP" dirty="0">
              <a:highlight>
                <a:srgbClr val="FFFF00"/>
              </a:highlight>
            </a:endParaRPr>
          </a:p>
          <a:p>
            <a:pPr lvl="1"/>
            <a:r>
              <a:rPr kumimoji="1" lang="ja-JP" altLang="en-US" dirty="0"/>
              <a:t>仮想マシンは、仮想的なハードウエア全てをソフトウエアで構築する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主記憶リソースなどを圧迫する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OS</a:t>
            </a:r>
            <a:r>
              <a:rPr kumimoji="1" lang="ja-JP" altLang="en-US" dirty="0"/>
              <a:t>を論理的に分割することにより</a:t>
            </a:r>
            <a:r>
              <a:rPr kumimoji="1" lang="en-US" altLang="ja-JP" dirty="0"/>
              <a:t>1</a:t>
            </a:r>
            <a:r>
              <a:rPr kumimoji="1" lang="ja-JP" altLang="en-US" dirty="0"/>
              <a:t>つの</a:t>
            </a:r>
            <a:r>
              <a:rPr kumimoji="1" lang="en-US" altLang="ja-JP" dirty="0"/>
              <a:t>OS</a:t>
            </a:r>
            <a:r>
              <a:rPr kumimoji="1" lang="ja-JP" altLang="en-US" dirty="0"/>
              <a:t>内に複数のパーティションを作成し、そのパーティション間は完全に分離</a:t>
            </a:r>
            <a:endParaRPr kumimoji="1" lang="en-US" altLang="ja-JP" dirty="0"/>
          </a:p>
          <a:p>
            <a:pPr lvl="2"/>
            <a:r>
              <a:rPr kumimoji="1" lang="ja-JP" altLang="en-US" dirty="0">
                <a:highlight>
                  <a:srgbClr val="FFFF00"/>
                </a:highlight>
              </a:rPr>
              <a:t>コンテナ</a:t>
            </a:r>
            <a:endParaRPr kumimoji="1" lang="en-US" altLang="ja-JP" dirty="0">
              <a:highlight>
                <a:srgbClr val="FFFF00"/>
              </a:highlight>
            </a:endParaRPr>
          </a:p>
          <a:p>
            <a:pPr lvl="2"/>
            <a:r>
              <a:rPr kumimoji="1" lang="en-US" altLang="ja-JP" dirty="0"/>
              <a:t>https://employment.en-japan.com/engineerhub/entry/2019/02/05/103000</a:t>
            </a:r>
          </a:p>
          <a:p>
            <a:pPr lvl="2"/>
            <a:r>
              <a:rPr kumimoji="1" lang="ja-JP" altLang="en-US" dirty="0"/>
              <a:t>現状</a:t>
            </a:r>
            <a:r>
              <a:rPr kumimoji="1" lang="en-US" altLang="ja-JP" dirty="0"/>
              <a:t>Google</a:t>
            </a:r>
            <a:r>
              <a:rPr kumimoji="1" lang="ja-JP" altLang="en-US" dirty="0"/>
              <a:t>などでは、コンテナ環境が主流</a:t>
            </a:r>
            <a:endParaRPr kumimoji="1" lang="en-US" altLang="ja-JP" dirty="0"/>
          </a:p>
          <a:p>
            <a:pPr lvl="3"/>
            <a:r>
              <a:rPr kumimoji="1" lang="en-US" altLang="ja-JP" dirty="0" err="1"/>
              <a:t>ggrks</a:t>
            </a:r>
            <a:r>
              <a:rPr kumimoji="1" lang="ja-JP" altLang="en-US" dirty="0"/>
              <a:t> </a:t>
            </a:r>
            <a:r>
              <a:rPr kumimoji="1" lang="en-US" altLang="ja-JP" dirty="0"/>
              <a:t>(^0^)=&gt; </a:t>
            </a:r>
            <a:r>
              <a:rPr kumimoji="1" lang="en-US" altLang="ja-JP" dirty="0" err="1">
                <a:highlight>
                  <a:srgbClr val="FFFF00"/>
                </a:highlight>
              </a:rPr>
              <a:t>kubernetes</a:t>
            </a:r>
            <a:r>
              <a:rPr kumimoji="1" lang="en-US" altLang="ja-JP" dirty="0"/>
              <a:t>,  </a:t>
            </a:r>
            <a:r>
              <a:rPr kumimoji="1" lang="en-US" altLang="ja-JP" dirty="0">
                <a:highlight>
                  <a:srgbClr val="FFFF00"/>
                </a:highlight>
              </a:rPr>
              <a:t>Docker</a:t>
            </a:r>
          </a:p>
          <a:p>
            <a:pPr lvl="3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3507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Times New Roman" pitchFamily="18" charset="0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effectLst/>
            <a:latin typeface="Times New Roman" pitchFamily="18" charset="0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30032</TotalTime>
  <Words>1909</Words>
  <Application>Microsoft Office PowerPoint</Application>
  <PresentationFormat>ユーザー設定</PresentationFormat>
  <Paragraphs>469</Paragraphs>
  <Slides>47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47</vt:i4>
      </vt:variant>
    </vt:vector>
  </HeadingPairs>
  <TitlesOfParts>
    <vt:vector size="58" baseType="lpstr">
      <vt:lpstr>A-OTF 新ゴ Pro B</vt:lpstr>
      <vt:lpstr>A-OTF 新ゴ Pro H</vt:lpstr>
      <vt:lpstr>A-OTF 新ゴ Pro M</vt:lpstr>
      <vt:lpstr>ＭＳ Ｐゴシック</vt:lpstr>
      <vt:lpstr>StarSymbol</vt:lpstr>
      <vt:lpstr>ヒラギノ角ゴ Pro W6</vt:lpstr>
      <vt:lpstr>Arial Narrow</vt:lpstr>
      <vt:lpstr>Courier New</vt:lpstr>
      <vt:lpstr>Times New Roman</vt:lpstr>
      <vt:lpstr>Wingdings</vt:lpstr>
      <vt:lpstr>coe-g2-20041122</vt:lpstr>
      <vt:lpstr>PowerPoint プレゼンテーション</vt:lpstr>
      <vt:lpstr>おさらい：OSの目的と恩恵</vt:lpstr>
      <vt:lpstr>おさらい：仕事の単位</vt:lpstr>
      <vt:lpstr>おさらい：プログラムの処理形態</vt:lpstr>
      <vt:lpstr>今日の内容</vt:lpstr>
      <vt:lpstr>PowerPoint プレゼンテーション</vt:lpstr>
      <vt:lpstr>プロセスとは</vt:lpstr>
      <vt:lpstr>プロセス（プログラム）とプロセッサ</vt:lpstr>
      <vt:lpstr>プロセスの切り替え</vt:lpstr>
      <vt:lpstr>プロセスとスレッド</vt:lpstr>
      <vt:lpstr>スレッド</vt:lpstr>
      <vt:lpstr>スレッド</vt:lpstr>
      <vt:lpstr>PowerPoint プレゼンテーション</vt:lpstr>
      <vt:lpstr>プロセスの切り替え</vt:lpstr>
      <vt:lpstr>割込み</vt:lpstr>
      <vt:lpstr>割込みの種類</vt:lpstr>
      <vt:lpstr>割込みの種類</vt:lpstr>
      <vt:lpstr>割込みの種類</vt:lpstr>
      <vt:lpstr>内部割込み： スーパバイザコール割込み</vt:lpstr>
      <vt:lpstr>内部割込み： スーパバイザコール割込み</vt:lpstr>
      <vt:lpstr>割込みの種類</vt:lpstr>
      <vt:lpstr>内部割込み： プログラムチェック（例外）割込み</vt:lpstr>
      <vt:lpstr>割込みの種類</vt:lpstr>
      <vt:lpstr>外部割込み： 入出力割込み</vt:lpstr>
      <vt:lpstr>割込みの種類</vt:lpstr>
      <vt:lpstr>外部割込み： タイマ割込み</vt:lpstr>
      <vt:lpstr>割込みの種類</vt:lpstr>
      <vt:lpstr>外部割込み： マシンチェック割込み</vt:lpstr>
      <vt:lpstr>外部割込み： リスタート割込み</vt:lpstr>
      <vt:lpstr>割込みの種類：まとめ</vt:lpstr>
      <vt:lpstr>PowerPoint プレゼンテーション</vt:lpstr>
      <vt:lpstr>割込み発生時の処理</vt:lpstr>
      <vt:lpstr>プロセスの中断</vt:lpstr>
      <vt:lpstr>プロセスの中断</vt:lpstr>
      <vt:lpstr>割込み処理ルーチンの仕事</vt:lpstr>
      <vt:lpstr>プロセスの再開</vt:lpstr>
      <vt:lpstr>プロセスの中断と再開：まとめ</vt:lpstr>
      <vt:lpstr>PowerPoint プレゼンテーション</vt:lpstr>
      <vt:lpstr>プロセスの状態</vt:lpstr>
      <vt:lpstr>プロセスの状態</vt:lpstr>
      <vt:lpstr>状態遷移</vt:lpstr>
      <vt:lpstr>状態遷移</vt:lpstr>
      <vt:lpstr>スレッド</vt:lpstr>
      <vt:lpstr>PowerPoint プレゼンテーション</vt:lpstr>
      <vt:lpstr>エミュレーション</vt:lpstr>
      <vt:lpstr>ハードウェアエミュレーション</vt:lpstr>
      <vt:lpstr>さらなる勉強へのキーワード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565</cp:revision>
  <cp:lastPrinted>2019-10-02T01:11:06Z</cp:lastPrinted>
  <dcterms:created xsi:type="dcterms:W3CDTF">2005-03-11T00:37:53Z</dcterms:created>
  <dcterms:modified xsi:type="dcterms:W3CDTF">2022-03-01T05:01:24Z</dcterms:modified>
</cp:coreProperties>
</file>