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97" r:id="rId3"/>
    <p:sldId id="29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1" r:id="rId15"/>
    <p:sldId id="260" r:id="rId16"/>
    <p:sldId id="271" r:id="rId17"/>
    <p:sldId id="275" r:id="rId18"/>
    <p:sldId id="276" r:id="rId19"/>
    <p:sldId id="272" r:id="rId20"/>
    <p:sldId id="277" r:id="rId21"/>
    <p:sldId id="278" r:id="rId22"/>
    <p:sldId id="279" r:id="rId23"/>
    <p:sldId id="280" r:id="rId24"/>
    <p:sldId id="273" r:id="rId25"/>
    <p:sldId id="281" r:id="rId26"/>
    <p:sldId id="282" r:id="rId27"/>
    <p:sldId id="274" r:id="rId28"/>
    <p:sldId id="283" r:id="rId29"/>
    <p:sldId id="284" r:id="rId30"/>
    <p:sldId id="285" r:id="rId31"/>
    <p:sldId id="289" r:id="rId32"/>
    <p:sldId id="286" r:id="rId33"/>
    <p:sldId id="287" r:id="rId34"/>
    <p:sldId id="288" r:id="rId35"/>
    <p:sldId id="290" r:id="rId36"/>
    <p:sldId id="291" r:id="rId37"/>
    <p:sldId id="293" r:id="rId38"/>
    <p:sldId id="301" r:id="rId39"/>
    <p:sldId id="302" r:id="rId40"/>
    <p:sldId id="299" r:id="rId41"/>
    <p:sldId id="300" r:id="rId42"/>
    <p:sldId id="303" r:id="rId43"/>
    <p:sldId id="295" r:id="rId44"/>
    <p:sldId id="296" r:id="rId45"/>
  </p:sldIdLst>
  <p:sldSz cx="10080625" cy="7559675"/>
  <p:notesSz cx="7104063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A50021"/>
    <a:srgbClr val="CC6600"/>
    <a:srgbClr val="9900CC"/>
    <a:srgbClr val="3333CC"/>
    <a:srgbClr val="006600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78" y="126"/>
      </p:cViewPr>
      <p:guideLst>
        <p:guide orient="horz" pos="2161"/>
        <p:guide pos="2880"/>
      </p:guideLst>
    </p:cSldViewPr>
  </p:slideViewPr>
  <p:outlineViewPr>
    <p:cViewPr>
      <p:scale>
        <a:sx n="25" d="100"/>
        <a:sy n="25" d="100"/>
      </p:scale>
      <p:origin x="0" y="138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l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836" y="1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21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851"/>
            <a:ext cx="3078639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l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21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836" y="9721851"/>
            <a:ext cx="3078639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571B7AF-AEFB-4C23-A230-F1326CE1F9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1675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5987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288" y="4868864"/>
            <a:ext cx="4910255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80629" y="8077201"/>
            <a:ext cx="845117" cy="862013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4594" y="8351839"/>
            <a:ext cx="451152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70702" y="8504204"/>
            <a:ext cx="193964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36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  <a:defRPr/>
            </a:pPr>
            <a:fld id="{0EBD13EC-4964-4828-A481-43D602BDC6E2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36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  <a:defRPr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0090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460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4"/>
            <a:ext cx="4913432" cy="3932237"/>
          </a:xfrm>
          <a:noFill/>
          <a:ln/>
        </p:spPr>
        <p:txBody>
          <a:bodyPr wrap="none" lIns="86850" tIns="43425" rIns="86850" bIns="43425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3993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4710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4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369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4813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4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020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0975" y="101600"/>
            <a:ext cx="4572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 rot="21000000">
            <a:off x="9518650" y="7135813"/>
            <a:ext cx="3048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91281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  <a:defRPr/>
            </a:pPr>
            <a:fld id="{83E818F5-CEB9-47B2-ABAD-2F0E3DAD5D3A}" type="slidenum">
              <a:rPr lang="ja-JP" altLang="en-GB" sz="17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91281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  <a:defRPr/>
              </a:pPr>
              <a:t>‹#›</a:t>
            </a:fld>
            <a:endParaRPr lang="en-GB" altLang="ja-JP" sz="17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21336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912813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ja-JP" altLang="en-GB" sz="1400">
                <a:solidFill>
                  <a:srgbClr val="808080"/>
                </a:solidFill>
                <a:latin typeface="A-OTF 新ゴ Pro M" pitchFamily="34" charset="-128"/>
                <a:ea typeface="A-OTF 新ゴ Pro M" pitchFamily="34" charset="-128"/>
              </a:rPr>
              <a:t>オペレーティングシステム</a:t>
            </a:r>
          </a:p>
          <a:p>
            <a:pPr algn="l" defTabSz="912813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GB" altLang="ja-JP" sz="1400">
                <a:solidFill>
                  <a:srgbClr val="808080"/>
                </a:solidFill>
                <a:latin typeface="A-OTF 新ゴ Pro M" pitchFamily="34" charset="-128"/>
                <a:ea typeface="A-OTF 新ゴ Pro M" pitchFamily="34" charset="-128"/>
              </a:rPr>
              <a:t>#5</a:t>
            </a:r>
            <a:endParaRPr lang="ja-JP" altLang="en-GB" sz="1400">
              <a:solidFill>
                <a:srgbClr val="808080"/>
              </a:solidFill>
              <a:latin typeface="A-OTF 新ゴ Pro M" pitchFamily="34" charset="-128"/>
              <a:ea typeface="A-OTF 新ゴ Pro M" pitchFamily="34" charset="-128"/>
            </a:endParaRPr>
          </a:p>
        </p:txBody>
      </p:sp>
      <p:sp>
        <p:nvSpPr>
          <p:cNvPr id="1033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/>
              <a:t>Click to edit the title text format</a:t>
            </a:r>
          </a:p>
        </p:txBody>
      </p:sp>
      <p:sp>
        <p:nvSpPr>
          <p:cNvPr id="1034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2pPr>
      <a:lvl3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3pPr>
      <a:lvl4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4pPr>
      <a:lvl5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eaLnBrk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2013" indent="-28575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2pPr>
      <a:lvl3pPr marL="12954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3pPr>
      <a:lvl4pPr marL="17272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4pPr>
      <a:lvl5pPr marL="21590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/>
            <a:endParaRPr lang="ja-JP" alt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#5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並行プロセス：セマフォ</a:t>
            </a:r>
            <a:endParaRPr lang="en-GB" altLang="ja-JP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A-OTF 新ゴ Pro B" pitchFamily="34" charset="-128"/>
              <a:ea typeface="A-OTF 新ゴ Pro B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復習：排他制御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クリティカルセクション</a:t>
            </a:r>
          </a:p>
          <a:p>
            <a:pPr lvl="1" eaLnBrk="1"/>
            <a:r>
              <a:rPr lang="ja-JP" altLang="en-US"/>
              <a:t>共有リソースをプロセス同士が取り合う局面</a:t>
            </a:r>
          </a:p>
          <a:p>
            <a:pPr lvl="1" eaLnBrk="1"/>
            <a:r>
              <a:rPr lang="ja-JP" altLang="en-US"/>
              <a:t>リソース競合を解決する手法が必要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排他制御 </a:t>
            </a:r>
            <a:r>
              <a:rPr lang="en-US" altLang="ja-JP"/>
              <a:t>(mutex: MUTual EXclusion)</a:t>
            </a:r>
          </a:p>
          <a:p>
            <a:pPr lvl="1" eaLnBrk="1"/>
            <a:r>
              <a:rPr lang="ja-JP" altLang="en-US"/>
              <a:t>クリティカルセクションに同時に複数プロセスが</a:t>
            </a:r>
            <a:br>
              <a:rPr lang="ja-JP" altLang="en-US"/>
            </a:br>
            <a:r>
              <a:rPr lang="ja-JP" altLang="en-US"/>
              <a:t>入らないようにする制御</a:t>
            </a:r>
          </a:p>
          <a:p>
            <a:pPr lvl="1" eaLnBrk="1"/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 dirty="0"/>
              <a:t>復習：排他制御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lnSpc>
                <a:spcPct val="101000"/>
              </a:lnSpc>
            </a:pPr>
            <a:r>
              <a:rPr lang="en-US" altLang="ja-JP"/>
              <a:t>Dekker</a:t>
            </a:r>
            <a:r>
              <a:rPr lang="ja-JP" altLang="en-US"/>
              <a:t>のアルゴリズム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ソフトウェアによる排他制御の基本手法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入る前に手を挙げる </a:t>
            </a:r>
            <a:r>
              <a:rPr lang="en-US" altLang="ja-JP"/>
              <a:t>(Interest)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優先権により競合を解決 </a:t>
            </a:r>
            <a:r>
              <a:rPr lang="en-US" altLang="ja-JP"/>
              <a:t>(Priority)</a:t>
            </a:r>
          </a:p>
          <a:p>
            <a:pPr lvl="1" eaLnBrk="1">
              <a:lnSpc>
                <a:spcPct val="92000"/>
              </a:lnSpc>
            </a:pPr>
            <a:endParaRPr lang="en-US" altLang="ja-JP"/>
          </a:p>
          <a:p>
            <a:pPr eaLnBrk="1">
              <a:lnSpc>
                <a:spcPct val="101000"/>
              </a:lnSpc>
            </a:pPr>
            <a:r>
              <a:rPr lang="ja-JP" altLang="en-US"/>
              <a:t>問題点</a:t>
            </a:r>
          </a:p>
          <a:p>
            <a:pPr lvl="1" eaLnBrk="1">
              <a:lnSpc>
                <a:spcPct val="92000"/>
              </a:lnSpc>
            </a:pPr>
            <a:r>
              <a:rPr lang="ja-JP" altLang="en-US"/>
              <a:t>ユーザプログラムに依存</a:t>
            </a:r>
          </a:p>
          <a:p>
            <a:pPr lvl="2" eaLnBrk="1">
              <a:lnSpc>
                <a:spcPct val="92000"/>
              </a:lnSpc>
            </a:pPr>
            <a:r>
              <a:rPr lang="ja-JP" altLang="en-US"/>
              <a:t>ちゃんとプロセスが約束を守ってくれないと破綻</a:t>
            </a:r>
          </a:p>
          <a:p>
            <a:pPr lvl="1" eaLnBrk="1">
              <a:lnSpc>
                <a:spcPct val="92000"/>
              </a:lnSpc>
            </a:pPr>
            <a:r>
              <a:rPr lang="ja-JP" altLang="en-US">
                <a:solidFill>
                  <a:srgbClr val="A50021"/>
                </a:solidFill>
              </a:rPr>
              <a:t>ビジーウェイト</a:t>
            </a:r>
            <a:r>
              <a:rPr lang="ja-JP" altLang="en-US"/>
              <a:t>（</a:t>
            </a:r>
            <a:r>
              <a:rPr lang="en-US" altLang="ja-JP"/>
              <a:t>busy wait</a:t>
            </a:r>
            <a:r>
              <a:rPr lang="ja-JP" altLang="en-US"/>
              <a:t>）</a:t>
            </a:r>
          </a:p>
          <a:p>
            <a:pPr lvl="2" eaLnBrk="1">
              <a:lnSpc>
                <a:spcPct val="92000"/>
              </a:lnSpc>
            </a:pPr>
            <a:r>
              <a:rPr lang="ja-JP" altLang="en-US"/>
              <a:t>一方がクリティカルセクションを実行中，</a:t>
            </a:r>
          </a:p>
          <a:p>
            <a:pPr lvl="2" eaLnBrk="1">
              <a:lnSpc>
                <a:spcPct val="92000"/>
              </a:lnSpc>
            </a:pPr>
            <a:r>
              <a:rPr lang="ja-JP" altLang="en-US"/>
              <a:t>待っている方は優先権をひたすらチェックし続ける</a:t>
            </a:r>
          </a:p>
          <a:p>
            <a:pPr lvl="2" eaLnBrk="1">
              <a:lnSpc>
                <a:spcPct val="92000"/>
              </a:lnSpc>
            </a:pPr>
            <a:r>
              <a:rPr lang="en-US" altLang="ja-JP"/>
              <a:t>CPU</a:t>
            </a:r>
            <a:r>
              <a:rPr lang="ja-JP" altLang="en-US"/>
              <a:t>リソースの無駄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8E0ECE9-C35F-45BC-86D2-AEB702653E8E}"/>
              </a:ext>
            </a:extLst>
          </p:cNvPr>
          <p:cNvSpPr/>
          <p:nvPr/>
        </p:nvSpPr>
        <p:spPr bwMode="auto">
          <a:xfrm>
            <a:off x="503808" y="5364013"/>
            <a:ext cx="8064896" cy="2195662"/>
          </a:xfrm>
          <a:prstGeom prst="round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effectLst/>
              <a:latin typeface="A-OTF 新ゴ Pro H" pitchFamily="34" charset="-128"/>
              <a:ea typeface="A-OTF 新ゴ Pro H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5.1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セマフォ構造体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9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ja-JP" altLang="en-US"/>
          </a:p>
        </p:txBody>
      </p:sp>
      <p:sp>
        <p:nvSpPr>
          <p:cNvPr id="571395" name="AutoShape 3"/>
          <p:cNvSpPr>
            <a:spLocks noGrp="1"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 dirty="0"/>
              <a:t>Semaphore</a:t>
            </a:r>
            <a:r>
              <a:rPr lang="ja-JP" altLang="en-US" dirty="0"/>
              <a:t>（セマフォ）</a:t>
            </a:r>
          </a:p>
          <a:p>
            <a:pPr lvl="1" eaLnBrk="1"/>
            <a:r>
              <a:rPr lang="ja-JP" altLang="en-US" dirty="0"/>
              <a:t>プロセス間同期機構</a:t>
            </a:r>
          </a:p>
          <a:p>
            <a:pPr lvl="1" eaLnBrk="1"/>
            <a:r>
              <a:rPr lang="en-US" altLang="ja-JP" dirty="0" err="1"/>
              <a:t>Dijkstra</a:t>
            </a:r>
            <a:r>
              <a:rPr lang="ja-JP" altLang="en-US" dirty="0"/>
              <a:t>により提案</a:t>
            </a:r>
          </a:p>
          <a:p>
            <a:pPr lvl="1" eaLnBrk="1"/>
            <a:endParaRPr lang="ja-JP" altLang="en-US" dirty="0"/>
          </a:p>
          <a:p>
            <a:pPr lvl="1" eaLnBrk="1"/>
            <a:r>
              <a:rPr lang="ja-JP" altLang="en-US" dirty="0"/>
              <a:t>「腕木式信号機」の意（オランダ語）</a:t>
            </a:r>
          </a:p>
        </p:txBody>
      </p:sp>
      <p:pic>
        <p:nvPicPr>
          <p:cNvPr id="5713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1263" y="1331913"/>
            <a:ext cx="1905000" cy="22669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571398" name="AutoShape 6"/>
          <p:cNvSpPr>
            <a:spLocks noChangeArrowheads="1"/>
          </p:cNvSpPr>
          <p:nvPr/>
        </p:nvSpPr>
        <p:spPr bwMode="auto">
          <a:xfrm>
            <a:off x="6264275" y="4572000"/>
            <a:ext cx="144463" cy="1727200"/>
          </a:xfrm>
          <a:prstGeom prst="can">
            <a:avLst>
              <a:gd name="adj" fmla="val 22805"/>
            </a:avLst>
          </a:prstGeom>
          <a:solidFill>
            <a:srgbClr val="EAEAEA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1399" name="AutoShape 7"/>
          <p:cNvSpPr>
            <a:spLocks noChangeArrowheads="1"/>
          </p:cNvSpPr>
          <p:nvPr/>
        </p:nvSpPr>
        <p:spPr bwMode="auto">
          <a:xfrm rot="5400000">
            <a:off x="6659563" y="4176713"/>
            <a:ext cx="215900" cy="1295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6350" algn="ctr">
            <a:solidFill>
              <a:srgbClr val="9933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1400" name="AutoShape 8"/>
          <p:cNvSpPr>
            <a:spLocks noChangeArrowheads="1"/>
          </p:cNvSpPr>
          <p:nvPr/>
        </p:nvSpPr>
        <p:spPr bwMode="auto">
          <a:xfrm>
            <a:off x="2954338" y="4572000"/>
            <a:ext cx="144462" cy="1727200"/>
          </a:xfrm>
          <a:prstGeom prst="can">
            <a:avLst>
              <a:gd name="adj" fmla="val 22805"/>
            </a:avLst>
          </a:prstGeom>
          <a:solidFill>
            <a:srgbClr val="EAEAEA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1401" name="AutoShape 9"/>
          <p:cNvSpPr>
            <a:spLocks noChangeArrowheads="1"/>
          </p:cNvSpPr>
          <p:nvPr/>
        </p:nvSpPr>
        <p:spPr bwMode="auto">
          <a:xfrm rot="9000000">
            <a:off x="3024188" y="4643438"/>
            <a:ext cx="215900" cy="1295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6350" algn="ctr">
            <a:solidFill>
              <a:srgbClr val="9933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1402" name="Text Box 10"/>
          <p:cNvSpPr txBox="1">
            <a:spLocks noChangeArrowheads="1"/>
          </p:cNvSpPr>
          <p:nvPr/>
        </p:nvSpPr>
        <p:spPr bwMode="auto">
          <a:xfrm>
            <a:off x="6042071" y="3995738"/>
            <a:ext cx="107623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止まれ</a:t>
            </a:r>
          </a:p>
        </p:txBody>
      </p:sp>
      <p:sp>
        <p:nvSpPr>
          <p:cNvPr id="571403" name="Text Box 11"/>
          <p:cNvSpPr txBox="1">
            <a:spLocks noChangeArrowheads="1"/>
          </p:cNvSpPr>
          <p:nvPr/>
        </p:nvSpPr>
        <p:spPr bwMode="auto">
          <a:xfrm>
            <a:off x="2663648" y="3995738"/>
            <a:ext cx="794105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進め</a:t>
            </a:r>
          </a:p>
        </p:txBody>
      </p:sp>
      <p:sp>
        <p:nvSpPr>
          <p:cNvPr id="571404" name="Text Box 12"/>
          <p:cNvSpPr txBox="1">
            <a:spLocks noChangeArrowheads="1"/>
          </p:cNvSpPr>
          <p:nvPr/>
        </p:nvSpPr>
        <p:spPr bwMode="auto">
          <a:xfrm>
            <a:off x="1999296" y="6215063"/>
            <a:ext cx="2103759" cy="92551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en-US" altLang="ja-JP" sz="3600" dirty="0" err="1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  <a:r>
              <a:rPr lang="en-US" altLang="ja-JP" dirty="0" err="1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asseren</a:t>
            </a:r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en-US" altLang="ja-JP" sz="1800" dirty="0">
                <a:solidFill>
                  <a:schemeClr val="bg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ja-JP" altLang="en-US" sz="1800" dirty="0">
                <a:solidFill>
                  <a:schemeClr val="bg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</a:t>
            </a:r>
            <a:r>
              <a:rPr lang="en-US" altLang="ja-JP" sz="1800" dirty="0">
                <a:solidFill>
                  <a:schemeClr val="bg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pass</a:t>
            </a:r>
            <a:r>
              <a:rPr lang="ja-JP" altLang="en-US" sz="1800" dirty="0">
                <a:solidFill>
                  <a:schemeClr val="bg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と同源</a:t>
            </a:r>
            <a:r>
              <a:rPr lang="en-US" altLang="ja-JP" sz="1800" dirty="0">
                <a:solidFill>
                  <a:schemeClr val="bg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</p:txBody>
      </p:sp>
      <p:sp>
        <p:nvSpPr>
          <p:cNvPr id="571405" name="Text Box 13"/>
          <p:cNvSpPr txBox="1">
            <a:spLocks noChangeArrowheads="1"/>
          </p:cNvSpPr>
          <p:nvPr/>
        </p:nvSpPr>
        <p:spPr bwMode="auto">
          <a:xfrm>
            <a:off x="5924056" y="6227763"/>
            <a:ext cx="1351950" cy="6485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en-US" altLang="ja-JP" sz="3600" dirty="0" err="1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en-US" altLang="ja-JP" dirty="0" err="1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erhoog</a:t>
            </a:r>
            <a:endParaRPr lang="en-US" altLang="ja-JP" dirty="0">
              <a:solidFill>
                <a:srgbClr val="A5002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1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8" grpId="0" animBg="1"/>
      <p:bldP spid="571399" grpId="0" animBg="1"/>
      <p:bldP spid="571400" grpId="0" animBg="1"/>
      <p:bldP spid="571401" grpId="0" animBg="1"/>
      <p:bldP spid="571402" grpId="0"/>
      <p:bldP spid="571403" grpId="0"/>
      <p:bldP spid="571404" grpId="0"/>
      <p:bldP spid="5714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 dirty="0"/>
              <a:t>P</a:t>
            </a:r>
            <a:r>
              <a:rPr lang="ja-JP" altLang="en-US" dirty="0"/>
              <a:t>命令</a:t>
            </a:r>
          </a:p>
          <a:p>
            <a:pPr lvl="1" eaLnBrk="1"/>
            <a:r>
              <a:rPr lang="ja-JP" altLang="en-US" dirty="0"/>
              <a:t>リソースを要求，許可されない場合は待ち状態へ移行</a:t>
            </a:r>
          </a:p>
          <a:p>
            <a:pPr eaLnBrk="1"/>
            <a:r>
              <a:rPr lang="en-US" altLang="ja-JP" dirty="0"/>
              <a:t>V</a:t>
            </a:r>
            <a:r>
              <a:rPr lang="ja-JP" altLang="en-US" dirty="0"/>
              <a:t>命令</a:t>
            </a:r>
          </a:p>
          <a:p>
            <a:pPr lvl="1" eaLnBrk="1"/>
            <a:r>
              <a:rPr lang="ja-JP" altLang="en-US" dirty="0"/>
              <a:t>リソースを解放，待ちプロセスを実行可能状態へ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セマフォに対する命令</a:t>
            </a:r>
          </a:p>
        </p:txBody>
      </p:sp>
      <p:sp>
        <p:nvSpPr>
          <p:cNvPr id="7172" name="AutoShape 11"/>
          <p:cNvSpPr>
            <a:spLocks noChangeArrowheads="1"/>
          </p:cNvSpPr>
          <p:nvPr/>
        </p:nvSpPr>
        <p:spPr bwMode="auto">
          <a:xfrm>
            <a:off x="2303463" y="5435600"/>
            <a:ext cx="4175125" cy="431800"/>
          </a:xfrm>
          <a:prstGeom prst="parallelogram">
            <a:avLst>
              <a:gd name="adj" fmla="val 241728"/>
            </a:avLst>
          </a:prstGeom>
          <a:solidFill>
            <a:srgbClr val="CC9900"/>
          </a:solidFill>
          <a:ln w="38100" algn="ctr">
            <a:solidFill>
              <a:srgbClr val="CC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173" name="Picture 4" descr="MCj030735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8138" y="4786313"/>
            <a:ext cx="183038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AutoShape 13"/>
          <p:cNvSpPr>
            <a:spLocks noChangeArrowheads="1"/>
          </p:cNvSpPr>
          <p:nvPr/>
        </p:nvSpPr>
        <p:spPr bwMode="auto">
          <a:xfrm>
            <a:off x="215900" y="6588125"/>
            <a:ext cx="4175125" cy="431800"/>
          </a:xfrm>
          <a:prstGeom prst="parallelogram">
            <a:avLst>
              <a:gd name="adj" fmla="val 241728"/>
            </a:avLst>
          </a:prstGeom>
          <a:solidFill>
            <a:srgbClr val="CC9900"/>
          </a:solidFill>
          <a:ln w="38100" algn="ctr">
            <a:solidFill>
              <a:srgbClr val="CC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175" name="Picture 14" descr="MCj030735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575" y="5938838"/>
            <a:ext cx="1830388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AutoShape 15"/>
          <p:cNvSpPr>
            <a:spLocks noChangeArrowheads="1"/>
          </p:cNvSpPr>
          <p:nvPr/>
        </p:nvSpPr>
        <p:spPr bwMode="auto">
          <a:xfrm>
            <a:off x="5761038" y="6011863"/>
            <a:ext cx="4175125" cy="431800"/>
          </a:xfrm>
          <a:prstGeom prst="parallelogram">
            <a:avLst>
              <a:gd name="adj" fmla="val 241728"/>
            </a:avLst>
          </a:prstGeom>
          <a:solidFill>
            <a:srgbClr val="CC9900"/>
          </a:solidFill>
          <a:ln w="38100" algn="ctr">
            <a:solidFill>
              <a:srgbClr val="CC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solidFill>
                  <a:srgbClr val="FFFF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</a:t>
            </a:r>
          </a:p>
        </p:txBody>
      </p:sp>
      <p:sp>
        <p:nvSpPr>
          <p:cNvPr id="572432" name="AutoShape 16"/>
          <p:cNvSpPr>
            <a:spLocks noChangeArrowheads="1"/>
          </p:cNvSpPr>
          <p:nvPr/>
        </p:nvSpPr>
        <p:spPr bwMode="auto">
          <a:xfrm rot="20278031" flipH="1">
            <a:off x="5545138" y="5622925"/>
            <a:ext cx="1152525" cy="615950"/>
          </a:xfrm>
          <a:prstGeom prst="parallelogram">
            <a:avLst>
              <a:gd name="adj" fmla="val 0"/>
            </a:avLst>
          </a:prstGeom>
          <a:solidFill>
            <a:srgbClr val="CC9900"/>
          </a:solidFill>
          <a:ln w="38100" algn="ctr">
            <a:solidFill>
              <a:srgbClr val="CC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2434" name="AutoShape 18"/>
          <p:cNvSpPr>
            <a:spLocks noChangeArrowheads="1"/>
          </p:cNvSpPr>
          <p:nvPr/>
        </p:nvSpPr>
        <p:spPr bwMode="auto">
          <a:xfrm rot="-771823">
            <a:off x="3381375" y="6443663"/>
            <a:ext cx="3455988" cy="163512"/>
          </a:xfrm>
          <a:prstGeom prst="parallelogram">
            <a:avLst>
              <a:gd name="adj" fmla="val 536521"/>
            </a:avLst>
          </a:prstGeom>
          <a:solidFill>
            <a:srgbClr val="CC9900"/>
          </a:solidFill>
          <a:ln w="38100" algn="ctr">
            <a:solidFill>
              <a:srgbClr val="CC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486025" y="6021388"/>
            <a:ext cx="214313" cy="1295400"/>
            <a:chOff x="1861" y="2880"/>
            <a:chExt cx="180" cy="1088"/>
          </a:xfrm>
        </p:grpSpPr>
        <p:sp>
          <p:nvSpPr>
            <p:cNvPr id="7194" name="AutoShape 22"/>
            <p:cNvSpPr>
              <a:spLocks noChangeArrowheads="1"/>
            </p:cNvSpPr>
            <p:nvPr/>
          </p:nvSpPr>
          <p:spPr bwMode="auto">
            <a:xfrm>
              <a:off x="1861" y="2880"/>
              <a:ext cx="91" cy="1088"/>
            </a:xfrm>
            <a:prstGeom prst="can">
              <a:avLst>
                <a:gd name="adj" fmla="val 22805"/>
              </a:avLst>
            </a:prstGeom>
            <a:solidFill>
              <a:srgbClr val="EAEAEA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195" name="AutoShape 23"/>
            <p:cNvSpPr>
              <a:spLocks noChangeArrowheads="1"/>
            </p:cNvSpPr>
            <p:nvPr/>
          </p:nvSpPr>
          <p:spPr bwMode="auto">
            <a:xfrm rot="9000000">
              <a:off x="1905" y="2925"/>
              <a:ext cx="136" cy="8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47 w 21600"/>
                <a:gd name="T13" fmla="*/ 4500 h 21600"/>
                <a:gd name="T14" fmla="*/ 17153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6350" algn="ctr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2376488" y="6011863"/>
            <a:ext cx="971550" cy="1295400"/>
            <a:chOff x="3855" y="2880"/>
            <a:chExt cx="816" cy="1088"/>
          </a:xfrm>
        </p:grpSpPr>
        <p:sp>
          <p:nvSpPr>
            <p:cNvPr id="7192" name="AutoShape 30"/>
            <p:cNvSpPr>
              <a:spLocks noChangeArrowheads="1"/>
            </p:cNvSpPr>
            <p:nvPr/>
          </p:nvSpPr>
          <p:spPr bwMode="auto">
            <a:xfrm>
              <a:off x="3946" y="2880"/>
              <a:ext cx="91" cy="1088"/>
            </a:xfrm>
            <a:prstGeom prst="can">
              <a:avLst>
                <a:gd name="adj" fmla="val 22805"/>
              </a:avLst>
            </a:prstGeom>
            <a:solidFill>
              <a:srgbClr val="EAEAEA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193" name="AutoShape 31"/>
            <p:cNvSpPr>
              <a:spLocks noChangeArrowheads="1"/>
            </p:cNvSpPr>
            <p:nvPr/>
          </p:nvSpPr>
          <p:spPr bwMode="auto">
            <a:xfrm rot="5400000">
              <a:off x="4195" y="2631"/>
              <a:ext cx="136" cy="8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47 w 21600"/>
                <a:gd name="T13" fmla="*/ 4500 h 21600"/>
                <a:gd name="T14" fmla="*/ 17153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6350" algn="ctr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572451" name="AutoShape 35"/>
          <p:cNvSpPr>
            <a:spLocks noChangeArrowheads="1"/>
          </p:cNvSpPr>
          <p:nvPr/>
        </p:nvSpPr>
        <p:spPr bwMode="auto">
          <a:xfrm>
            <a:off x="1944688" y="5003800"/>
            <a:ext cx="1081087" cy="7191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CCFF99"/>
          </a:solidFill>
          <a:ln w="38100" algn="ctr">
            <a:solidFill>
              <a:srgbClr val="00808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P!</a:t>
            </a:r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4464050" y="4786313"/>
            <a:ext cx="971550" cy="1295400"/>
            <a:chOff x="3855" y="2880"/>
            <a:chExt cx="816" cy="1088"/>
          </a:xfrm>
        </p:grpSpPr>
        <p:sp>
          <p:nvSpPr>
            <p:cNvPr id="7190" name="AutoShape 37"/>
            <p:cNvSpPr>
              <a:spLocks noChangeArrowheads="1"/>
            </p:cNvSpPr>
            <p:nvPr/>
          </p:nvSpPr>
          <p:spPr bwMode="auto">
            <a:xfrm>
              <a:off x="3946" y="2880"/>
              <a:ext cx="91" cy="1088"/>
            </a:xfrm>
            <a:prstGeom prst="can">
              <a:avLst>
                <a:gd name="adj" fmla="val 22805"/>
              </a:avLst>
            </a:prstGeom>
            <a:solidFill>
              <a:srgbClr val="EAEAEA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191" name="AutoShape 38"/>
            <p:cNvSpPr>
              <a:spLocks noChangeArrowheads="1"/>
            </p:cNvSpPr>
            <p:nvPr/>
          </p:nvSpPr>
          <p:spPr bwMode="auto">
            <a:xfrm rot="5400000">
              <a:off x="4195" y="2631"/>
              <a:ext cx="136" cy="8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47 w 21600"/>
                <a:gd name="T13" fmla="*/ 4500 h 21600"/>
                <a:gd name="T14" fmla="*/ 17153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6350" algn="ctr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572455" name="AutoShape 39"/>
          <p:cNvSpPr>
            <a:spLocks noChangeArrowheads="1"/>
          </p:cNvSpPr>
          <p:nvPr/>
        </p:nvSpPr>
        <p:spPr bwMode="auto">
          <a:xfrm>
            <a:off x="4032250" y="3851275"/>
            <a:ext cx="1081088" cy="7191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CCFF99"/>
          </a:solidFill>
          <a:ln w="38100" algn="ctr">
            <a:solidFill>
              <a:srgbClr val="00808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P!</a:t>
            </a:r>
          </a:p>
        </p:txBody>
      </p:sp>
      <p:sp>
        <p:nvSpPr>
          <p:cNvPr id="572456" name="AutoShape 40"/>
          <p:cNvSpPr>
            <a:spLocks noChangeArrowheads="1"/>
          </p:cNvSpPr>
          <p:nvPr/>
        </p:nvSpPr>
        <p:spPr bwMode="auto">
          <a:xfrm>
            <a:off x="1944688" y="5003800"/>
            <a:ext cx="1081087" cy="7191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CC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V!</a:t>
            </a:r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4579938" y="4786313"/>
            <a:ext cx="214312" cy="1295400"/>
            <a:chOff x="1861" y="2880"/>
            <a:chExt cx="180" cy="1088"/>
          </a:xfrm>
        </p:grpSpPr>
        <p:sp>
          <p:nvSpPr>
            <p:cNvPr id="7188" name="AutoShape 42"/>
            <p:cNvSpPr>
              <a:spLocks noChangeArrowheads="1"/>
            </p:cNvSpPr>
            <p:nvPr/>
          </p:nvSpPr>
          <p:spPr bwMode="auto">
            <a:xfrm>
              <a:off x="1861" y="2880"/>
              <a:ext cx="91" cy="1088"/>
            </a:xfrm>
            <a:prstGeom prst="can">
              <a:avLst>
                <a:gd name="adj" fmla="val 22805"/>
              </a:avLst>
            </a:prstGeom>
            <a:solidFill>
              <a:srgbClr val="EAEAEA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189" name="AutoShape 43"/>
            <p:cNvSpPr>
              <a:spLocks noChangeArrowheads="1"/>
            </p:cNvSpPr>
            <p:nvPr/>
          </p:nvSpPr>
          <p:spPr bwMode="auto">
            <a:xfrm rot="9000000">
              <a:off x="1905" y="2925"/>
              <a:ext cx="136" cy="8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47 w 21600"/>
                <a:gd name="T13" fmla="*/ 4500 h 21600"/>
                <a:gd name="T14" fmla="*/ 17153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6350" algn="ctr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572460" name="AutoShape 44"/>
          <p:cNvSpPr>
            <a:spLocks noChangeArrowheads="1"/>
          </p:cNvSpPr>
          <p:nvPr/>
        </p:nvSpPr>
        <p:spPr bwMode="auto">
          <a:xfrm>
            <a:off x="2447925" y="3779838"/>
            <a:ext cx="1296988" cy="1008062"/>
          </a:xfrm>
          <a:prstGeom prst="cloudCallout">
            <a:avLst>
              <a:gd name="adj1" fmla="val 43880"/>
              <a:gd name="adj2" fmla="val 56458"/>
            </a:avLst>
          </a:prstGeom>
          <a:solidFill>
            <a:srgbClr val="CCFFFF"/>
          </a:solidFill>
          <a:ln w="38100">
            <a:solidFill>
              <a:srgbClr val="3366FF"/>
            </a:solidFill>
            <a:round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</a:t>
            </a:r>
          </a:p>
        </p:txBody>
      </p:sp>
      <p:sp>
        <p:nvSpPr>
          <p:cNvPr id="7187" name="Oval 45"/>
          <p:cNvSpPr>
            <a:spLocks noChangeArrowheads="1"/>
          </p:cNvSpPr>
          <p:nvPr/>
        </p:nvSpPr>
        <p:spPr bwMode="auto">
          <a:xfrm>
            <a:off x="6911975" y="4211638"/>
            <a:ext cx="2952750" cy="1584325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信号は</a:t>
            </a: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ポイントと連動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72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72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72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2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72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72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32" grpId="0" animBg="1"/>
      <p:bldP spid="572434" grpId="0" animBg="1"/>
      <p:bldP spid="572434" grpId="1" animBg="1"/>
      <p:bldP spid="572451" grpId="0" animBg="1"/>
      <p:bldP spid="572451" grpId="1" animBg="1"/>
      <p:bldP spid="572455" grpId="0" animBg="1"/>
      <p:bldP spid="572455" grpId="1" animBg="1"/>
      <p:bldP spid="572456" grpId="0" animBg="1"/>
      <p:bldP spid="572456" grpId="1" animBg="1"/>
      <p:bldP spid="572460" grpId="0" animBg="1"/>
      <p:bldP spid="57246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P</a:t>
            </a:r>
            <a:r>
              <a:rPr lang="ja-JP" altLang="en-US"/>
              <a:t>命令と</a:t>
            </a:r>
            <a:r>
              <a:rPr lang="en-US" altLang="ja-JP"/>
              <a:t>V</a:t>
            </a:r>
            <a:r>
              <a:rPr lang="ja-JP" altLang="en-US"/>
              <a:t>命令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342900" indent="-342900" eaLnBrk="1"/>
            <a:r>
              <a:rPr lang="en-US" altLang="ja-JP" sz="3200" dirty="0"/>
              <a:t>P</a:t>
            </a:r>
            <a:r>
              <a:rPr lang="ja-JP" altLang="en-US" sz="3200" dirty="0"/>
              <a:t>命令</a:t>
            </a:r>
          </a:p>
          <a:p>
            <a:pPr marL="742950" lvl="1" eaLnBrk="1"/>
            <a:r>
              <a:rPr lang="ja-JP" altLang="en-US" sz="2800" dirty="0"/>
              <a:t>リソースを要求，許可されない場合は待ち状態へ移行</a:t>
            </a:r>
            <a:endParaRPr lang="en-US" altLang="ja-JP" sz="2800" dirty="0">
              <a:latin typeface="Times New Roman" pitchFamily="18" charset="0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 eaLnBrk="1"/>
            <a:r>
              <a:rPr lang="en-US" altLang="ja-JP" sz="3200" dirty="0"/>
              <a:t>V</a:t>
            </a:r>
            <a:r>
              <a:rPr lang="ja-JP" altLang="en-US" sz="3200" dirty="0"/>
              <a:t>命令</a:t>
            </a:r>
          </a:p>
          <a:p>
            <a:pPr marL="742950" lvl="1" eaLnBrk="1"/>
            <a:r>
              <a:rPr lang="ja-JP" altLang="en-US" sz="2800" dirty="0"/>
              <a:t>リソースを解放</a:t>
            </a:r>
            <a:endParaRPr lang="en-US" altLang="ja-JP" sz="2800" dirty="0"/>
          </a:p>
          <a:p>
            <a:pPr marL="742950" lvl="1"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pitchFamily="18" charset="0"/>
              <a:buNone/>
            </a:pPr>
            <a:endParaRPr lang="en-US" altLang="ja-JP" sz="2800" b="1" dirty="0">
              <a:latin typeface="Courier New" pitchFamily="49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76263" y="3059757"/>
            <a:ext cx="4248150" cy="3529013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P(S){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if ( S &gt;= 1 ){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S = S – 1;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}else{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wait...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184775" y="3059757"/>
            <a:ext cx="4248150" cy="3529013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V(S){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if ( </a:t>
            </a:r>
            <a:r>
              <a:rPr lang="en-US" altLang="ja-JP" dirty="0" err="1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len</a:t>
            </a:r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(S) &gt;= 1 ){</a:t>
            </a:r>
          </a:p>
          <a:p>
            <a:pPr lvl="1" algn="l" defTabSz="912813"/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sz="20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待ち行列中のプロセスを</a:t>
            </a:r>
          </a:p>
          <a:p>
            <a:pPr lvl="1" algn="l" defTabSz="912813"/>
            <a:r>
              <a:rPr lang="en-US" altLang="ja-JP" sz="20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1</a:t>
            </a:r>
            <a:r>
              <a:rPr lang="ja-JP" altLang="en-US" sz="20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つ実行可能状態へ</a:t>
            </a:r>
            <a:r>
              <a:rPr lang="en-US" altLang="ja-JP" sz="20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}else{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S = S + 1;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FB0AC72-B3A9-41C3-92C8-FC1EA28EC170}"/>
              </a:ext>
            </a:extLst>
          </p:cNvPr>
          <p:cNvSpPr/>
          <p:nvPr/>
        </p:nvSpPr>
        <p:spPr bwMode="auto">
          <a:xfrm>
            <a:off x="575816" y="6876181"/>
            <a:ext cx="8568952" cy="576064"/>
          </a:xfrm>
          <a:prstGeom prst="round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これらの命令の実装は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TS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A-OTF 新ゴ Pro H" pitchFamily="34" charset="-128"/>
                <a:ea typeface="A-OTF 新ゴ Pro H" pitchFamily="34" charset="-128"/>
              </a:rPr>
              <a:t>命令などが用いられている事に注意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セマフォ構造体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セマフォ変数</a:t>
            </a:r>
          </a:p>
          <a:p>
            <a:pPr lvl="1" eaLnBrk="1"/>
            <a:r>
              <a:rPr lang="ja-JP" altLang="en-US" dirty="0"/>
              <a:t>リソースの空きを表現する変数</a:t>
            </a:r>
          </a:p>
          <a:p>
            <a:pPr eaLnBrk="1"/>
            <a:r>
              <a:rPr lang="ja-JP" altLang="en-US" dirty="0"/>
              <a:t>セマフォ待ち行列</a:t>
            </a:r>
          </a:p>
          <a:p>
            <a:pPr lvl="1" eaLnBrk="1"/>
            <a:r>
              <a:rPr lang="ja-JP" altLang="en-US" dirty="0"/>
              <a:t>リソースの使用待ちプロセスの行列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584325" y="4427538"/>
            <a:ext cx="18732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457575" y="4427538"/>
            <a:ext cx="48958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586136" y="3995738"/>
            <a:ext cx="186010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セマフォ変数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744059" y="3995738"/>
            <a:ext cx="243718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セマフォ待ち行列</a:t>
            </a:r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3600450" y="4570413"/>
            <a:ext cx="865188" cy="865187"/>
          </a:xfrm>
          <a:prstGeom prst="ellipse">
            <a:avLst/>
          </a:prstGeom>
          <a:solidFill>
            <a:srgbClr val="CC99FF"/>
          </a:solidFill>
          <a:ln w="38100" algn="ctr">
            <a:solidFill>
              <a:srgbClr val="8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4608513" y="4570413"/>
            <a:ext cx="865187" cy="865187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5616575" y="4570413"/>
            <a:ext cx="865188" cy="865187"/>
          </a:xfrm>
          <a:prstGeom prst="ellipse">
            <a:avLst/>
          </a:prstGeom>
          <a:solidFill>
            <a:srgbClr val="99CCFF"/>
          </a:solidFill>
          <a:ln w="38100" algn="ctr">
            <a:solidFill>
              <a:srgbClr val="0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P</a:t>
            </a:r>
            <a:r>
              <a:rPr lang="ja-JP" altLang="en-US"/>
              <a:t>命令（その</a:t>
            </a:r>
            <a:r>
              <a:rPr lang="en-US" altLang="ja-JP"/>
              <a:t>1</a:t>
            </a:r>
            <a:r>
              <a:rPr lang="ja-JP" altLang="en-US"/>
              <a:t>）</a:t>
            </a: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1584325" y="5868988"/>
            <a:ext cx="18732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2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3457575" y="5868988"/>
            <a:ext cx="48958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586136" y="5437188"/>
            <a:ext cx="186010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セマフォ変数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4744059" y="5437188"/>
            <a:ext cx="243718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セマフォ待ち行列</a:t>
            </a:r>
          </a:p>
        </p:txBody>
      </p:sp>
      <p:sp>
        <p:nvSpPr>
          <p:cNvPr id="579592" name="Oval 8"/>
          <p:cNvSpPr>
            <a:spLocks noChangeArrowheads="1"/>
          </p:cNvSpPr>
          <p:nvPr/>
        </p:nvSpPr>
        <p:spPr bwMode="auto">
          <a:xfrm>
            <a:off x="6911975" y="4210050"/>
            <a:ext cx="865188" cy="865188"/>
          </a:xfrm>
          <a:prstGeom prst="ellipse">
            <a:avLst/>
          </a:prstGeom>
          <a:solidFill>
            <a:srgbClr val="CC99FF"/>
          </a:solidFill>
          <a:ln w="38100" algn="ctr">
            <a:solidFill>
              <a:srgbClr val="8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576263" y="1331913"/>
            <a:ext cx="4248150" cy="352901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P(S){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( S &gt;= 1 ){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S = S – 1;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else{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wait...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9595" name="AutoShape 11"/>
          <p:cNvSpPr>
            <a:spLocks noChangeArrowheads="1"/>
          </p:cNvSpPr>
          <p:nvPr/>
        </p:nvSpPr>
        <p:spPr bwMode="auto">
          <a:xfrm>
            <a:off x="7632700" y="3344863"/>
            <a:ext cx="1081088" cy="719137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CCFF99"/>
          </a:solidFill>
          <a:ln w="38100" algn="ctr">
            <a:solidFill>
              <a:srgbClr val="00808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P!</a:t>
            </a:r>
          </a:p>
        </p:txBody>
      </p:sp>
      <p:sp>
        <p:nvSpPr>
          <p:cNvPr id="579596" name="Rectangle 12"/>
          <p:cNvSpPr>
            <a:spLocks noChangeArrowheads="1"/>
          </p:cNvSpPr>
          <p:nvPr/>
        </p:nvSpPr>
        <p:spPr bwMode="auto">
          <a:xfrm>
            <a:off x="1584325" y="5867400"/>
            <a:ext cx="1873250" cy="1150938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10251" name="Oval 13"/>
          <p:cNvSpPr>
            <a:spLocks noChangeArrowheads="1"/>
          </p:cNvSpPr>
          <p:nvPr/>
        </p:nvSpPr>
        <p:spPr bwMode="auto">
          <a:xfrm rot="-1049572">
            <a:off x="5400675" y="1403350"/>
            <a:ext cx="3455988" cy="16557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空きリソース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52" name="Rectangle 14"/>
          <p:cNvSpPr>
            <a:spLocks noChangeArrowheads="1"/>
          </p:cNvSpPr>
          <p:nvPr/>
        </p:nvSpPr>
        <p:spPr bwMode="auto">
          <a:xfrm>
            <a:off x="6119813" y="2195513"/>
            <a:ext cx="433387" cy="433387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79599" name="Rectangle 15"/>
          <p:cNvSpPr>
            <a:spLocks noChangeArrowheads="1"/>
          </p:cNvSpPr>
          <p:nvPr/>
        </p:nvSpPr>
        <p:spPr bwMode="auto">
          <a:xfrm>
            <a:off x="6840538" y="2195513"/>
            <a:ext cx="433387" cy="433387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9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9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2282E-6 -3.62033E-6 L 0.02868 0.2952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79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79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92" grpId="0" animBg="1"/>
      <p:bldP spid="579595" grpId="0" animBg="1"/>
      <p:bldP spid="579595" grpId="1" animBg="1"/>
      <p:bldP spid="579596" grpId="0" animBg="1"/>
      <p:bldP spid="5795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P</a:t>
            </a:r>
            <a:r>
              <a:rPr lang="ja-JP" altLang="en-US"/>
              <a:t>命令（その</a:t>
            </a:r>
            <a:r>
              <a:rPr lang="en-US" altLang="ja-JP"/>
              <a:t>2</a:t>
            </a:r>
            <a:r>
              <a:rPr lang="ja-JP" altLang="en-US"/>
              <a:t>）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84325" y="5868988"/>
            <a:ext cx="18732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0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457575" y="5868988"/>
            <a:ext cx="48958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586136" y="5437188"/>
            <a:ext cx="186010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セマフォ変数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744059" y="5437188"/>
            <a:ext cx="243718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セマフォ待ち行列</a:t>
            </a:r>
          </a:p>
        </p:txBody>
      </p:sp>
      <p:sp>
        <p:nvSpPr>
          <p:cNvPr id="581639" name="Oval 7"/>
          <p:cNvSpPr>
            <a:spLocks noChangeArrowheads="1"/>
          </p:cNvSpPr>
          <p:nvPr/>
        </p:nvSpPr>
        <p:spPr bwMode="auto">
          <a:xfrm>
            <a:off x="6911975" y="4138613"/>
            <a:ext cx="865188" cy="865187"/>
          </a:xfrm>
          <a:prstGeom prst="ellipse">
            <a:avLst/>
          </a:prstGeom>
          <a:solidFill>
            <a:srgbClr val="CC99FF"/>
          </a:solidFill>
          <a:ln w="38100" algn="ctr">
            <a:solidFill>
              <a:srgbClr val="8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76263" y="1331913"/>
            <a:ext cx="4248150" cy="352901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P(S){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 S &gt;= 1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lvl="1"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S = S – 1;</a:t>
            </a:r>
          </a:p>
          <a:p>
            <a:pPr lvl="1"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lvl="1"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else{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wait...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81641" name="AutoShape 9"/>
          <p:cNvSpPr>
            <a:spLocks noChangeArrowheads="1"/>
          </p:cNvSpPr>
          <p:nvPr/>
        </p:nvSpPr>
        <p:spPr bwMode="auto">
          <a:xfrm>
            <a:off x="7632700" y="3273425"/>
            <a:ext cx="1081088" cy="7191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CCFF99"/>
          </a:solidFill>
          <a:ln w="38100" algn="ctr">
            <a:solidFill>
              <a:srgbClr val="00808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P!</a:t>
            </a:r>
          </a:p>
        </p:txBody>
      </p:sp>
      <p:sp>
        <p:nvSpPr>
          <p:cNvPr id="11274" name="Oval 11"/>
          <p:cNvSpPr>
            <a:spLocks noChangeArrowheads="1"/>
          </p:cNvSpPr>
          <p:nvPr/>
        </p:nvSpPr>
        <p:spPr bwMode="auto">
          <a:xfrm rot="-1049572">
            <a:off x="5400675" y="1403350"/>
            <a:ext cx="3455988" cy="16557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空きリソース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1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1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81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638E-6 2.09156E-6 L -0.31437 0.2477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81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9" grpId="0" animBg="1"/>
      <p:bldP spid="581639" grpId="1" animBg="1"/>
      <p:bldP spid="581641" grpId="0" animBg="1"/>
      <p:bldP spid="58164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72" name="Oval 16"/>
          <p:cNvSpPr>
            <a:spLocks noChangeArrowheads="1"/>
          </p:cNvSpPr>
          <p:nvPr/>
        </p:nvSpPr>
        <p:spPr bwMode="auto">
          <a:xfrm>
            <a:off x="6911975" y="4138613"/>
            <a:ext cx="865188" cy="865187"/>
          </a:xfrm>
          <a:prstGeom prst="ellipse">
            <a:avLst/>
          </a:prstGeom>
          <a:solidFill>
            <a:srgbClr val="CCFFFF"/>
          </a:solidFill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V</a:t>
            </a:r>
            <a:r>
              <a:rPr lang="ja-JP" altLang="en-US"/>
              <a:t>命令（その</a:t>
            </a:r>
            <a:r>
              <a:rPr lang="en-US" altLang="ja-JP"/>
              <a:t>1</a:t>
            </a:r>
            <a:r>
              <a:rPr lang="ja-JP" altLang="en-US"/>
              <a:t>）</a:t>
            </a: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1584325" y="5868988"/>
            <a:ext cx="18732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0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3457575" y="5868988"/>
            <a:ext cx="48958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1586136" y="5437188"/>
            <a:ext cx="186010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セマフォ変数</a:t>
            </a:r>
          </a:p>
        </p:txBody>
      </p:sp>
      <p:sp>
        <p:nvSpPr>
          <p:cNvPr id="12295" name="Text Box 6"/>
          <p:cNvSpPr txBox="1">
            <a:spLocks noChangeArrowheads="1"/>
          </p:cNvSpPr>
          <p:nvPr/>
        </p:nvSpPr>
        <p:spPr bwMode="auto">
          <a:xfrm>
            <a:off x="4744059" y="5437188"/>
            <a:ext cx="243718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セマフォ待ち行列</a:t>
            </a:r>
          </a:p>
        </p:txBody>
      </p:sp>
      <p:sp>
        <p:nvSpPr>
          <p:cNvPr id="582663" name="Oval 7"/>
          <p:cNvSpPr>
            <a:spLocks noChangeArrowheads="1"/>
          </p:cNvSpPr>
          <p:nvPr/>
        </p:nvSpPr>
        <p:spPr bwMode="auto">
          <a:xfrm>
            <a:off x="3671888" y="6010275"/>
            <a:ext cx="865187" cy="865188"/>
          </a:xfrm>
          <a:prstGeom prst="ellipse">
            <a:avLst/>
          </a:prstGeom>
          <a:solidFill>
            <a:srgbClr val="CC99FF"/>
          </a:solidFill>
          <a:ln w="38100" algn="ctr">
            <a:solidFill>
              <a:srgbClr val="800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297" name="Oval 11"/>
          <p:cNvSpPr>
            <a:spLocks noChangeArrowheads="1"/>
          </p:cNvSpPr>
          <p:nvPr/>
        </p:nvSpPr>
        <p:spPr bwMode="auto">
          <a:xfrm rot="-1049572">
            <a:off x="5400675" y="1403350"/>
            <a:ext cx="3455988" cy="16557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空きリソース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298" name="Rectangle 12"/>
          <p:cNvSpPr>
            <a:spLocks noChangeArrowheads="1"/>
          </p:cNvSpPr>
          <p:nvPr/>
        </p:nvSpPr>
        <p:spPr bwMode="auto">
          <a:xfrm>
            <a:off x="7127875" y="4356100"/>
            <a:ext cx="433388" cy="433388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299" name="Rectangle 14"/>
          <p:cNvSpPr>
            <a:spLocks noChangeArrowheads="1"/>
          </p:cNvSpPr>
          <p:nvPr/>
        </p:nvSpPr>
        <p:spPr bwMode="auto">
          <a:xfrm>
            <a:off x="647700" y="1331913"/>
            <a:ext cx="4248150" cy="352901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V(S){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( </a:t>
            </a:r>
            <a:r>
              <a:rPr lang="en-US" altLang="ja-JP" dirty="0" err="1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len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(S) &gt;= 1 ){</a:t>
            </a:r>
          </a:p>
          <a:p>
            <a:pPr lvl="1" algn="l" defTabSz="912813"/>
            <a:r>
              <a:rPr lang="ja-JP" altLang="en-US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sz="2000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待ち行列中のプロセスを</a:t>
            </a:r>
          </a:p>
          <a:p>
            <a:pPr lvl="1" algn="l" defTabSz="912813"/>
            <a:r>
              <a:rPr lang="en-US" altLang="ja-JP" sz="2000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1</a:t>
            </a:r>
            <a:r>
              <a:rPr lang="ja-JP" altLang="en-US" sz="2000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つ実行可能状態へ</a:t>
            </a:r>
            <a:r>
              <a:rPr lang="en-US" altLang="ja-JP" sz="2000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else{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S = S + 1;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82671" name="AutoShape 15"/>
          <p:cNvSpPr>
            <a:spLocks noChangeArrowheads="1"/>
          </p:cNvSpPr>
          <p:nvPr/>
        </p:nvSpPr>
        <p:spPr bwMode="auto">
          <a:xfrm>
            <a:off x="7632700" y="3275013"/>
            <a:ext cx="1081088" cy="719137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CC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V!</a:t>
            </a:r>
          </a:p>
        </p:txBody>
      </p:sp>
      <p:sp>
        <p:nvSpPr>
          <p:cNvPr id="582673" name="Oval 17"/>
          <p:cNvSpPr>
            <a:spLocks noChangeArrowheads="1"/>
          </p:cNvSpPr>
          <p:nvPr/>
        </p:nvSpPr>
        <p:spPr bwMode="auto">
          <a:xfrm>
            <a:off x="4752975" y="6011863"/>
            <a:ext cx="865188" cy="865187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99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2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82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2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82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6 -2.95674E-6 L 0.32162 -0.2473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582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12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1 -0.00021 L -0.10747 -0.00021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5826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72" grpId="0" animBg="1"/>
      <p:bldP spid="582663" grpId="0" animBg="1"/>
      <p:bldP spid="582671" grpId="0" animBg="1"/>
      <p:bldP spid="582671" grpId="1" animBg="1"/>
      <p:bldP spid="5826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6911975" y="4138613"/>
            <a:ext cx="865188" cy="865187"/>
          </a:xfrm>
          <a:prstGeom prst="ellipse">
            <a:avLst/>
          </a:prstGeom>
          <a:solidFill>
            <a:srgbClr val="CCFFFF"/>
          </a:solidFill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V</a:t>
            </a:r>
            <a:r>
              <a:rPr lang="ja-JP" altLang="en-US"/>
              <a:t>命令（その</a:t>
            </a:r>
            <a:r>
              <a:rPr lang="en-US" altLang="ja-JP"/>
              <a:t>2</a:t>
            </a:r>
            <a:r>
              <a:rPr lang="ja-JP" altLang="en-US"/>
              <a:t>）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584325" y="5868988"/>
            <a:ext cx="18732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0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457575" y="5868988"/>
            <a:ext cx="4895850" cy="11509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586136" y="5437188"/>
            <a:ext cx="186010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セマフォ変数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744059" y="5437188"/>
            <a:ext cx="243718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セマフォ待ち行列</a:t>
            </a:r>
          </a:p>
        </p:txBody>
      </p:sp>
      <p:sp>
        <p:nvSpPr>
          <p:cNvPr id="13320" name="Oval 9"/>
          <p:cNvSpPr>
            <a:spLocks noChangeArrowheads="1"/>
          </p:cNvSpPr>
          <p:nvPr/>
        </p:nvSpPr>
        <p:spPr bwMode="auto">
          <a:xfrm rot="-1049572">
            <a:off x="5400675" y="1403350"/>
            <a:ext cx="3455988" cy="16557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空きリソース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83690" name="Rectangle 10"/>
          <p:cNvSpPr>
            <a:spLocks noChangeArrowheads="1"/>
          </p:cNvSpPr>
          <p:nvPr/>
        </p:nvSpPr>
        <p:spPr bwMode="auto">
          <a:xfrm>
            <a:off x="7127875" y="4356100"/>
            <a:ext cx="433388" cy="433388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322" name="Rectangle 11"/>
          <p:cNvSpPr>
            <a:spLocks noChangeArrowheads="1"/>
          </p:cNvSpPr>
          <p:nvPr/>
        </p:nvSpPr>
        <p:spPr bwMode="auto">
          <a:xfrm>
            <a:off x="647700" y="1331913"/>
            <a:ext cx="4248150" cy="3529012"/>
          </a:xfrm>
          <a:prstGeom prst="rect">
            <a:avLst/>
          </a:prstGeom>
          <a:solidFill>
            <a:srgbClr val="FFCCCC"/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V(S){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 </a:t>
            </a:r>
            <a:r>
              <a:rPr lang="en-US" altLang="ja-JP" dirty="0" err="1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len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(S) &gt;= 1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{</a:t>
            </a:r>
          </a:p>
          <a:p>
            <a:pPr lvl="1" algn="l"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待ち行列中のプロセスを</a:t>
            </a:r>
          </a:p>
          <a:p>
            <a:pPr lvl="1" algn="l" defTabSz="912813"/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1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つ実行可能状態へ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;</a:t>
            </a:r>
          </a:p>
          <a:p>
            <a:pPr lvl="1"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else{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S = S + 1;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lvl="1" algn="l" defTabSz="912813"/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}</a:t>
            </a:r>
          </a:p>
          <a:p>
            <a:pPr lvl="1" algn="l" defTabSz="912813"/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83692" name="AutoShape 12"/>
          <p:cNvSpPr>
            <a:spLocks noChangeArrowheads="1"/>
          </p:cNvSpPr>
          <p:nvPr/>
        </p:nvSpPr>
        <p:spPr bwMode="auto">
          <a:xfrm>
            <a:off x="7632700" y="3275013"/>
            <a:ext cx="1081088" cy="719137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CC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V!</a:t>
            </a:r>
          </a:p>
        </p:txBody>
      </p:sp>
      <p:sp>
        <p:nvSpPr>
          <p:cNvPr id="583694" name="Rectangle 14"/>
          <p:cNvSpPr>
            <a:spLocks noChangeArrowheads="1"/>
          </p:cNvSpPr>
          <p:nvPr/>
        </p:nvSpPr>
        <p:spPr bwMode="auto">
          <a:xfrm>
            <a:off x="1584325" y="5867400"/>
            <a:ext cx="1873250" cy="1150938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</a:t>
            </a:r>
            <a:r>
              <a:rPr lang="en-US" altLang="ja-JP" dirty="0">
                <a:solidFill>
                  <a:srgbClr val="9900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638E-6 2.09576E-6 L -0.11424 -0.2761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5836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-1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83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90" grpId="0" animBg="1"/>
      <p:bldP spid="583692" grpId="0" animBg="1"/>
      <p:bldP spid="583692" grpId="1" animBg="1"/>
      <p:bldP spid="5836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まとめ：セマフォ</a:t>
            </a:r>
            <a:endParaRPr lang="en-US" altLang="ja-JP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P</a:t>
            </a:r>
            <a:r>
              <a:rPr lang="ja-JP" altLang="en-US"/>
              <a:t>命令</a:t>
            </a:r>
          </a:p>
          <a:p>
            <a:pPr lvl="1" eaLnBrk="1"/>
            <a:r>
              <a:rPr lang="ja-JP" altLang="en-US"/>
              <a:t>空きリソースを</a:t>
            </a:r>
            <a:r>
              <a:rPr lang="en-US" altLang="ja-JP"/>
              <a:t>1</a:t>
            </a:r>
            <a:r>
              <a:rPr lang="ja-JP" altLang="en-US"/>
              <a:t>つ使用</a:t>
            </a:r>
          </a:p>
          <a:p>
            <a:pPr lvl="1" eaLnBrk="1"/>
            <a:r>
              <a:rPr lang="ja-JP" altLang="en-US"/>
              <a:t>空きリソース数（セマフォ変数）をデクリメント</a:t>
            </a:r>
          </a:p>
          <a:p>
            <a:pPr lvl="1" eaLnBrk="1"/>
            <a:r>
              <a:rPr lang="ja-JP" altLang="en-US">
                <a:solidFill>
                  <a:srgbClr val="A50021"/>
                </a:solidFill>
              </a:rPr>
              <a:t>空きがない場合、プロセスを待ち状態に</a:t>
            </a:r>
          </a:p>
          <a:p>
            <a:pPr lvl="1" eaLnBrk="1"/>
            <a:endParaRPr lang="ja-JP" altLang="en-US"/>
          </a:p>
          <a:p>
            <a:pPr eaLnBrk="1"/>
            <a:r>
              <a:rPr lang="en-US" altLang="ja-JP"/>
              <a:t>V</a:t>
            </a:r>
            <a:r>
              <a:rPr lang="ja-JP" altLang="en-US"/>
              <a:t>命令</a:t>
            </a:r>
          </a:p>
          <a:p>
            <a:pPr lvl="1" eaLnBrk="1"/>
            <a:r>
              <a:rPr lang="ja-JP" altLang="en-US"/>
              <a:t>空きリソースを</a:t>
            </a:r>
            <a:r>
              <a:rPr lang="en-US" altLang="ja-JP"/>
              <a:t>1</a:t>
            </a:r>
            <a:r>
              <a:rPr lang="ja-JP" altLang="en-US"/>
              <a:t>つ解放</a:t>
            </a:r>
          </a:p>
          <a:p>
            <a:pPr lvl="1" eaLnBrk="1"/>
            <a:r>
              <a:rPr lang="ja-JP" altLang="en-US">
                <a:solidFill>
                  <a:srgbClr val="A50021"/>
                </a:solidFill>
              </a:rPr>
              <a:t>待ちプロセスを</a:t>
            </a:r>
            <a:r>
              <a:rPr lang="en-US" altLang="ja-JP">
                <a:solidFill>
                  <a:srgbClr val="A50021"/>
                </a:solidFill>
              </a:rPr>
              <a:t>1</a:t>
            </a:r>
            <a:r>
              <a:rPr lang="ja-JP" altLang="en-US">
                <a:solidFill>
                  <a:srgbClr val="A50021"/>
                </a:solidFill>
              </a:rPr>
              <a:t>つ実行可能状態に</a:t>
            </a:r>
          </a:p>
          <a:p>
            <a:pPr lvl="1" eaLnBrk="1"/>
            <a:r>
              <a:rPr lang="ja-JP" altLang="en-US"/>
              <a:t>待ちプロセスがない場合、</a:t>
            </a:r>
            <a:br>
              <a:rPr lang="ja-JP" altLang="en-US"/>
            </a:br>
            <a:r>
              <a:rPr lang="ja-JP" altLang="en-US"/>
              <a:t>空きリソース数（セマフォ変数）をインクリメント</a:t>
            </a:r>
          </a:p>
          <a:p>
            <a:pPr lvl="1" eaLnBrk="1"/>
            <a:endParaRPr lang="ja-JP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900"/>
              <a:t>5.2</a:t>
            </a:r>
            <a:endParaRPr lang="ja-JP" altLang="en-GB" sz="4900"/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900"/>
              <a:t>基本的なプロセス協調問題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90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セマフォを使った具体例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排他制御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プロデューサコンシューマ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リーダライタ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ダイニングフィロソファ</a:t>
            </a:r>
          </a:p>
          <a:p>
            <a:pPr eaLnBrk="1">
              <a:buFont typeface="StarSymbol" pitchFamily="2" charset="0"/>
              <a:buNone/>
            </a:pPr>
            <a:endParaRPr lang="ja-JP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セマフォを使った具体例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排他制御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プロデューサコンシューマ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リーダライタ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ダイニングフィロソファ</a:t>
            </a:r>
          </a:p>
          <a:p>
            <a:pPr eaLnBrk="1">
              <a:buFont typeface="StarSymbol" pitchFamily="2" charset="0"/>
              <a:buNone/>
            </a:pPr>
            <a:endParaRPr lang="ja-JP" altLang="en-US">
              <a:solidFill>
                <a:srgbClr val="DDDDDD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排他制御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936625" y="3419475"/>
            <a:ext cx="3743325" cy="1655763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P(S)</a:t>
            </a:r>
          </a:p>
          <a:p>
            <a:pPr algn="l"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クリティカルセクション</a:t>
            </a:r>
          </a:p>
          <a:p>
            <a:pPr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V(S)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040313" y="3419475"/>
            <a:ext cx="3743325" cy="1655763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CC99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P(S)</a:t>
            </a:r>
          </a:p>
          <a:p>
            <a:pPr algn="l"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クリティカルセクション</a:t>
            </a:r>
          </a:p>
          <a:p>
            <a:pPr algn="l"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V(S)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936625" y="2555875"/>
            <a:ext cx="7848600" cy="647700"/>
          </a:xfrm>
          <a:prstGeom prst="rect">
            <a:avLst/>
          </a:prstGeom>
          <a:solidFill>
            <a:srgbClr val="C0C0C0"/>
          </a:solidFill>
          <a:ln w="38100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 = 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復習：</a:t>
            </a:r>
            <a:r>
              <a:rPr lang="en-US" altLang="ja-JP"/>
              <a:t>Dekker</a:t>
            </a:r>
            <a:r>
              <a:rPr lang="ja-JP" altLang="en-US"/>
              <a:t>のアルゴリズム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15900" y="1331913"/>
            <a:ext cx="4608513" cy="5256212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Interest[A] = TRUE;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while( Interest[B] ){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if( Priority == B ){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  Interest[A] = FALSE;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  while( Priority == B ){};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  Interest[A] = TRUE;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sz="20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ja-JP" altLang="en-US" sz="2000" dirty="0">
                <a:latin typeface="Courier New" pitchFamily="49" charset="0"/>
                <a:ea typeface="ＭＳ Ｐゴシック" panose="020B0600070205080204" pitchFamily="50" charset="-128"/>
              </a:rPr>
              <a:t>：</a:t>
            </a:r>
          </a:p>
          <a:p>
            <a:pPr algn="l"/>
            <a:r>
              <a:rPr lang="ja-JP" altLang="en-US" sz="2000" dirty="0">
                <a:latin typeface="Courier New" pitchFamily="49" charset="0"/>
                <a:ea typeface="ＭＳ Ｐゴシック" panose="020B0600070205080204" pitchFamily="50" charset="-128"/>
              </a:rPr>
              <a:t>クリティカルセクション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ja-JP" altLang="en-US" sz="2000" dirty="0">
                <a:latin typeface="Courier New" pitchFamily="49" charset="0"/>
                <a:ea typeface="ＭＳ Ｐゴシック" panose="020B0600070205080204" pitchFamily="50" charset="-128"/>
              </a:rPr>
              <a:t>：</a:t>
            </a:r>
          </a:p>
          <a:p>
            <a:pPr algn="l"/>
            <a:endParaRPr lang="en-US" altLang="ja-JP" sz="20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Priority = B;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Interest[A] = FALSE;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040313" y="1331913"/>
            <a:ext cx="4608512" cy="5256212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CC99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Interest[B] = TRUE;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while( Interest[A] ){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if( Priority == A ){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  Interest[B] = FALSE;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  while( Priority == A ){};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  Interest[B] = TRUE;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sz="20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ja-JP" altLang="en-US" sz="2000" dirty="0">
                <a:latin typeface="Courier New" pitchFamily="49" charset="0"/>
                <a:ea typeface="ＭＳ Ｐゴシック" panose="020B0600070205080204" pitchFamily="50" charset="-128"/>
              </a:rPr>
              <a:t>：</a:t>
            </a:r>
          </a:p>
          <a:p>
            <a:pPr algn="l"/>
            <a:r>
              <a:rPr lang="ja-JP" altLang="en-US" sz="2000" dirty="0">
                <a:latin typeface="Courier New" pitchFamily="49" charset="0"/>
                <a:ea typeface="ＭＳ Ｐゴシック" panose="020B0600070205080204" pitchFamily="50" charset="-128"/>
              </a:rPr>
              <a:t>クリティカルセクション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ja-JP" altLang="en-US" sz="2000" dirty="0">
                <a:latin typeface="Courier New" pitchFamily="49" charset="0"/>
                <a:ea typeface="ＭＳ Ｐゴシック" panose="020B0600070205080204" pitchFamily="50" charset="-128"/>
              </a:rPr>
              <a:t>：</a:t>
            </a:r>
          </a:p>
          <a:p>
            <a:pPr algn="l"/>
            <a:endParaRPr lang="en-US" altLang="ja-JP" sz="20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Priority = A;</a:t>
            </a:r>
          </a:p>
          <a:p>
            <a:pPr algn="l"/>
            <a:r>
              <a:rPr lang="en-US" altLang="ja-JP" sz="2000" dirty="0">
                <a:latin typeface="Courier New" pitchFamily="49" charset="0"/>
                <a:ea typeface="ＭＳ Ｐゴシック" panose="020B0600070205080204" pitchFamily="50" charset="-128"/>
              </a:rPr>
              <a:t>Interest[B] = FALSE;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セマフォを使った具体例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DDDDDD"/>
                </a:solidFill>
              </a:rPr>
              <a:t>排他制御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/>
              <a:t>プロデューサコンシューマ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リーダライタ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ダイニングフィロソファ</a:t>
            </a:r>
          </a:p>
          <a:p>
            <a:pPr eaLnBrk="1">
              <a:buFont typeface="StarSymbol" pitchFamily="2" charset="0"/>
              <a:buNone/>
            </a:pPr>
            <a:endParaRPr lang="ja-JP" altLang="en-US">
              <a:solidFill>
                <a:srgbClr val="DDDDDD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プロデューサコンシューマ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送信側</a:t>
            </a:r>
          </a:p>
          <a:p>
            <a:pPr lvl="1" eaLnBrk="1"/>
            <a:r>
              <a:rPr lang="ja-JP" altLang="en-US"/>
              <a:t>受信側の状態（受信可能か否か）は分からない</a:t>
            </a:r>
          </a:p>
          <a:p>
            <a:pPr eaLnBrk="1"/>
            <a:r>
              <a:rPr lang="ja-JP" altLang="en-US"/>
              <a:t>受信側</a:t>
            </a:r>
          </a:p>
          <a:p>
            <a:pPr lvl="1" eaLnBrk="1"/>
            <a:r>
              <a:rPr lang="ja-JP" altLang="en-US"/>
              <a:t>いつ送信されてくるか分からない</a:t>
            </a:r>
          </a:p>
          <a:p>
            <a:pPr lvl="1" eaLnBrk="1"/>
            <a:r>
              <a:rPr lang="ja-JP" altLang="en-US"/>
              <a:t>通信を常時待つ必要 ⇒ ほかの処理ができない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送受信バッファ</a:t>
            </a:r>
          </a:p>
          <a:p>
            <a:pPr lvl="1" eaLnBrk="1"/>
            <a:endParaRPr lang="ja-JP" alt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1439863" y="5435600"/>
            <a:ext cx="1439862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7056438" y="5435600"/>
            <a:ext cx="1439862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816350" y="5580063"/>
            <a:ext cx="2519363" cy="1152525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バッファ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2447925" y="6011863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参考：リングバッファ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2808288" y="1876425"/>
            <a:ext cx="4681537" cy="4681538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>
            <a:off x="5159375" y="1876425"/>
            <a:ext cx="0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rot="-5400000">
            <a:off x="5148263" y="1871663"/>
            <a:ext cx="0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 rot="-2700000">
            <a:off x="5175250" y="1876425"/>
            <a:ext cx="1588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rot="2700000" flipH="1">
            <a:off x="5143500" y="1876425"/>
            <a:ext cx="1588" cy="467995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03238" y="3348038"/>
            <a:ext cx="1439862" cy="1439862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8353425" y="3348038"/>
            <a:ext cx="1439863" cy="1439862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593931" name="AutoShape 11"/>
          <p:cNvSpPr>
            <a:spLocks noChangeArrowheads="1"/>
          </p:cNvSpPr>
          <p:nvPr/>
        </p:nvSpPr>
        <p:spPr bwMode="auto">
          <a:xfrm>
            <a:off x="6264275" y="44275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FFCC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3932" name="AutoShape 12"/>
          <p:cNvSpPr>
            <a:spLocks noChangeArrowheads="1"/>
          </p:cNvSpPr>
          <p:nvPr/>
        </p:nvSpPr>
        <p:spPr bwMode="auto">
          <a:xfrm>
            <a:off x="6048375" y="3419475"/>
            <a:ext cx="936625" cy="503238"/>
          </a:xfrm>
          <a:prstGeom prst="parallelogram">
            <a:avLst>
              <a:gd name="adj" fmla="val 46530"/>
            </a:avLst>
          </a:prstGeom>
          <a:solidFill>
            <a:srgbClr val="FF99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40" name="AutoShape 13"/>
          <p:cNvSpPr>
            <a:spLocks noChangeArrowheads="1"/>
          </p:cNvSpPr>
          <p:nvPr/>
        </p:nvSpPr>
        <p:spPr bwMode="auto">
          <a:xfrm>
            <a:off x="5256213" y="24844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FF66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541" name="AutoShape 14"/>
          <p:cNvSpPr>
            <a:spLocks noChangeArrowheads="1"/>
          </p:cNvSpPr>
          <p:nvPr/>
        </p:nvSpPr>
        <p:spPr bwMode="auto">
          <a:xfrm>
            <a:off x="4103688" y="24844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CC00CC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3935" name="AutoShape 15"/>
          <p:cNvSpPr>
            <a:spLocks noChangeArrowheads="1"/>
          </p:cNvSpPr>
          <p:nvPr/>
        </p:nvSpPr>
        <p:spPr bwMode="auto">
          <a:xfrm rot="1059097">
            <a:off x="7272338" y="4932363"/>
            <a:ext cx="719137" cy="647700"/>
          </a:xfrm>
          <a:prstGeom prst="leftArrow">
            <a:avLst>
              <a:gd name="adj1" fmla="val 50000"/>
              <a:gd name="adj2" fmla="val 51228"/>
            </a:avLst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3936" name="AutoShape 16"/>
          <p:cNvSpPr>
            <a:spLocks noChangeArrowheads="1"/>
          </p:cNvSpPr>
          <p:nvPr/>
        </p:nvSpPr>
        <p:spPr bwMode="auto">
          <a:xfrm rot="-9588409">
            <a:off x="2376488" y="2844800"/>
            <a:ext cx="719137" cy="647700"/>
          </a:xfrm>
          <a:prstGeom prst="leftArrow">
            <a:avLst>
              <a:gd name="adj1" fmla="val 50000"/>
              <a:gd name="adj2" fmla="val 51228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3937" name="AutoShape 17"/>
          <p:cNvSpPr>
            <a:spLocks noChangeArrowheads="1"/>
          </p:cNvSpPr>
          <p:nvPr/>
        </p:nvSpPr>
        <p:spPr bwMode="auto">
          <a:xfrm>
            <a:off x="1368425" y="3779838"/>
            <a:ext cx="936625" cy="503237"/>
          </a:xfrm>
          <a:prstGeom prst="parallelogram">
            <a:avLst>
              <a:gd name="adj" fmla="val 46530"/>
            </a:avLst>
          </a:prstGeom>
          <a:solidFill>
            <a:srgbClr val="660066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msg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8897E-6 2.37715E-6 L 0.21794 -0.0808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93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0" y="-4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93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2 -0.00084 L 0.02111 -0.07959 C 0.026 -0.09618 0.02867 -0.12096 0.02867 -0.147 C 0.02867 -0.1764 0.02615 -0.20013 0.02111 -0.21651 L -0.00032 -0.29568 " pathEditMode="relative" rAng="10800000" ptsTypes="FffFF">
                                      <p:cBhvr>
                                        <p:cTn id="12" dur="500" fill="hold"/>
                                        <p:tgtEl>
                                          <p:spTgt spid="593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147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4" dur="500" fill="hold"/>
                                        <p:tgtEl>
                                          <p:spTgt spid="5939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8616E-7 6.63587E-7 L 0.1965 -0.05229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93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7646E-7 -1.61697E-6 L -0.02647 0.07749 C -0.0323 0.09387 -0.03561 0.11802 -0.03561 0.14364 C -0.03561 0.17283 -0.0323 0.19593 -0.02647 0.21231 L 3.87646E-7 0.29043 " pathEditMode="relative" rAng="0" ptsTypes="FffFF">
                                      <p:cBhvr>
                                        <p:cTn id="26" dur="500" fill="hold"/>
                                        <p:tgtEl>
                                          <p:spTgt spid="593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14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8" dur="500" fill="hold"/>
                                        <p:tgtEl>
                                          <p:spTgt spid="5939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4E-6 -2.89794E-7 L 0.23937 0.033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593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17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593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1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4 -0.2961 L -0.02427 -0.36918 C -0.02931 -0.38472 -0.03972 -0.40236 -0.05327 -0.41832 C -0.06871 -0.43659 -0.08258 -0.44708 -0.09487 -0.45149 L -0.15223 -0.47417 " pathEditMode="relative" rAng="7882829" ptsTypes="FffFF">
                                      <p:cBhvr>
                                        <p:cTn id="38" dur="500" fill="hold"/>
                                        <p:tgtEl>
                                          <p:spTgt spid="593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-106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40" dur="500" fill="hold"/>
                                        <p:tgtEl>
                                          <p:spTgt spid="5939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31" grpId="0" animBg="1"/>
      <p:bldP spid="593931" grpId="1" animBg="1"/>
      <p:bldP spid="593932" grpId="0" animBg="1"/>
      <p:bldP spid="593932" grpId="1" animBg="1"/>
      <p:bldP spid="593935" grpId="0" animBg="1"/>
      <p:bldP spid="593935" grpId="1" animBg="1"/>
      <p:bldP spid="593935" grpId="2" animBg="1"/>
      <p:bldP spid="593935" grpId="3" animBg="1"/>
      <p:bldP spid="593936" grpId="0" animBg="1"/>
      <p:bldP spid="593936" grpId="1" animBg="1"/>
      <p:bldP spid="593937" grpId="0" animBg="1"/>
      <p:bldP spid="59393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80000"/>
              </a:lnSpc>
            </a:pPr>
            <a:r>
              <a:rPr lang="ja-JP" altLang="en-US" sz="2000"/>
              <a:t>セマフォによる</a:t>
            </a:r>
            <a:br>
              <a:rPr lang="ja-JP" altLang="en-US" sz="3200"/>
            </a:br>
            <a:r>
              <a:rPr lang="ja-JP" altLang="en-US" sz="3200"/>
              <a:t>プロデューサコンシューマ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15900" y="3419475"/>
            <a:ext cx="4752975" cy="3455988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I = 0;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while(1){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send_msg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の生成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S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Buffer[I] =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send_msg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I = (I+1) mod N;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5184775" y="3419475"/>
            <a:ext cx="4679950" cy="345598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J = 0;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while(1){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recv_msg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= Buffer[J];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S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J = (J+1) mod N;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recv_msg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の処理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215900" y="1476375"/>
            <a:ext cx="9648825" cy="1727200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 err="1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Semaphor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S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= N;		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// 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空きバッファ数</a:t>
            </a:r>
          </a:p>
          <a:p>
            <a:pPr algn="l" defTabSz="912813"/>
            <a:r>
              <a:rPr lang="en-US" altLang="ja-JP" dirty="0" err="1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Semaphor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 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= 0;		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// 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メッセージ数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Message Buffer[N];		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// 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リングバッファ（全長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N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595977" name="Rectangle 9"/>
          <p:cNvSpPr>
            <a:spLocks noChangeArrowheads="1"/>
          </p:cNvSpPr>
          <p:nvPr/>
        </p:nvSpPr>
        <p:spPr bwMode="auto">
          <a:xfrm>
            <a:off x="327025" y="4787900"/>
            <a:ext cx="4537075" cy="360363"/>
          </a:xfrm>
          <a:prstGeom prst="rect">
            <a:avLst/>
          </a:prstGeom>
          <a:solidFill>
            <a:srgbClr val="FF0000">
              <a:alpha val="20000"/>
            </a:srgbClr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5978" name="Rectangle 10"/>
          <p:cNvSpPr>
            <a:spLocks noChangeArrowheads="1"/>
          </p:cNvSpPr>
          <p:nvPr/>
        </p:nvSpPr>
        <p:spPr bwMode="auto">
          <a:xfrm>
            <a:off x="327025" y="5508625"/>
            <a:ext cx="4537075" cy="360363"/>
          </a:xfrm>
          <a:prstGeom prst="rect">
            <a:avLst/>
          </a:prstGeom>
          <a:solidFill>
            <a:srgbClr val="FF0000">
              <a:alpha val="20000"/>
            </a:srgbClr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5981" name="Rectangle 13"/>
          <p:cNvSpPr>
            <a:spLocks noChangeArrowheads="1"/>
          </p:cNvSpPr>
          <p:nvPr/>
        </p:nvSpPr>
        <p:spPr bwMode="auto">
          <a:xfrm>
            <a:off x="5256213" y="4443413"/>
            <a:ext cx="4537075" cy="360362"/>
          </a:xfrm>
          <a:prstGeom prst="rect">
            <a:avLst/>
          </a:prstGeom>
          <a:solidFill>
            <a:srgbClr val="339966">
              <a:alpha val="20000"/>
            </a:srgbClr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5982" name="Rectangle 14"/>
          <p:cNvSpPr>
            <a:spLocks noChangeArrowheads="1"/>
          </p:cNvSpPr>
          <p:nvPr/>
        </p:nvSpPr>
        <p:spPr bwMode="auto">
          <a:xfrm>
            <a:off x="5256213" y="5172075"/>
            <a:ext cx="4537075" cy="360363"/>
          </a:xfrm>
          <a:prstGeom prst="rect">
            <a:avLst/>
          </a:prstGeom>
          <a:solidFill>
            <a:srgbClr val="339966">
              <a:alpha val="20000"/>
            </a:srgbClr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5975" name="AutoShape 7"/>
          <p:cNvSpPr>
            <a:spLocks noChangeArrowheads="1"/>
          </p:cNvSpPr>
          <p:nvPr/>
        </p:nvSpPr>
        <p:spPr bwMode="auto">
          <a:xfrm>
            <a:off x="4176713" y="2124075"/>
            <a:ext cx="5903912" cy="2879725"/>
          </a:xfrm>
          <a:prstGeom prst="wedgeEllipseCallout">
            <a:avLst>
              <a:gd name="adj1" fmla="val -85333"/>
              <a:gd name="adj2" fmla="val 49338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使用可能な</a:t>
            </a:r>
            <a:r>
              <a:rPr lang="ja-JP" altLang="en-US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バッファ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あるか否かチェック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ない場合はここで待ち状態へ</a:t>
            </a:r>
          </a:p>
        </p:txBody>
      </p:sp>
      <p:sp>
        <p:nvSpPr>
          <p:cNvPr id="595976" name="AutoShape 8"/>
          <p:cNvSpPr>
            <a:spLocks noChangeArrowheads="1"/>
          </p:cNvSpPr>
          <p:nvPr/>
        </p:nvSpPr>
        <p:spPr bwMode="auto">
          <a:xfrm>
            <a:off x="4176713" y="2916238"/>
            <a:ext cx="5903912" cy="2879725"/>
          </a:xfrm>
          <a:prstGeom prst="wedgeEllipseCallout">
            <a:avLst>
              <a:gd name="adj1" fmla="val -85333"/>
              <a:gd name="adj2" fmla="val 49338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受信可能な</a:t>
            </a:r>
            <a:r>
              <a:rPr lang="ja-JP" altLang="en-US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メッセージ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数を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増やしたことを通知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受信待ちプロセスが存在する場合、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そのプロセスを実行可能状態へ</a:t>
            </a:r>
          </a:p>
        </p:txBody>
      </p:sp>
      <p:sp>
        <p:nvSpPr>
          <p:cNvPr id="595979" name="AutoShape 11"/>
          <p:cNvSpPr>
            <a:spLocks noChangeArrowheads="1"/>
          </p:cNvSpPr>
          <p:nvPr/>
        </p:nvSpPr>
        <p:spPr bwMode="auto">
          <a:xfrm flipH="1">
            <a:off x="71438" y="2555875"/>
            <a:ext cx="5256212" cy="2879725"/>
          </a:xfrm>
          <a:prstGeom prst="wedgeEllipseCallout">
            <a:avLst>
              <a:gd name="adj1" fmla="val -61481"/>
              <a:gd name="adj2" fmla="val 24366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受信可能な</a:t>
            </a:r>
            <a:r>
              <a:rPr lang="ja-JP" altLang="en-US" dirty="0">
                <a:solidFill>
                  <a:srgbClr val="9900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メッセージ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あるか否かチェック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ない場合はここで待ち状態へ</a:t>
            </a:r>
          </a:p>
        </p:txBody>
      </p:sp>
      <p:sp>
        <p:nvSpPr>
          <p:cNvPr id="595980" name="AutoShape 12"/>
          <p:cNvSpPr>
            <a:spLocks noChangeArrowheads="1"/>
          </p:cNvSpPr>
          <p:nvPr/>
        </p:nvSpPr>
        <p:spPr bwMode="auto">
          <a:xfrm flipH="1">
            <a:off x="0" y="3995738"/>
            <a:ext cx="5256213" cy="2879725"/>
          </a:xfrm>
          <a:prstGeom prst="wedgeEllipseCallout">
            <a:avLst>
              <a:gd name="adj1" fmla="val -64139"/>
              <a:gd name="adj2" fmla="val -1602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使用可能な</a:t>
            </a:r>
            <a:r>
              <a:rPr lang="ja-JP" altLang="en-US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バッファ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数を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増やしたことを通知</a:t>
            </a:r>
          </a:p>
          <a:p>
            <a:pPr defTabSz="912813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送信待ちプロセスが存在する場合</a:t>
            </a: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そのプロセスを実行可能に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5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500"/>
                                        <p:tgtEl>
                                          <p:spTgt spid="595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95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95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5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595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95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95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5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595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95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95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5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500"/>
                                        <p:tgtEl>
                                          <p:spTgt spid="595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95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7" grpId="0" animBg="1"/>
      <p:bldP spid="595977" grpId="1" animBg="1"/>
      <p:bldP spid="595978" grpId="0" animBg="1"/>
      <p:bldP spid="595978" grpId="1" animBg="1"/>
      <p:bldP spid="595981" grpId="0" animBg="1"/>
      <p:bldP spid="595981" grpId="1" animBg="1"/>
      <p:bldP spid="595982" grpId="0" animBg="1"/>
      <p:bldP spid="595982" grpId="1" animBg="1"/>
      <p:bldP spid="595975" grpId="0" animBg="1"/>
      <p:bldP spid="595975" grpId="1" animBg="1"/>
      <p:bldP spid="595976" grpId="0" animBg="1"/>
      <p:bldP spid="595976" grpId="1" animBg="1"/>
      <p:bldP spid="595979" grpId="0" animBg="1"/>
      <p:bldP spid="595979" grpId="1" animBg="1"/>
      <p:bldP spid="595980" grpId="0" animBg="1"/>
      <p:bldP spid="59598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80000"/>
              </a:lnSpc>
            </a:pPr>
            <a:r>
              <a:rPr lang="ja-JP" altLang="en-US" sz="2000"/>
              <a:t>セマフォによる</a:t>
            </a:r>
            <a:br>
              <a:rPr lang="ja-JP" altLang="en-US" sz="3200"/>
            </a:br>
            <a:r>
              <a:rPr lang="ja-JP" altLang="en-US" sz="3200"/>
              <a:t>プロデューサコンシューマ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リングバッファ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セマフォ</a:t>
            </a:r>
            <a:r>
              <a:rPr lang="en-US" altLang="ja-JP"/>
              <a:t>1</a:t>
            </a:r>
            <a:r>
              <a:rPr lang="ja-JP" altLang="en-US"/>
              <a:t>：空きバッファ数</a:t>
            </a:r>
          </a:p>
          <a:p>
            <a:pPr lvl="1" eaLnBrk="1"/>
            <a:r>
              <a:rPr lang="ja-JP" altLang="en-US"/>
              <a:t>送信側がメッセージをバッファに格納可能か</a:t>
            </a:r>
          </a:p>
          <a:p>
            <a:pPr lvl="1" eaLnBrk="1"/>
            <a:r>
              <a:rPr lang="ja-JP" altLang="en-US"/>
              <a:t>格納不可の場合、送信側を待ち状態に</a:t>
            </a:r>
          </a:p>
          <a:p>
            <a:pPr lvl="1" eaLnBrk="1"/>
            <a:r>
              <a:rPr lang="ja-JP" altLang="en-US"/>
              <a:t>メッセージの上書きを回避</a:t>
            </a:r>
          </a:p>
          <a:p>
            <a:pPr eaLnBrk="1"/>
            <a:r>
              <a:rPr lang="ja-JP" altLang="en-US"/>
              <a:t>セマフォ</a:t>
            </a:r>
            <a:r>
              <a:rPr lang="en-US" altLang="ja-JP"/>
              <a:t>2</a:t>
            </a:r>
            <a:r>
              <a:rPr lang="ja-JP" altLang="en-US"/>
              <a:t>：メッセージ数</a:t>
            </a:r>
          </a:p>
          <a:p>
            <a:pPr lvl="1" eaLnBrk="1"/>
            <a:r>
              <a:rPr lang="ja-JP" altLang="en-US"/>
              <a:t>受信側が受信すべきメッセージがあるか</a:t>
            </a:r>
          </a:p>
          <a:p>
            <a:pPr lvl="1" eaLnBrk="1"/>
            <a:r>
              <a:rPr lang="ja-JP" altLang="en-US"/>
              <a:t>ない場合、受信側を待ち状態に</a:t>
            </a:r>
          </a:p>
          <a:p>
            <a:pPr lvl="1" eaLnBrk="1"/>
            <a:r>
              <a:rPr lang="ja-JP" altLang="en-US"/>
              <a:t>メッセージの重複受け取りを回避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セマフォを使った具体例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DDDDDD"/>
                </a:solidFill>
              </a:rPr>
              <a:t>排他制御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プロデューサコンシューマ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リーダライタ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ダイニングフィロソファ</a:t>
            </a:r>
          </a:p>
          <a:p>
            <a:pPr eaLnBrk="1">
              <a:buFont typeface="StarSymbol" pitchFamily="2" charset="0"/>
              <a:buNone/>
            </a:pPr>
            <a:endParaRPr lang="ja-JP" altLang="en-US">
              <a:solidFill>
                <a:srgbClr val="DDDDDD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リーダライタ問題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ライタによる書き込み中は読み出し不可</a:t>
            </a:r>
          </a:p>
          <a:p>
            <a:pPr eaLnBrk="1"/>
            <a:r>
              <a:rPr lang="ja-JP" altLang="en-US"/>
              <a:t>同時には</a:t>
            </a:r>
            <a:r>
              <a:rPr lang="en-US" altLang="ja-JP"/>
              <a:t>1</a:t>
            </a:r>
            <a:r>
              <a:rPr lang="ja-JP" altLang="en-US"/>
              <a:t>ライタのみ書き込み可</a:t>
            </a:r>
          </a:p>
          <a:p>
            <a:pPr eaLnBrk="1"/>
            <a:r>
              <a:rPr lang="ja-JP" altLang="en-US"/>
              <a:t>同時に複数リーダが読み出し可</a:t>
            </a: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431800" y="3492500"/>
            <a:ext cx="1439863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Writer</a:t>
            </a: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8353425" y="3492500"/>
            <a:ext cx="1439863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Reader</a:t>
            </a: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2016125" y="3492500"/>
            <a:ext cx="1439863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Writer</a:t>
            </a:r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3600450" y="3492500"/>
            <a:ext cx="1439863" cy="1439863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Writer</a:t>
            </a:r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5184775" y="3492500"/>
            <a:ext cx="1439863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Reader</a:t>
            </a:r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6769100" y="3492500"/>
            <a:ext cx="1439863" cy="1439863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Reader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31800" y="5689600"/>
            <a:ext cx="9361488" cy="129540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Database</a:t>
            </a:r>
          </a:p>
        </p:txBody>
      </p:sp>
      <p:sp>
        <p:nvSpPr>
          <p:cNvPr id="598027" name="AutoShape 11"/>
          <p:cNvSpPr>
            <a:spLocks noChangeArrowheads="1"/>
          </p:cNvSpPr>
          <p:nvPr/>
        </p:nvSpPr>
        <p:spPr bwMode="auto">
          <a:xfrm>
            <a:off x="237648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FF99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8028" name="AutoShape 12"/>
          <p:cNvSpPr>
            <a:spLocks noChangeArrowheads="1"/>
          </p:cNvSpPr>
          <p:nvPr/>
        </p:nvSpPr>
        <p:spPr bwMode="auto">
          <a:xfrm rot="10800000">
            <a:off x="7129463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8029" name="Text Box 13"/>
          <p:cNvSpPr txBox="1">
            <a:spLocks noChangeArrowheads="1"/>
          </p:cNvSpPr>
          <p:nvPr/>
        </p:nvSpPr>
        <p:spPr bwMode="auto">
          <a:xfrm>
            <a:off x="6904218" y="4816475"/>
            <a:ext cx="1212489" cy="13256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en-US" altLang="ja-JP" sz="8000" dirty="0">
                <a:solidFill>
                  <a:srgbClr val="CC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598030" name="AutoShape 14"/>
          <p:cNvSpPr>
            <a:spLocks noChangeArrowheads="1"/>
          </p:cNvSpPr>
          <p:nvPr/>
        </p:nvSpPr>
        <p:spPr bwMode="auto">
          <a:xfrm>
            <a:off x="395128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FF99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8031" name="Text Box 15"/>
          <p:cNvSpPr txBox="1">
            <a:spLocks noChangeArrowheads="1"/>
          </p:cNvSpPr>
          <p:nvPr/>
        </p:nvSpPr>
        <p:spPr bwMode="auto">
          <a:xfrm>
            <a:off x="3691118" y="4787900"/>
            <a:ext cx="1212489" cy="13256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 defTabSz="912813"/>
            <a:r>
              <a:rPr lang="en-US" altLang="ja-JP" sz="8000" dirty="0">
                <a:solidFill>
                  <a:srgbClr val="CC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</a:p>
        </p:txBody>
      </p:sp>
      <p:sp>
        <p:nvSpPr>
          <p:cNvPr id="598032" name="AutoShape 16"/>
          <p:cNvSpPr>
            <a:spLocks noChangeArrowheads="1"/>
          </p:cNvSpPr>
          <p:nvPr/>
        </p:nvSpPr>
        <p:spPr bwMode="auto">
          <a:xfrm rot="10800000">
            <a:off x="554513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8033" name="AutoShape 17"/>
          <p:cNvSpPr>
            <a:spLocks noChangeArrowheads="1"/>
          </p:cNvSpPr>
          <p:nvPr/>
        </p:nvSpPr>
        <p:spPr bwMode="auto">
          <a:xfrm rot="10800000">
            <a:off x="8713788" y="5003800"/>
            <a:ext cx="719137" cy="936625"/>
          </a:xfrm>
          <a:prstGeom prst="downArrow">
            <a:avLst>
              <a:gd name="adj1" fmla="val 46139"/>
              <a:gd name="adj2" fmla="val 72846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9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98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8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9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8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98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98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98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9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8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8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27" grpId="0" animBg="1"/>
      <p:bldP spid="598027" grpId="1" animBg="1"/>
      <p:bldP spid="598028" grpId="0" animBg="1"/>
      <p:bldP spid="598028" grpId="1" animBg="1"/>
      <p:bldP spid="598028" grpId="2" animBg="1"/>
      <p:bldP spid="598029" grpId="0"/>
      <p:bldP spid="598029" grpId="1"/>
      <p:bldP spid="598030" grpId="0" animBg="1"/>
      <p:bldP spid="598030" grpId="1" animBg="1"/>
      <p:bldP spid="598031" grpId="0"/>
      <p:bldP spid="598031" grpId="1"/>
      <p:bldP spid="598032" grpId="0" animBg="1"/>
      <p:bldP spid="5980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80000"/>
              </a:lnSpc>
            </a:pPr>
            <a:r>
              <a:rPr lang="ja-JP" altLang="en-US" sz="2000"/>
              <a:t>セマフォによる</a:t>
            </a:r>
            <a:br>
              <a:rPr lang="ja-JP" altLang="en-US" sz="3200"/>
            </a:br>
            <a:r>
              <a:rPr lang="ja-JP" altLang="en-US" sz="3200"/>
              <a:t>リーダライタ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15900" y="2843213"/>
            <a:ext cx="4752975" cy="403225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while(1){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データ生成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W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書き込み</a:t>
            </a:r>
          </a:p>
          <a:p>
            <a:pPr algn="l"/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V(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W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5184775" y="2843213"/>
            <a:ext cx="4679950" cy="403225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while(1){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if( R == 0 ) P(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W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R += 1;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読み出し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R -= 1;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if( R == 0 ) V(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W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215900" y="900113"/>
            <a:ext cx="9648825" cy="1727200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 err="1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Semaphor</a:t>
            </a:r>
            <a:r>
              <a:rPr lang="en-US" altLang="ja-JP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W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= 1;		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// 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書き込みプロセスの制御</a:t>
            </a:r>
          </a:p>
          <a:p>
            <a:pPr algn="l" defTabSz="912813"/>
            <a:r>
              <a:rPr lang="en-US" altLang="ja-JP" dirty="0" err="1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Semaphor</a:t>
            </a:r>
            <a:r>
              <a:rPr lang="en-US" altLang="ja-JP" dirty="0">
                <a:solidFill>
                  <a:srgbClr val="9900CC"/>
                </a:solidFill>
                <a:latin typeface="Courier New" pitchFamily="49" charset="0"/>
                <a:ea typeface="ＭＳ Ｐゴシック" panose="020B0600070205080204" pitchFamily="50" charset="-128"/>
              </a:rPr>
              <a:t> M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= 1;		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// R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および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W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に対する操作を制御</a:t>
            </a:r>
          </a:p>
          <a:p>
            <a:pPr algn="l" defTabSz="912813"/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int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R = 0;			</a:t>
            </a:r>
            <a:r>
              <a:rPr lang="en-US" altLang="ja-JP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// </a:t>
            </a:r>
            <a:r>
              <a:rPr lang="ja-JP" altLang="en-US" dirty="0">
                <a:solidFill>
                  <a:srgbClr val="CC3300"/>
                </a:solidFill>
                <a:latin typeface="Courier New" pitchFamily="49" charset="0"/>
                <a:ea typeface="ＭＳ Ｐゴシック" panose="020B0600070205080204" pitchFamily="50" charset="-128"/>
              </a:rPr>
              <a:t>同時読み出しプロセス数</a:t>
            </a:r>
          </a:p>
        </p:txBody>
      </p:sp>
      <p:sp>
        <p:nvSpPr>
          <p:cNvPr id="599048" name="Rectangle 8"/>
          <p:cNvSpPr>
            <a:spLocks noChangeArrowheads="1"/>
          </p:cNvSpPr>
          <p:nvPr/>
        </p:nvSpPr>
        <p:spPr bwMode="auto">
          <a:xfrm>
            <a:off x="5256213" y="3619500"/>
            <a:ext cx="4537075" cy="360363"/>
          </a:xfrm>
          <a:prstGeom prst="rect">
            <a:avLst/>
          </a:prstGeom>
          <a:solidFill>
            <a:srgbClr val="339966">
              <a:alpha val="20000"/>
            </a:srgbClr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9047" name="AutoShape 7"/>
          <p:cNvSpPr>
            <a:spLocks noChangeArrowheads="1"/>
          </p:cNvSpPr>
          <p:nvPr/>
        </p:nvSpPr>
        <p:spPr bwMode="auto">
          <a:xfrm>
            <a:off x="1944688" y="2771775"/>
            <a:ext cx="2951162" cy="2160588"/>
          </a:xfrm>
          <a:prstGeom prst="wedgeEllipseCallout">
            <a:avLst>
              <a:gd name="adj1" fmla="val 83676"/>
              <a:gd name="adj2" fmla="val -2241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読み出し中は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書き込みプロセスを</a:t>
            </a: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ブロック</a:t>
            </a:r>
          </a:p>
        </p:txBody>
      </p:sp>
      <p:sp>
        <p:nvSpPr>
          <p:cNvPr id="599049" name="Rectangle 9"/>
          <p:cNvSpPr>
            <a:spLocks noChangeArrowheads="1"/>
          </p:cNvSpPr>
          <p:nvPr/>
        </p:nvSpPr>
        <p:spPr bwMode="auto">
          <a:xfrm>
            <a:off x="5256213" y="3243263"/>
            <a:ext cx="4537075" cy="1441450"/>
          </a:xfrm>
          <a:prstGeom prst="rect">
            <a:avLst/>
          </a:prstGeom>
          <a:solidFill>
            <a:srgbClr val="339966">
              <a:alpha val="20000"/>
            </a:srgbClr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99050" name="AutoShape 10"/>
          <p:cNvSpPr>
            <a:spLocks noChangeArrowheads="1"/>
          </p:cNvSpPr>
          <p:nvPr/>
        </p:nvSpPr>
        <p:spPr bwMode="auto">
          <a:xfrm>
            <a:off x="1584325" y="4284663"/>
            <a:ext cx="3311525" cy="2160587"/>
          </a:xfrm>
          <a:prstGeom prst="wedgeEllipseCallout">
            <a:avLst>
              <a:gd name="adj1" fmla="val 62514"/>
              <a:gd name="adj2" fmla="val -61463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変数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の操作を</a:t>
            </a: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他のリーダプロセスと</a:t>
            </a:r>
          </a:p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排他制御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9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599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99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99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99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99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8" grpId="0" animBg="1"/>
      <p:bldP spid="599048" grpId="1" animBg="1"/>
      <p:bldP spid="599047" grpId="0" animBg="1"/>
      <p:bldP spid="599047" grpId="1" animBg="1"/>
      <p:bldP spid="599049" grpId="0" animBg="1"/>
      <p:bldP spid="599049" grpId="1" animBg="1"/>
      <p:bldP spid="599050" grpId="0" animBg="1"/>
      <p:bldP spid="59905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セマフォを使った具体例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DDDDDD"/>
                </a:solidFill>
              </a:rPr>
              <a:t>排他制御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プロデューサコンシューマ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リーダライタ</a:t>
            </a:r>
          </a:p>
          <a:p>
            <a:pPr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/>
              <a:t>ダイニングフィロソファ</a:t>
            </a:r>
          </a:p>
          <a:p>
            <a:pPr eaLnBrk="1">
              <a:buFont typeface="StarSymbol" pitchFamily="2" charset="0"/>
              <a:buNone/>
            </a:pPr>
            <a:endParaRPr lang="ja-JP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9950" y="1692275"/>
            <a:ext cx="5086350" cy="527208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Dining Philosophers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「食事をする哲学者」問題</a:t>
            </a:r>
          </a:p>
          <a:p>
            <a:pPr lvl="1" eaLnBrk="1"/>
            <a:r>
              <a:rPr lang="ja-JP" altLang="en-US"/>
              <a:t>思索→空腹→食事→思索</a:t>
            </a:r>
          </a:p>
          <a:p>
            <a:pPr lvl="1" eaLnBrk="1"/>
            <a:r>
              <a:rPr lang="ja-JP" altLang="en-US"/>
              <a:t>空腹時、両脇の箸（または</a:t>
            </a:r>
            <a:br>
              <a:rPr lang="ja-JP" altLang="en-US"/>
            </a:br>
            <a:r>
              <a:rPr lang="ja-JP" altLang="en-US"/>
              <a:t>フォーク）が使用できれば</a:t>
            </a:r>
            <a:br>
              <a:rPr lang="ja-JP" altLang="en-US"/>
            </a:br>
            <a:r>
              <a:rPr lang="ja-JP" altLang="en-US"/>
              <a:t>食事可能</a:t>
            </a:r>
          </a:p>
          <a:p>
            <a:pPr lvl="1" eaLnBrk="1"/>
            <a:r>
              <a:rPr lang="ja-JP" altLang="en-US"/>
              <a:t>空腹のまま長時間</a:t>
            </a:r>
            <a:br>
              <a:rPr lang="ja-JP" altLang="en-US"/>
            </a:br>
            <a:r>
              <a:rPr lang="ja-JP" altLang="en-US"/>
              <a:t>待たされると餓死</a:t>
            </a:r>
          </a:p>
          <a:p>
            <a:pPr lvl="1" eaLnBrk="1"/>
            <a:r>
              <a:rPr lang="ja-JP" altLang="en-US"/>
              <a:t>すべての哲学者を</a:t>
            </a:r>
            <a:br>
              <a:rPr lang="ja-JP" altLang="en-US"/>
            </a:br>
            <a:r>
              <a:rPr lang="ja-JP" altLang="en-US"/>
              <a:t>死なせない方法を</a:t>
            </a:r>
            <a:br>
              <a:rPr lang="ja-JP" altLang="en-US"/>
            </a:br>
            <a:r>
              <a:rPr lang="ja-JP" altLang="en-US"/>
              <a:t>考える問題</a:t>
            </a:r>
          </a:p>
        </p:txBody>
      </p:sp>
      <p:sp>
        <p:nvSpPr>
          <p:cNvPr id="602117" name="Oval 5"/>
          <p:cNvSpPr>
            <a:spLocks noChangeArrowheads="1"/>
          </p:cNvSpPr>
          <p:nvPr/>
        </p:nvSpPr>
        <p:spPr bwMode="auto">
          <a:xfrm>
            <a:off x="576263" y="6011863"/>
            <a:ext cx="4895850" cy="14747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プロセスが複数リソースを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要求する場合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60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うまくいかない例</a:t>
            </a:r>
            <a:endParaRPr lang="en-US" altLang="ja-JP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各フォークをセマフォで管理</a:t>
            </a:r>
          </a:p>
          <a:p>
            <a:pPr lvl="1" eaLnBrk="1"/>
            <a:r>
              <a:rPr lang="ja-JP" altLang="en-US"/>
              <a:t>右のフォークを確保し、左のフォークを確保</a:t>
            </a:r>
          </a:p>
          <a:p>
            <a:pPr lvl="1" eaLnBrk="1"/>
            <a:r>
              <a:rPr lang="ja-JP" altLang="en-US"/>
              <a:t>食事後、左のフォークを解放し、右のフォークを解放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15900" y="3059113"/>
            <a:ext cx="6408738" cy="43211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Semaphore fork[5] = {1,1,1,1,1};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philosopher(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while(1){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思索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 fork[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] );			</a:t>
            </a:r>
            <a:r>
              <a:rPr lang="en-US" altLang="ja-JP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//</a:t>
            </a:r>
            <a:r>
              <a:rPr lang="ja-JP" altLang="en-US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右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 fork[ (i+1) mod 5 ] );	</a:t>
            </a:r>
            <a:r>
              <a:rPr lang="en-US" altLang="ja-JP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//</a:t>
            </a:r>
            <a:r>
              <a:rPr lang="ja-JP" altLang="en-US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左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食事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 fork[ (i+1) mod 5 ] );	</a:t>
            </a:r>
            <a:r>
              <a:rPr lang="en-US" altLang="ja-JP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//</a:t>
            </a:r>
            <a:r>
              <a:rPr lang="ja-JP" altLang="en-US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左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 fork[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] );			</a:t>
            </a:r>
            <a:r>
              <a:rPr lang="en-US" altLang="ja-JP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//</a:t>
            </a:r>
            <a:r>
              <a:rPr lang="ja-JP" altLang="en-US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右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7472363" y="4572000"/>
            <a:ext cx="1655762" cy="1655763"/>
          </a:xfrm>
          <a:prstGeom prst="ellipse">
            <a:avLst/>
          </a:prstGeom>
          <a:solidFill>
            <a:srgbClr val="CC6600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0726" name="Oval 7"/>
          <p:cNvSpPr>
            <a:spLocks noChangeArrowheads="1"/>
          </p:cNvSpPr>
          <p:nvPr/>
        </p:nvSpPr>
        <p:spPr bwMode="auto">
          <a:xfrm>
            <a:off x="8015288" y="3851275"/>
            <a:ext cx="576262" cy="5762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30727" name="Oval 8"/>
          <p:cNvSpPr>
            <a:spLocks noChangeArrowheads="1"/>
          </p:cNvSpPr>
          <p:nvPr/>
        </p:nvSpPr>
        <p:spPr bwMode="auto">
          <a:xfrm>
            <a:off x="8767763" y="6156325"/>
            <a:ext cx="576262" cy="5762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30728" name="Oval 9"/>
          <p:cNvSpPr>
            <a:spLocks noChangeArrowheads="1"/>
          </p:cNvSpPr>
          <p:nvPr/>
        </p:nvSpPr>
        <p:spPr bwMode="auto">
          <a:xfrm>
            <a:off x="7254875" y="6156325"/>
            <a:ext cx="576263" cy="576263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30729" name="Oval 10"/>
          <p:cNvSpPr>
            <a:spLocks noChangeArrowheads="1"/>
          </p:cNvSpPr>
          <p:nvPr/>
        </p:nvSpPr>
        <p:spPr bwMode="auto">
          <a:xfrm>
            <a:off x="9199563" y="4716463"/>
            <a:ext cx="576262" cy="576262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30730" name="Oval 11"/>
          <p:cNvSpPr>
            <a:spLocks noChangeArrowheads="1"/>
          </p:cNvSpPr>
          <p:nvPr/>
        </p:nvSpPr>
        <p:spPr bwMode="auto">
          <a:xfrm>
            <a:off x="6823075" y="4716463"/>
            <a:ext cx="576263" cy="576262"/>
          </a:xfrm>
          <a:prstGeom prst="ellipse">
            <a:avLst/>
          </a:prstGeom>
          <a:solidFill>
            <a:srgbClr val="FF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30731" name="Rectangle 12"/>
          <p:cNvSpPr>
            <a:spLocks noChangeArrowheads="1"/>
          </p:cNvSpPr>
          <p:nvPr/>
        </p:nvSpPr>
        <p:spPr bwMode="auto">
          <a:xfrm rot="2426721">
            <a:off x="8980488" y="4144963"/>
            <a:ext cx="233362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30732" name="Rectangle 14"/>
          <p:cNvSpPr>
            <a:spLocks noChangeArrowheads="1"/>
          </p:cNvSpPr>
          <p:nvPr/>
        </p:nvSpPr>
        <p:spPr bwMode="auto">
          <a:xfrm rot="6410035">
            <a:off x="9360694" y="5506244"/>
            <a:ext cx="217488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rot="10800000" vert="eaVert"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30733" name="Rectangle 15"/>
          <p:cNvSpPr>
            <a:spLocks noChangeArrowheads="1"/>
          </p:cNvSpPr>
          <p:nvPr/>
        </p:nvSpPr>
        <p:spPr bwMode="auto">
          <a:xfrm>
            <a:off x="8191500" y="6300788"/>
            <a:ext cx="215900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30734" name="Rectangle 16"/>
          <p:cNvSpPr>
            <a:spLocks noChangeArrowheads="1"/>
          </p:cNvSpPr>
          <p:nvPr/>
        </p:nvSpPr>
        <p:spPr bwMode="auto">
          <a:xfrm rot="-6564538">
            <a:off x="7036594" y="5509419"/>
            <a:ext cx="220662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vert="eaVert"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30735" name="Rectangle 17"/>
          <p:cNvSpPr>
            <a:spLocks noChangeArrowheads="1"/>
          </p:cNvSpPr>
          <p:nvPr/>
        </p:nvSpPr>
        <p:spPr bwMode="auto">
          <a:xfrm rot="-2052865">
            <a:off x="7464425" y="4065588"/>
            <a:ext cx="228600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うまくいかない例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一方のフォークを確保した段階で中断する可能性</a:t>
            </a:r>
          </a:p>
          <a:p>
            <a:pPr lvl="1" eaLnBrk="1"/>
            <a:r>
              <a:rPr lang="ja-JP" altLang="en-US"/>
              <a:t>全員が片方のフォークを持ったまま動けなくなる</a:t>
            </a:r>
            <a:br>
              <a:rPr lang="ja-JP" altLang="en-US"/>
            </a:br>
            <a:r>
              <a:rPr lang="ja-JP" altLang="en-US"/>
              <a:t>ことがある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15900" y="3059113"/>
            <a:ext cx="6192838" cy="43211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Semaphore fork[5] = {1,1,1,1,1};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philosopher(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while(1){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思索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 fork[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] );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 fork[ (i+1) mod 5 ] );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食事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 fork[ (i+1) mod 5 ] );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 fork[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] );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604165" name="AutoShape 5"/>
          <p:cNvSpPr>
            <a:spLocks noChangeArrowheads="1"/>
          </p:cNvSpPr>
          <p:nvPr/>
        </p:nvSpPr>
        <p:spPr bwMode="auto">
          <a:xfrm>
            <a:off x="431800" y="4427538"/>
            <a:ext cx="649288" cy="576262"/>
          </a:xfrm>
          <a:prstGeom prst="lightningBolt">
            <a:avLst/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04166" name="AutoShape 6"/>
          <p:cNvSpPr>
            <a:spLocks noChangeArrowheads="1"/>
          </p:cNvSpPr>
          <p:nvPr/>
        </p:nvSpPr>
        <p:spPr bwMode="auto">
          <a:xfrm>
            <a:off x="5688013" y="2986088"/>
            <a:ext cx="4246562" cy="3314700"/>
          </a:xfrm>
          <a:prstGeom prst="wedgeEllipseCallout">
            <a:avLst>
              <a:gd name="adj1" fmla="val -44917"/>
              <a:gd name="adj2" fmla="val -74759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defTabSz="912813"/>
            <a:r>
              <a:rPr lang="ja-JP" altLang="en-US" sz="2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デッドロック</a:t>
            </a:r>
          </a:p>
          <a:p>
            <a:pPr defTabSz="912813"/>
            <a:r>
              <a:rPr lang="en-US" altLang="ja-JP" sz="2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(deadlock)</a:t>
            </a:r>
          </a:p>
          <a:p>
            <a:pPr defTabSz="912813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dirty="0">
                <a:latin typeface="A-OTF 新ゴ Pro M" pitchFamily="34" charset="-128"/>
                <a:ea typeface="A-OTF 新ゴ Pro M" pitchFamily="34" charset="-128"/>
              </a:rPr>
              <a:t>どのプロセスも資源獲得の</a:t>
            </a:r>
          </a:p>
          <a:p>
            <a:pPr defTabSz="912813"/>
            <a:r>
              <a:rPr lang="ja-JP" altLang="en-US" dirty="0">
                <a:latin typeface="A-OTF 新ゴ Pro M" pitchFamily="34" charset="-128"/>
                <a:ea typeface="A-OTF 新ゴ Pro M" pitchFamily="34" charset="-128"/>
              </a:rPr>
              <a:t>処理が進まず資源が確保</a:t>
            </a:r>
          </a:p>
          <a:p>
            <a:pPr defTabSz="912813"/>
            <a:r>
              <a:rPr lang="ja-JP" altLang="en-US" dirty="0">
                <a:latin typeface="A-OTF 新ゴ Pro M" pitchFamily="34" charset="-128"/>
                <a:ea typeface="A-OTF 新ゴ Pro M" pitchFamily="34" charset="-128"/>
              </a:rPr>
              <a:t>できない状態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0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5" grpId="0" animBg="1"/>
      <p:bldP spid="60416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解法その</a:t>
            </a:r>
            <a:r>
              <a:rPr lang="en-US" altLang="ja-JP"/>
              <a:t>1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フォーク</a:t>
            </a:r>
            <a:r>
              <a:rPr lang="en-US" altLang="ja-JP"/>
              <a:t>1</a:t>
            </a:r>
            <a:r>
              <a:rPr lang="ja-JP" altLang="en-US"/>
              <a:t>本</a:t>
            </a:r>
            <a:r>
              <a:rPr lang="en-US" altLang="ja-JP"/>
              <a:t>1</a:t>
            </a:r>
            <a:r>
              <a:rPr lang="ja-JP" altLang="en-US"/>
              <a:t>本ではなく，</a:t>
            </a:r>
            <a:br>
              <a:rPr lang="ja-JP" altLang="en-US"/>
            </a:br>
            <a:r>
              <a:rPr lang="ja-JP" altLang="en-US"/>
              <a:t>「フォーク全体を使う権利」をセマフォで管理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31800" y="3059113"/>
            <a:ext cx="6192838" cy="432117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Semaphore forks = 1;</a:t>
            </a:r>
          </a:p>
          <a:p>
            <a:pPr algn="l" defTabSz="912813"/>
            <a:endParaRPr lang="en-US" altLang="ja-JP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philosopher( </a:t>
            </a:r>
            <a:r>
              <a:rPr lang="en-US" altLang="ja-JP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while(1){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思索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P( forks );</a:t>
            </a:r>
          </a:p>
          <a:p>
            <a:pPr algn="l" defTabSz="912813"/>
            <a:r>
              <a:rPr lang="ja-JP" altLang="en-US" dirty="0">
                <a:latin typeface="Courier New" pitchFamily="49" charset="0"/>
                <a:ea typeface="ＭＳ Ｐゴシック" panose="020B0600070205080204" pitchFamily="50" charset="-128"/>
              </a:rPr>
              <a:t>    食事</a:t>
            </a:r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  V( forks );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609285" name="Oval 5"/>
          <p:cNvSpPr>
            <a:spLocks noChangeArrowheads="1"/>
          </p:cNvSpPr>
          <p:nvPr/>
        </p:nvSpPr>
        <p:spPr bwMode="auto">
          <a:xfrm>
            <a:off x="4248150" y="2411413"/>
            <a:ext cx="5616575" cy="3816350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うまくいくが，</a:t>
            </a:r>
          </a:p>
          <a:p>
            <a:pPr defTabSz="912813"/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同時に</a:t>
            </a:r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人しか食事できない</a:t>
            </a:r>
          </a:p>
          <a:p>
            <a:pPr defTabSz="912813"/>
            <a:endParaRPr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b="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実際は</a:t>
            </a:r>
            <a:r>
              <a:rPr lang="en-US" altLang="ja-JP" b="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b="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人同時に</a:t>
            </a:r>
          </a:p>
          <a:p>
            <a:pPr defTabSz="912813"/>
            <a:r>
              <a:rPr lang="ja-JP" altLang="en-US" b="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食事可能な場合があるはず</a:t>
            </a:r>
          </a:p>
          <a:p>
            <a:pPr defTabSz="912813"/>
            <a:endParaRPr lang="ja-JP" altLang="en-US" b="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912813"/>
            <a:r>
              <a:rPr lang="ja-JP" altLang="en-US" b="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リソースが有効利用できていない</a:t>
            </a:r>
          </a:p>
          <a:p>
            <a:pPr defTabSz="912813"/>
            <a:endParaRPr lang="ja-JP" altLang="en-US" sz="2000" b="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60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解法その</a:t>
            </a:r>
            <a:r>
              <a:rPr lang="en-US" altLang="ja-JP"/>
              <a:t>2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1</a:t>
            </a:r>
            <a:r>
              <a:rPr lang="ja-JP" altLang="en-US"/>
              <a:t>つのプロセスだけが逆順でフォークを要求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03238" y="1690688"/>
            <a:ext cx="5329237" cy="57610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Semaphore fork[5] = {1,1,1,1,1};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philosopher(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while(1){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思索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if( </a:t>
            </a:r>
            <a:r>
              <a:rPr lang="en-US" altLang="ja-JP" sz="1800" dirty="0" err="1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!= 4 ){</a:t>
            </a:r>
          </a:p>
          <a:p>
            <a:pPr algn="l" defTabSz="912813"/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P( fork[</a:t>
            </a:r>
            <a:r>
              <a:rPr lang="en-US" altLang="ja-JP" sz="1800" dirty="0" err="1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] );			</a:t>
            </a:r>
            <a:r>
              <a:rPr lang="en-US" altLang="ja-JP" sz="18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//</a:t>
            </a:r>
            <a:r>
              <a:rPr lang="ja-JP" altLang="en-US" sz="18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右</a:t>
            </a:r>
          </a:p>
          <a:p>
            <a:pPr algn="l" defTabSz="912813"/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P( fork[ (i+1) mod 5 ] );	</a:t>
            </a:r>
            <a:r>
              <a:rPr lang="en-US" altLang="ja-JP" sz="18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//</a:t>
            </a:r>
            <a:r>
              <a:rPr lang="ja-JP" altLang="en-US" sz="18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左</a:t>
            </a:r>
          </a:p>
          <a:p>
            <a:pPr algn="l" defTabSz="912813"/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else{</a:t>
            </a:r>
          </a:p>
          <a:p>
            <a:pPr algn="l" defTabSz="912813"/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P( fork[ (i+1) mod 5 ] ); </a:t>
            </a:r>
            <a:r>
              <a:rPr lang="en-US" altLang="ja-JP" sz="1800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//</a:t>
            </a:r>
            <a:r>
              <a:rPr lang="ja-JP" altLang="en-US" sz="1800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左</a:t>
            </a:r>
            <a:endParaRPr lang="en-US" altLang="ja-JP" sz="1800" dirty="0">
              <a:solidFill>
                <a:srgbClr val="3333CC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P( fork[</a:t>
            </a:r>
            <a:r>
              <a:rPr lang="en-US" altLang="ja-JP" sz="1800" dirty="0" err="1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] ); </a:t>
            </a:r>
            <a:r>
              <a:rPr lang="en-US" altLang="ja-JP" sz="1800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		//</a:t>
            </a:r>
            <a:r>
              <a:rPr lang="ja-JP" altLang="en-US" sz="1800" dirty="0">
                <a:solidFill>
                  <a:srgbClr val="33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右</a:t>
            </a:r>
            <a:endParaRPr lang="en-US" altLang="ja-JP" sz="1800" dirty="0">
              <a:solidFill>
                <a:srgbClr val="3333CC"/>
              </a:solidFill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食事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if( </a:t>
            </a:r>
            <a:r>
              <a:rPr lang="en-US" altLang="ja-JP" sz="1800" dirty="0" err="1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!= 4 ){</a:t>
            </a:r>
          </a:p>
          <a:p>
            <a:pPr algn="l" defTabSz="912813"/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V( fork[ (i+1) mod 5 ] );	//</a:t>
            </a:r>
            <a:r>
              <a:rPr lang="ja-JP" altLang="en-US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左</a:t>
            </a:r>
          </a:p>
          <a:p>
            <a:pPr algn="l" defTabSz="912813"/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V( fork[</a:t>
            </a:r>
            <a:r>
              <a:rPr lang="en-US" altLang="ja-JP" sz="1800" dirty="0" err="1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] );			//</a:t>
            </a:r>
            <a:r>
              <a:rPr lang="ja-JP" altLang="en-US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右</a:t>
            </a:r>
          </a:p>
          <a:p>
            <a:pPr algn="l" defTabSz="912813"/>
            <a:r>
              <a:rPr lang="en-US" altLang="ja-JP" sz="1800" dirty="0">
                <a:solidFill>
                  <a:srgbClr val="339933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else{</a:t>
            </a:r>
          </a:p>
          <a:p>
            <a:pPr algn="l" defTabSz="912813"/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V( fork[</a:t>
            </a:r>
            <a:r>
              <a:rPr lang="en-US" altLang="ja-JP" sz="1800" dirty="0" err="1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] );		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</a:t>
            </a:r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	//</a:t>
            </a:r>
            <a:r>
              <a:rPr lang="ja-JP" altLang="en-US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右</a:t>
            </a:r>
          </a:p>
          <a:p>
            <a:pPr algn="l" defTabSz="912813"/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  V( fork[ (i+1) mod 5 ] );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</a:t>
            </a:r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	//</a:t>
            </a:r>
            <a:r>
              <a:rPr lang="ja-JP" altLang="en-US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左</a:t>
            </a:r>
          </a:p>
          <a:p>
            <a:pPr algn="l" defTabSz="912813"/>
            <a:r>
              <a:rPr lang="en-US" altLang="ja-JP" sz="1800" dirty="0">
                <a:solidFill>
                  <a:srgbClr val="3333CC"/>
                </a:solidFill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} 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129463" y="4859338"/>
            <a:ext cx="1655762" cy="1655762"/>
          </a:xfrm>
          <a:prstGeom prst="ellipse">
            <a:avLst/>
          </a:prstGeom>
          <a:solidFill>
            <a:srgbClr val="CC6600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7672388" y="4138613"/>
            <a:ext cx="576262" cy="576262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8424863" y="6443663"/>
            <a:ext cx="576262" cy="576262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6911975" y="6443663"/>
            <a:ext cx="576263" cy="576262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8856663" y="5003800"/>
            <a:ext cx="576262" cy="576263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6480175" y="5003800"/>
            <a:ext cx="576263" cy="576263"/>
          </a:xfrm>
          <a:prstGeom prst="ellipse">
            <a:avLst/>
          </a:prstGeom>
          <a:solidFill>
            <a:srgbClr val="99CCFF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 rot="2426721">
            <a:off x="8637588" y="4432300"/>
            <a:ext cx="233362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 rot="6410035">
            <a:off x="9017794" y="5793582"/>
            <a:ext cx="217487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rot="10800000" vert="eaVert"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7848600" y="6588125"/>
            <a:ext cx="215900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 rot="-6564538">
            <a:off x="6693693" y="5796757"/>
            <a:ext cx="220663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vert="eaVert"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 rot="-2052865">
            <a:off x="7121525" y="4352925"/>
            <a:ext cx="228600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33808" name="Rectangle 18"/>
          <p:cNvSpPr>
            <a:spLocks noChangeArrowheads="1"/>
          </p:cNvSpPr>
          <p:nvPr/>
        </p:nvSpPr>
        <p:spPr bwMode="auto">
          <a:xfrm>
            <a:off x="7777163" y="2338388"/>
            <a:ext cx="2159000" cy="649287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4: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左，右</a:t>
            </a:r>
          </a:p>
        </p:txBody>
      </p:sp>
      <p:sp>
        <p:nvSpPr>
          <p:cNvPr id="33809" name="Rectangle 19"/>
          <p:cNvSpPr>
            <a:spLocks noChangeArrowheads="1"/>
          </p:cNvSpPr>
          <p:nvPr/>
        </p:nvSpPr>
        <p:spPr bwMode="auto">
          <a:xfrm>
            <a:off x="7777163" y="3130550"/>
            <a:ext cx="2159000" cy="64928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他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右，左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解法その</a:t>
            </a:r>
            <a:r>
              <a:rPr lang="en-US" altLang="ja-JP"/>
              <a:t>2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1</a:t>
            </a:r>
            <a:r>
              <a:rPr lang="ja-JP" altLang="en-US"/>
              <a:t>つのプロセスだけが逆順でフォークを要求</a:t>
            </a:r>
          </a:p>
          <a:p>
            <a:pPr lvl="1" eaLnBrk="1"/>
            <a:r>
              <a:rPr lang="en-US" altLang="ja-JP"/>
              <a:t>philosopher(3)</a:t>
            </a:r>
            <a:r>
              <a:rPr lang="ja-JP" altLang="en-US"/>
              <a:t>が左を確保できないとき</a:t>
            </a:r>
          </a:p>
          <a:p>
            <a:pPr lvl="2" eaLnBrk="1"/>
            <a:r>
              <a:rPr lang="en-US" altLang="ja-JP"/>
              <a:t>philosopher(4)</a:t>
            </a:r>
            <a:r>
              <a:rPr lang="ja-JP" altLang="en-US"/>
              <a:t>は右を確保ずみ</a:t>
            </a:r>
          </a:p>
          <a:p>
            <a:pPr lvl="2" eaLnBrk="1"/>
            <a:r>
              <a:rPr lang="en-US" altLang="ja-JP"/>
              <a:t>philosopher(4)</a:t>
            </a:r>
            <a:r>
              <a:rPr lang="ja-JP" altLang="en-US"/>
              <a:t>は食事中</a:t>
            </a:r>
          </a:p>
          <a:p>
            <a:pPr lvl="2" eaLnBrk="1"/>
            <a:r>
              <a:rPr lang="ja-JP" altLang="en-US"/>
              <a:t>いずれ解放され，</a:t>
            </a:r>
            <a:br>
              <a:rPr lang="ja-JP" altLang="en-US"/>
            </a:br>
            <a:r>
              <a:rPr lang="en-US" altLang="ja-JP"/>
              <a:t>philosopher(3)</a:t>
            </a:r>
            <a:r>
              <a:rPr lang="ja-JP" altLang="en-US"/>
              <a:t>が確保可能</a:t>
            </a:r>
          </a:p>
          <a:p>
            <a:pPr lvl="1" eaLnBrk="1"/>
            <a:r>
              <a:rPr lang="en-US" altLang="ja-JP"/>
              <a:t>philosopher(4)</a:t>
            </a:r>
            <a:r>
              <a:rPr lang="ja-JP" altLang="en-US"/>
              <a:t>が右を確保できないとき</a:t>
            </a:r>
          </a:p>
          <a:p>
            <a:pPr lvl="2" eaLnBrk="1"/>
            <a:r>
              <a:rPr lang="en-US" altLang="ja-JP"/>
              <a:t>philosopher(3)</a:t>
            </a:r>
            <a:r>
              <a:rPr lang="ja-JP" altLang="en-US"/>
              <a:t>は左を確保ずみ</a:t>
            </a:r>
          </a:p>
          <a:p>
            <a:pPr lvl="2" eaLnBrk="1"/>
            <a:r>
              <a:rPr lang="en-US" altLang="ja-JP"/>
              <a:t>philosopher(3)</a:t>
            </a:r>
            <a:r>
              <a:rPr lang="ja-JP" altLang="en-US"/>
              <a:t>は食事中</a:t>
            </a:r>
          </a:p>
          <a:p>
            <a:pPr lvl="2" eaLnBrk="1"/>
            <a:r>
              <a:rPr lang="ja-JP" altLang="en-US"/>
              <a:t>いずれ解放され，</a:t>
            </a:r>
            <a:br>
              <a:rPr lang="ja-JP" altLang="en-US"/>
            </a:br>
            <a:r>
              <a:rPr lang="en-US" altLang="ja-JP"/>
              <a:t>philosopher(4)</a:t>
            </a:r>
            <a:r>
              <a:rPr lang="ja-JP" altLang="en-US"/>
              <a:t>が確保可能</a:t>
            </a:r>
          </a:p>
        </p:txBody>
      </p:sp>
      <p:sp>
        <p:nvSpPr>
          <p:cNvPr id="34820" name="Oval 5"/>
          <p:cNvSpPr>
            <a:spLocks noChangeArrowheads="1"/>
          </p:cNvSpPr>
          <p:nvPr/>
        </p:nvSpPr>
        <p:spPr bwMode="auto">
          <a:xfrm>
            <a:off x="7129463" y="4859338"/>
            <a:ext cx="1655762" cy="1655762"/>
          </a:xfrm>
          <a:prstGeom prst="ellipse">
            <a:avLst/>
          </a:prstGeom>
          <a:solidFill>
            <a:srgbClr val="CC6600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4821" name="Oval 6"/>
          <p:cNvSpPr>
            <a:spLocks noChangeArrowheads="1"/>
          </p:cNvSpPr>
          <p:nvPr/>
        </p:nvSpPr>
        <p:spPr bwMode="auto">
          <a:xfrm>
            <a:off x="7672388" y="4138613"/>
            <a:ext cx="576262" cy="576262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34822" name="Oval 7"/>
          <p:cNvSpPr>
            <a:spLocks noChangeArrowheads="1"/>
          </p:cNvSpPr>
          <p:nvPr/>
        </p:nvSpPr>
        <p:spPr bwMode="auto">
          <a:xfrm>
            <a:off x="8424863" y="6443663"/>
            <a:ext cx="576262" cy="576262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34823" name="Oval 8"/>
          <p:cNvSpPr>
            <a:spLocks noChangeArrowheads="1"/>
          </p:cNvSpPr>
          <p:nvPr/>
        </p:nvSpPr>
        <p:spPr bwMode="auto">
          <a:xfrm>
            <a:off x="6911975" y="6443663"/>
            <a:ext cx="576263" cy="576262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34824" name="Oval 9"/>
          <p:cNvSpPr>
            <a:spLocks noChangeArrowheads="1"/>
          </p:cNvSpPr>
          <p:nvPr/>
        </p:nvSpPr>
        <p:spPr bwMode="auto">
          <a:xfrm>
            <a:off x="8856663" y="5003800"/>
            <a:ext cx="576262" cy="576263"/>
          </a:xfrm>
          <a:prstGeom prst="ellipse">
            <a:avLst/>
          </a:prstGeom>
          <a:solidFill>
            <a:srgbClr val="99FF99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34825" name="Oval 10"/>
          <p:cNvSpPr>
            <a:spLocks noChangeArrowheads="1"/>
          </p:cNvSpPr>
          <p:nvPr/>
        </p:nvSpPr>
        <p:spPr bwMode="auto">
          <a:xfrm>
            <a:off x="6480175" y="5003800"/>
            <a:ext cx="576263" cy="576263"/>
          </a:xfrm>
          <a:prstGeom prst="ellipse">
            <a:avLst/>
          </a:prstGeom>
          <a:solidFill>
            <a:srgbClr val="99CCFF"/>
          </a:solidFill>
          <a:ln w="38100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34826" name="Rectangle 11"/>
          <p:cNvSpPr>
            <a:spLocks noChangeArrowheads="1"/>
          </p:cNvSpPr>
          <p:nvPr/>
        </p:nvSpPr>
        <p:spPr bwMode="auto">
          <a:xfrm rot="2426721">
            <a:off x="8637588" y="4432300"/>
            <a:ext cx="233362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34827" name="Rectangle 12"/>
          <p:cNvSpPr>
            <a:spLocks noChangeArrowheads="1"/>
          </p:cNvSpPr>
          <p:nvPr/>
        </p:nvSpPr>
        <p:spPr bwMode="auto">
          <a:xfrm rot="6410035">
            <a:off x="9017794" y="5793582"/>
            <a:ext cx="217487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rot="10800000" vert="eaVert"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34828" name="Rectangle 13"/>
          <p:cNvSpPr>
            <a:spLocks noChangeArrowheads="1"/>
          </p:cNvSpPr>
          <p:nvPr/>
        </p:nvSpPr>
        <p:spPr bwMode="auto">
          <a:xfrm>
            <a:off x="7848600" y="6588125"/>
            <a:ext cx="215900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34829" name="Rectangle 14"/>
          <p:cNvSpPr>
            <a:spLocks noChangeArrowheads="1"/>
          </p:cNvSpPr>
          <p:nvPr/>
        </p:nvSpPr>
        <p:spPr bwMode="auto">
          <a:xfrm rot="-6564538">
            <a:off x="6693693" y="5796757"/>
            <a:ext cx="220663" cy="647700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</p:spPr>
        <p:txBody>
          <a:bodyPr vert="eaVert"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34830" name="Rectangle 15"/>
          <p:cNvSpPr>
            <a:spLocks noChangeArrowheads="1"/>
          </p:cNvSpPr>
          <p:nvPr/>
        </p:nvSpPr>
        <p:spPr bwMode="auto">
          <a:xfrm rot="-2052865">
            <a:off x="7121525" y="4352925"/>
            <a:ext cx="228600" cy="647700"/>
          </a:xfrm>
          <a:prstGeom prst="rect">
            <a:avLst/>
          </a:prstGeom>
          <a:solidFill>
            <a:srgbClr val="C0C0C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606224" name="Oval 16"/>
          <p:cNvSpPr>
            <a:spLocks noChangeArrowheads="1"/>
          </p:cNvSpPr>
          <p:nvPr/>
        </p:nvSpPr>
        <p:spPr bwMode="auto">
          <a:xfrm>
            <a:off x="503238" y="2843213"/>
            <a:ext cx="5616575" cy="3816350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うまくいくが，</a:t>
            </a:r>
          </a:p>
          <a:p>
            <a:pPr defTabSz="912813"/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哲学者</a:t>
            </a:r>
            <a:r>
              <a:rPr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が特殊であるため，</a:t>
            </a:r>
          </a:p>
          <a:p>
            <a:pPr defTabSz="912813"/>
            <a:r>
              <a:rPr lang="ja-JP" altLang="en-US" sz="2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公平性</a:t>
            </a: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を欠いている可能性がある</a:t>
            </a:r>
          </a:p>
          <a:p>
            <a:pPr defTabSz="912813"/>
            <a:endParaRPr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4832" name="Rectangle 17"/>
          <p:cNvSpPr>
            <a:spLocks noChangeArrowheads="1"/>
          </p:cNvSpPr>
          <p:nvPr/>
        </p:nvSpPr>
        <p:spPr bwMode="auto">
          <a:xfrm>
            <a:off x="7777163" y="2338388"/>
            <a:ext cx="2159000" cy="649287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4: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左，右</a:t>
            </a:r>
          </a:p>
        </p:txBody>
      </p:sp>
      <p:sp>
        <p:nvSpPr>
          <p:cNvPr id="34833" name="Rectangle 18"/>
          <p:cNvSpPr>
            <a:spLocks noChangeArrowheads="1"/>
          </p:cNvSpPr>
          <p:nvPr/>
        </p:nvSpPr>
        <p:spPr bwMode="auto">
          <a:xfrm>
            <a:off x="7777163" y="3130550"/>
            <a:ext cx="2159000" cy="64928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2813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他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右，左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6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6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6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6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6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6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500"/>
                                        <p:tgtEl>
                                          <p:spTgt spid="606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解法その</a:t>
            </a:r>
            <a:r>
              <a:rPr lang="en-US" altLang="ja-JP"/>
              <a:t>3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少し我慢をする哲学者</a:t>
            </a:r>
          </a:p>
          <a:p>
            <a:pPr lvl="1" eaLnBrk="1"/>
            <a:r>
              <a:rPr lang="ja-JP" altLang="en-US"/>
              <a:t>右のフォークを確保後，</a:t>
            </a:r>
            <a:br>
              <a:rPr lang="ja-JP" altLang="en-US"/>
            </a:br>
            <a:r>
              <a:rPr lang="ja-JP" altLang="en-US"/>
              <a:t>左のフォークが確保できなければ，</a:t>
            </a:r>
            <a:br>
              <a:rPr lang="ja-JP" altLang="en-US"/>
            </a:br>
            <a:r>
              <a:rPr lang="ja-JP" altLang="en-US"/>
              <a:t>いったん右のフォークを解放して少し待つ</a:t>
            </a:r>
          </a:p>
          <a:p>
            <a:pPr lvl="1" eaLnBrk="1"/>
            <a:r>
              <a:rPr lang="ja-JP" altLang="en-US"/>
              <a:t>これによって，</a:t>
            </a:r>
            <a:br>
              <a:rPr lang="ja-JP" altLang="en-US"/>
            </a:br>
            <a:r>
              <a:rPr lang="ja-JP" altLang="en-US"/>
              <a:t>「全員右フォークを確保した状態」から抜け出せる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問題点</a:t>
            </a:r>
          </a:p>
          <a:p>
            <a:pPr lvl="1" eaLnBrk="1"/>
            <a:r>
              <a:rPr lang="ja-JP" altLang="en-US"/>
              <a:t>全員が同時に「右フォーク確保，右フォーク解放」を繰り返すと，やはり</a:t>
            </a:r>
            <a:r>
              <a:rPr lang="ja-JP" altLang="en-US">
                <a:solidFill>
                  <a:srgbClr val="A50021"/>
                </a:solidFill>
              </a:rPr>
              <a:t>デッドロック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 dirty="0"/>
              <a:t>解法その</a:t>
            </a:r>
            <a:r>
              <a:rPr lang="en-US" altLang="ja-JP" dirty="0"/>
              <a:t>4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不定時間だけ我慢をする哲学者</a:t>
            </a:r>
          </a:p>
          <a:p>
            <a:pPr lvl="1" eaLnBrk="1"/>
            <a:r>
              <a:rPr lang="ja-JP" altLang="en-US"/>
              <a:t>右のフォークを確保後，</a:t>
            </a:r>
            <a:br>
              <a:rPr lang="ja-JP" altLang="en-US"/>
            </a:br>
            <a:r>
              <a:rPr lang="ja-JP" altLang="en-US"/>
              <a:t>左のフォークが確保できなければ，</a:t>
            </a:r>
            <a:br>
              <a:rPr lang="ja-JP" altLang="en-US"/>
            </a:br>
            <a:r>
              <a:rPr lang="ja-JP" altLang="en-US"/>
              <a:t>いったん右のフォークを解放して少し待つ</a:t>
            </a:r>
          </a:p>
          <a:p>
            <a:pPr lvl="1" eaLnBrk="1"/>
            <a:r>
              <a:rPr lang="ja-JP" altLang="en-US"/>
              <a:t>待つ時間はランダムに決定する</a:t>
            </a:r>
          </a:p>
          <a:p>
            <a:pPr lvl="1" eaLnBrk="1"/>
            <a:r>
              <a:rPr lang="ja-JP" altLang="en-US"/>
              <a:t>これによって，全員が同時に「右フォーク確保，右フォーク解放」を繰り返すことがなくなる</a:t>
            </a:r>
          </a:p>
          <a:p>
            <a:pPr eaLnBrk="1"/>
            <a:r>
              <a:rPr lang="ja-JP" altLang="en-US"/>
              <a:t>問題点</a:t>
            </a:r>
          </a:p>
          <a:p>
            <a:pPr lvl="1" eaLnBrk="1"/>
            <a:r>
              <a:rPr lang="ja-JP" altLang="en-US">
                <a:solidFill>
                  <a:srgbClr val="A50021"/>
                </a:solidFill>
              </a:rPr>
              <a:t>デッドロック</a:t>
            </a:r>
            <a:r>
              <a:rPr lang="ja-JP" altLang="en-US"/>
              <a:t>が発生しないことを証明できない</a:t>
            </a:r>
          </a:p>
          <a:p>
            <a:pPr lvl="1" eaLnBrk="1"/>
            <a:r>
              <a:rPr lang="ja-JP" altLang="en-US"/>
              <a:t>フォークを解放して「ゆずった」哲学者は，</a:t>
            </a:r>
            <a:br>
              <a:rPr lang="ja-JP" altLang="en-US"/>
            </a:br>
            <a:r>
              <a:rPr lang="ja-JP" altLang="en-US"/>
              <a:t>次に優先されるしくみがないと</a:t>
            </a:r>
            <a:r>
              <a:rPr lang="ja-JP" altLang="en-US">
                <a:solidFill>
                  <a:srgbClr val="A50021"/>
                </a:solidFill>
              </a:rPr>
              <a:t>公平性</a:t>
            </a:r>
            <a:r>
              <a:rPr lang="ja-JP" altLang="en-US"/>
              <a:t>に欠ける</a:t>
            </a:r>
            <a:br>
              <a:rPr lang="ja-JP" altLang="en-US"/>
            </a:br>
            <a:endParaRPr lang="ja-JP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理想的な解法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求められる条件</a:t>
            </a:r>
          </a:p>
          <a:p>
            <a:pPr eaLnBrk="1"/>
            <a:endParaRPr lang="ja-JP" altLang="en-US"/>
          </a:p>
          <a:p>
            <a:pPr lvl="1" eaLnBrk="1"/>
            <a:r>
              <a:rPr lang="ja-JP" altLang="en-US"/>
              <a:t>リソース確保に失敗した場合，</a:t>
            </a:r>
            <a:br>
              <a:rPr lang="ja-JP" altLang="en-US"/>
            </a:br>
            <a:r>
              <a:rPr lang="ja-JP" altLang="en-US"/>
              <a:t>当該リソースを確保するための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待ち行列に並ぶことができる</a:t>
            </a:r>
            <a:r>
              <a:rPr lang="ja-JP" altLang="en-US"/>
              <a:t>こと</a:t>
            </a:r>
          </a:p>
          <a:p>
            <a:pPr lvl="1" eaLnBrk="1"/>
            <a:endParaRPr lang="ja-JP" altLang="en-US"/>
          </a:p>
          <a:p>
            <a:pPr lvl="1" eaLnBrk="1"/>
            <a:r>
              <a:rPr lang="ja-JP" altLang="en-US"/>
              <a:t>全てのプロセスがリソースを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平等に確保できる</a:t>
            </a:r>
            <a:r>
              <a:rPr lang="ja-JP" altLang="en-US"/>
              <a:t>ことを保証すること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Chandy/Misra</a:t>
            </a:r>
            <a:r>
              <a:rPr lang="ja-JP" altLang="en-US"/>
              <a:t>の解法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338" y="971550"/>
            <a:ext cx="9467850" cy="2451100"/>
          </a:xfrm>
        </p:spPr>
        <p:txBody>
          <a:bodyPr/>
          <a:lstStyle/>
          <a:p>
            <a:pPr marL="342900" indent="-342900" eaLnBrk="1">
              <a:defRPr/>
            </a:pPr>
            <a:r>
              <a:rPr lang="en-US" altLang="ja-JP" sz="3200" dirty="0"/>
              <a:t>1984</a:t>
            </a:r>
            <a:r>
              <a:rPr lang="ja-JP" altLang="en-US" sz="3200" dirty="0"/>
              <a:t>年に提案</a:t>
            </a:r>
            <a:endParaRPr lang="en-US" altLang="ja-JP" sz="3200" dirty="0"/>
          </a:p>
          <a:p>
            <a:pPr marL="342900" indent="-342900" eaLnBrk="1">
              <a:defRPr/>
            </a:pPr>
            <a:r>
              <a:rPr lang="ja-JP" altLang="en-US" sz="3200" dirty="0"/>
              <a:t>任意人のエージェント</a:t>
            </a:r>
            <a:r>
              <a:rPr lang="en-US" altLang="ja-JP" sz="3200" dirty="0"/>
              <a:t>(P1,,, </a:t>
            </a:r>
            <a:r>
              <a:rPr lang="en-US" altLang="ja-JP" sz="3200" dirty="0" err="1"/>
              <a:t>Pn</a:t>
            </a:r>
            <a:r>
              <a:rPr lang="en-US" altLang="ja-JP" sz="3200" dirty="0"/>
              <a:t>)</a:t>
            </a:r>
            <a:r>
              <a:rPr lang="ja-JP" altLang="en-US" sz="3200" dirty="0"/>
              <a:t>（哲学者）が任意個のリソース</a:t>
            </a:r>
            <a:r>
              <a:rPr lang="en-US" altLang="ja-JP" sz="3200" dirty="0"/>
              <a:t>(R1,,,Rm)</a:t>
            </a:r>
            <a:r>
              <a:rPr lang="ja-JP" altLang="en-US" sz="3200" dirty="0"/>
              <a:t>（フォーク）を獲得する状況に対して適用可能な方式</a:t>
            </a:r>
            <a:endParaRPr lang="en-US" altLang="ja-JP" sz="3200" dirty="0"/>
          </a:p>
          <a:p>
            <a:pPr marL="514350" indent="-514350" eaLnBrk="1">
              <a:buFont typeface="StarSymbol" pitchFamily="2" charset="0"/>
              <a:buNone/>
              <a:defRPr/>
            </a:pPr>
            <a:endParaRPr lang="ja-JP" altLang="en-US" sz="3200" dirty="0"/>
          </a:p>
          <a:p>
            <a:pPr marL="971550" lvl="1" indent="-514350" eaLnBrk="1">
              <a:buFont typeface="+mj-lt"/>
              <a:buAutoNum type="arabicPeriod"/>
              <a:defRPr/>
            </a:pPr>
            <a:endParaRPr lang="en-US" altLang="ja-JP" sz="2800" dirty="0">
              <a:latin typeface="Times New Roman" pitchFamily="18" charset="0"/>
            </a:endParaRPr>
          </a:p>
        </p:txBody>
      </p:sp>
      <p:grpSp>
        <p:nvGrpSpPr>
          <p:cNvPr id="38916" name="グループ化 30"/>
          <p:cNvGrpSpPr>
            <a:grpSpLocks/>
          </p:cNvGrpSpPr>
          <p:nvPr/>
        </p:nvGrpSpPr>
        <p:grpSpPr bwMode="auto">
          <a:xfrm>
            <a:off x="1468438" y="3779838"/>
            <a:ext cx="2970212" cy="3097212"/>
            <a:chOff x="6480175" y="4138613"/>
            <a:chExt cx="2970213" cy="3097212"/>
          </a:xfrm>
        </p:grpSpPr>
        <p:sp>
          <p:nvSpPr>
            <p:cNvPr id="38919" name="Oval 5"/>
            <p:cNvSpPr>
              <a:spLocks noChangeArrowheads="1"/>
            </p:cNvSpPr>
            <p:nvPr/>
          </p:nvSpPr>
          <p:spPr bwMode="auto">
            <a:xfrm>
              <a:off x="7129463" y="4859338"/>
              <a:ext cx="1655762" cy="1655762"/>
            </a:xfrm>
            <a:prstGeom prst="ellipse">
              <a:avLst/>
            </a:prstGeom>
            <a:solidFill>
              <a:srgbClr val="CC6600"/>
            </a:solidFill>
            <a:ln w="38100" algn="ctr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38920" name="Oval 6"/>
            <p:cNvSpPr>
              <a:spLocks noChangeArrowheads="1"/>
            </p:cNvSpPr>
            <p:nvPr/>
          </p:nvSpPr>
          <p:spPr bwMode="auto">
            <a:xfrm>
              <a:off x="7672388" y="4138613"/>
              <a:ext cx="576262" cy="576262"/>
            </a:xfrm>
            <a:prstGeom prst="ellipse">
              <a:avLst/>
            </a:prstGeom>
            <a:solidFill>
              <a:srgbClr val="99FF99"/>
            </a:solidFill>
            <a:ln w="38100" algn="ctr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  <p:sp>
          <p:nvSpPr>
            <p:cNvPr id="38921" name="Oval 7"/>
            <p:cNvSpPr>
              <a:spLocks noChangeArrowheads="1"/>
            </p:cNvSpPr>
            <p:nvPr/>
          </p:nvSpPr>
          <p:spPr bwMode="auto">
            <a:xfrm>
              <a:off x="8424863" y="6443663"/>
              <a:ext cx="576262" cy="576262"/>
            </a:xfrm>
            <a:prstGeom prst="ellipse">
              <a:avLst/>
            </a:prstGeom>
            <a:solidFill>
              <a:srgbClr val="99FF99"/>
            </a:solidFill>
            <a:ln w="38100" algn="ctr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38922" name="Oval 8"/>
            <p:cNvSpPr>
              <a:spLocks noChangeArrowheads="1"/>
            </p:cNvSpPr>
            <p:nvPr/>
          </p:nvSpPr>
          <p:spPr bwMode="auto">
            <a:xfrm>
              <a:off x="6911975" y="6443663"/>
              <a:ext cx="576263" cy="576262"/>
            </a:xfrm>
            <a:prstGeom prst="ellipse">
              <a:avLst/>
            </a:prstGeom>
            <a:solidFill>
              <a:srgbClr val="99FF99"/>
            </a:solidFill>
            <a:ln w="38100" algn="ctr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38923" name="Oval 9"/>
            <p:cNvSpPr>
              <a:spLocks noChangeArrowheads="1"/>
            </p:cNvSpPr>
            <p:nvPr/>
          </p:nvSpPr>
          <p:spPr bwMode="auto">
            <a:xfrm>
              <a:off x="8856663" y="5003800"/>
              <a:ext cx="576262" cy="576263"/>
            </a:xfrm>
            <a:prstGeom prst="ellipse">
              <a:avLst/>
            </a:prstGeom>
            <a:solidFill>
              <a:srgbClr val="99FF99"/>
            </a:solidFill>
            <a:ln w="38100" algn="ctr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38924" name="Oval 10"/>
            <p:cNvSpPr>
              <a:spLocks noChangeArrowheads="1"/>
            </p:cNvSpPr>
            <p:nvPr/>
          </p:nvSpPr>
          <p:spPr bwMode="auto">
            <a:xfrm>
              <a:off x="6480175" y="5003800"/>
              <a:ext cx="576263" cy="576263"/>
            </a:xfrm>
            <a:prstGeom prst="ellipse">
              <a:avLst/>
            </a:prstGeom>
            <a:solidFill>
              <a:srgbClr val="99CCFF"/>
            </a:solidFill>
            <a:ln w="38100" algn="ctr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</a:t>
              </a:r>
            </a:p>
          </p:txBody>
        </p:sp>
        <p:sp>
          <p:nvSpPr>
            <p:cNvPr id="38925" name="Rectangle 11"/>
            <p:cNvSpPr>
              <a:spLocks noChangeArrowheads="1"/>
            </p:cNvSpPr>
            <p:nvPr/>
          </p:nvSpPr>
          <p:spPr bwMode="auto">
            <a:xfrm rot="2426721">
              <a:off x="8637588" y="4432300"/>
              <a:ext cx="233362" cy="647700"/>
            </a:xfrm>
            <a:prstGeom prst="rect">
              <a:avLst/>
            </a:prstGeom>
            <a:solidFill>
              <a:srgbClr val="C0C0C0"/>
            </a:solidFill>
            <a:ln w="38100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38926" name="Rectangle 12"/>
            <p:cNvSpPr>
              <a:spLocks noChangeArrowheads="1"/>
            </p:cNvSpPr>
            <p:nvPr/>
          </p:nvSpPr>
          <p:spPr bwMode="auto">
            <a:xfrm rot="6410035">
              <a:off x="9017794" y="5793582"/>
              <a:ext cx="217487" cy="647700"/>
            </a:xfrm>
            <a:prstGeom prst="rect">
              <a:avLst/>
            </a:prstGeom>
            <a:solidFill>
              <a:srgbClr val="C0C0C0"/>
            </a:solidFill>
            <a:ln w="38100" algn="ctr">
              <a:noFill/>
              <a:miter lim="800000"/>
              <a:headEnd/>
              <a:tailEnd/>
            </a:ln>
          </p:spPr>
          <p:txBody>
            <a:bodyPr rot="10800000" vert="eaVert"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38927" name="Rectangle 13"/>
            <p:cNvSpPr>
              <a:spLocks noChangeArrowheads="1"/>
            </p:cNvSpPr>
            <p:nvPr/>
          </p:nvSpPr>
          <p:spPr bwMode="auto">
            <a:xfrm>
              <a:off x="7848600" y="6588125"/>
              <a:ext cx="215900" cy="647700"/>
            </a:xfrm>
            <a:prstGeom prst="rect">
              <a:avLst/>
            </a:prstGeom>
            <a:solidFill>
              <a:srgbClr val="C0C0C0"/>
            </a:solidFill>
            <a:ln w="38100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38928" name="Rectangle 14"/>
            <p:cNvSpPr>
              <a:spLocks noChangeArrowheads="1"/>
            </p:cNvSpPr>
            <p:nvPr/>
          </p:nvSpPr>
          <p:spPr bwMode="auto">
            <a:xfrm rot="-6564538">
              <a:off x="6693693" y="5796757"/>
              <a:ext cx="220663" cy="647700"/>
            </a:xfrm>
            <a:prstGeom prst="rect">
              <a:avLst/>
            </a:prstGeom>
            <a:solidFill>
              <a:srgbClr val="FF99CC"/>
            </a:solidFill>
            <a:ln w="38100" algn="ctr">
              <a:noFill/>
              <a:miter lim="800000"/>
              <a:headEnd/>
              <a:tailEnd/>
            </a:ln>
          </p:spPr>
          <p:txBody>
            <a:bodyPr vert="eaVert"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</a:t>
              </a:r>
            </a:p>
          </p:txBody>
        </p:sp>
        <p:sp>
          <p:nvSpPr>
            <p:cNvPr id="38929" name="Rectangle 15"/>
            <p:cNvSpPr>
              <a:spLocks noChangeArrowheads="1"/>
            </p:cNvSpPr>
            <p:nvPr/>
          </p:nvSpPr>
          <p:spPr bwMode="auto">
            <a:xfrm rot="-2052865">
              <a:off x="7121525" y="4352925"/>
              <a:ext cx="228600" cy="647700"/>
            </a:xfrm>
            <a:prstGeom prst="rect">
              <a:avLst/>
            </a:prstGeom>
            <a:solidFill>
              <a:srgbClr val="C0C0C0"/>
            </a:solidFill>
            <a:ln w="38100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defTabSz="912813"/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sp>
        <p:nvSpPr>
          <p:cNvPr id="38917" name="テキスト ボックス 31"/>
          <p:cNvSpPr txBox="1">
            <a:spLocks noChangeArrowheads="1"/>
          </p:cNvSpPr>
          <p:nvPr/>
        </p:nvSpPr>
        <p:spPr bwMode="auto">
          <a:xfrm>
            <a:off x="4826000" y="3779838"/>
            <a:ext cx="4143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哲学者＝＞エージェント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8918" name="テキスト ボックス 32"/>
          <p:cNvSpPr txBox="1">
            <a:spLocks noChangeArrowheads="1"/>
          </p:cNvSpPr>
          <p:nvPr/>
        </p:nvSpPr>
        <p:spPr bwMode="auto">
          <a:xfrm>
            <a:off x="4968875" y="4279900"/>
            <a:ext cx="47863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フォーク＝＞リソース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実際はフォークを管理する変数で管理する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THINKING(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初期値</a:t>
            </a:r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):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未使用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HUNGRY          :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利用許可待ち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kumimoji="1"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EATING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：利用中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利用する変数</a:t>
            </a:r>
          </a:p>
        </p:txBody>
      </p:sp>
      <p:sp>
        <p:nvSpPr>
          <p:cNvPr id="39939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9182100" cy="6588125"/>
          </a:xfrm>
        </p:spPr>
        <p:txBody>
          <a:bodyPr/>
          <a:lstStyle/>
          <a:p>
            <a:r>
              <a:rPr lang="ja-JP" altLang="en-US" dirty="0"/>
              <a:t>配列</a:t>
            </a:r>
            <a:r>
              <a:rPr lang="en-US" altLang="ja-JP" dirty="0"/>
              <a:t>state[ ]:</a:t>
            </a:r>
            <a:r>
              <a:rPr lang="ja-JP" altLang="en-US" dirty="0"/>
              <a:t>哲学者の</a:t>
            </a:r>
            <a:r>
              <a:rPr lang="en-US" altLang="ja-JP" dirty="0"/>
              <a:t>3</a:t>
            </a:r>
            <a:r>
              <a:rPr lang="ja-JP" altLang="en-US" dirty="0"/>
              <a:t>状態</a:t>
            </a:r>
            <a:r>
              <a:rPr lang="en-US" altLang="ja-JP" dirty="0"/>
              <a:t>(THINKING,HUNGRY,EATING)</a:t>
            </a:r>
            <a:r>
              <a:rPr lang="ja-JP" altLang="en-US" dirty="0"/>
              <a:t>を示す。両隣の哲学者が</a:t>
            </a:r>
            <a:r>
              <a:rPr lang="en-US" altLang="ja-JP" dirty="0"/>
              <a:t>EATING</a:t>
            </a:r>
            <a:r>
              <a:rPr lang="ja-JP" altLang="en-US" dirty="0"/>
              <a:t>状態でないときに、哲学者は</a:t>
            </a:r>
            <a:r>
              <a:rPr lang="en-US" altLang="ja-JP" dirty="0"/>
              <a:t>EATING</a:t>
            </a:r>
            <a:r>
              <a:rPr lang="ja-JP" altLang="en-US" dirty="0"/>
              <a:t>状態に遷移可能である。</a:t>
            </a:r>
          </a:p>
          <a:p>
            <a:r>
              <a:rPr lang="ja-JP" altLang="en-US" dirty="0"/>
              <a:t>セマフォア配列</a:t>
            </a:r>
            <a:r>
              <a:rPr lang="en-US" dirty="0"/>
              <a:t> </a:t>
            </a:r>
            <a:r>
              <a:rPr lang="en-US" altLang="ja-JP" dirty="0"/>
              <a:t>s[ ](</a:t>
            </a:r>
            <a:r>
              <a:rPr lang="ja-JP" altLang="en-US" dirty="0"/>
              <a:t>初期値</a:t>
            </a:r>
            <a:r>
              <a:rPr lang="en-US" altLang="ja-JP" dirty="0"/>
              <a:t>0</a:t>
            </a:r>
            <a:r>
              <a:rPr lang="ja-JP" altLang="en-US" dirty="0"/>
              <a:t>）</a:t>
            </a:r>
            <a:r>
              <a:rPr lang="en-US" altLang="ja-JP" dirty="0"/>
              <a:t>:</a:t>
            </a:r>
            <a:r>
              <a:rPr lang="ja-JP" altLang="en-US" dirty="0"/>
              <a:t>フォークの取得時の同期用。フォークを獲得できないときの</a:t>
            </a:r>
            <a:r>
              <a:rPr lang="en-US" altLang="ja-JP" dirty="0"/>
              <a:t>wait</a:t>
            </a:r>
            <a:r>
              <a:rPr lang="ja-JP" altLang="en-US" dirty="0"/>
              <a:t>処理に用いる。</a:t>
            </a:r>
          </a:p>
          <a:p>
            <a:r>
              <a:rPr lang="ja-JP" altLang="en-US" dirty="0"/>
              <a:t>セマフォア変数　</a:t>
            </a:r>
            <a:r>
              <a:rPr lang="en-US" altLang="ja-JP" dirty="0"/>
              <a:t>mutex: state[ ]</a:t>
            </a:r>
            <a:r>
              <a:rPr lang="ja-JP" altLang="en-US" dirty="0"/>
              <a:t>操作への排他制御に用いる。</a:t>
            </a:r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 dirty="0"/>
              <a:t>Candy/</a:t>
            </a:r>
            <a:r>
              <a:rPr lang="en-US" altLang="ja-JP" dirty="0" err="1"/>
              <a:t>Misra</a:t>
            </a:r>
            <a:r>
              <a:rPr lang="ja-JP" altLang="en-US" dirty="0"/>
              <a:t>解法</a:t>
            </a:r>
            <a:endParaRPr lang="en-US" altLang="ja-JP" dirty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-10065" y="701822"/>
            <a:ext cx="4762345" cy="65881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N  5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THINKING 0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HUNGRY 1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EATING 2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int     state[N];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Semaphore mutex = 1;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Semaphore s[N]={0};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philosopher( 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while(1){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思索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take_forks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 defTabSz="912813"/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    食事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put_forks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take_forks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P(mutex);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]=HUNGRY;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test(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V(mutex);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P(s[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9139B4-472B-4E44-AD53-C94F0A6BA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304" y="709088"/>
            <a:ext cx="4896544" cy="422287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put_forks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 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P(mutex);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]=THINKING;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test((i-1) mod N);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test((i+1) mod N);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V(mutex);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test(int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if(state[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 == HUNGRY &amp;&amp;</a:t>
            </a:r>
          </a:p>
          <a:p>
            <a:pPr algn="l" defTabSz="912813"/>
            <a:r>
              <a:rPr lang="da-DK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state[(i-1) mod N] !=EATING &amp;&amp;</a:t>
            </a:r>
          </a:p>
          <a:p>
            <a:pPr algn="l" defTabSz="912813"/>
            <a:r>
              <a:rPr lang="da-DK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state[(i+1) mod N] !=EATING) { </a:t>
            </a:r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	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 =EATING;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   V(s[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93777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Chandy/Misra</a:t>
            </a:r>
            <a:r>
              <a:rPr lang="ja-JP" altLang="en-US"/>
              <a:t>の解法（１）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338" y="971550"/>
            <a:ext cx="9467850" cy="6380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err="1"/>
              <a:t>take_forks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</a:t>
            </a:r>
            <a:endParaRPr lang="ja-JP" altLang="en-US" dirty="0"/>
          </a:p>
          <a:p>
            <a:pPr lvl="1">
              <a:defRPr/>
            </a:pPr>
            <a:r>
              <a:rPr lang="en-US" dirty="0"/>
              <a:t>Step1-1: </a:t>
            </a:r>
            <a:r>
              <a:rPr lang="ja-JP" altLang="en-US" dirty="0"/>
              <a:t>自身の状態</a:t>
            </a:r>
            <a:r>
              <a:rPr lang="en-US" dirty="0"/>
              <a:t>state[</a:t>
            </a:r>
            <a:r>
              <a:rPr lang="en-US" dirty="0" err="1"/>
              <a:t>i</a:t>
            </a:r>
            <a:r>
              <a:rPr lang="en-US" dirty="0"/>
              <a:t>]</a:t>
            </a:r>
            <a:r>
              <a:rPr lang="ja-JP" altLang="en-US" dirty="0"/>
              <a:t>を</a:t>
            </a:r>
            <a:r>
              <a:rPr lang="en-US" dirty="0"/>
              <a:t>HUNGRY</a:t>
            </a:r>
            <a:r>
              <a:rPr lang="ja-JP" altLang="en-US" dirty="0"/>
              <a:t>に設定する。</a:t>
            </a:r>
          </a:p>
          <a:p>
            <a:pPr lvl="1">
              <a:defRPr/>
            </a:pPr>
            <a:r>
              <a:rPr lang="en-US" dirty="0"/>
              <a:t>Step1-2: </a:t>
            </a:r>
            <a:r>
              <a:rPr lang="ja-JP" altLang="en-US" dirty="0"/>
              <a:t>両側の哲学者の状態が</a:t>
            </a:r>
            <a:r>
              <a:rPr lang="en-US" dirty="0"/>
              <a:t>EATING</a:t>
            </a:r>
            <a:r>
              <a:rPr lang="ja-JP" altLang="en-US" dirty="0"/>
              <a:t>でない場合は、自身の状態を</a:t>
            </a:r>
            <a:r>
              <a:rPr lang="en-US" dirty="0"/>
              <a:t>EATING</a:t>
            </a:r>
            <a:r>
              <a:rPr lang="ja-JP" altLang="en-US" dirty="0"/>
              <a:t>にすると同時に、</a:t>
            </a:r>
            <a:r>
              <a:rPr lang="en-US" dirty="0"/>
              <a:t>V(s[</a:t>
            </a:r>
            <a:r>
              <a:rPr lang="en-US" dirty="0" err="1"/>
              <a:t>i</a:t>
            </a:r>
            <a:r>
              <a:rPr lang="en-US" dirty="0"/>
              <a:t>])</a:t>
            </a:r>
            <a:r>
              <a:rPr lang="ja-JP" altLang="en-US" dirty="0"/>
              <a:t>を実行し</a:t>
            </a:r>
            <a:r>
              <a:rPr lang="en-US" dirty="0"/>
              <a:t>EATING</a:t>
            </a:r>
            <a:r>
              <a:rPr lang="ja-JP" altLang="en-US" dirty="0"/>
              <a:t>状態になったことを示す。</a:t>
            </a:r>
          </a:p>
          <a:p>
            <a:pPr lvl="1">
              <a:defRPr/>
            </a:pPr>
            <a:r>
              <a:rPr lang="en-US" dirty="0"/>
              <a:t>Step1-3: P(s[</a:t>
            </a:r>
            <a:r>
              <a:rPr lang="en-US" dirty="0" err="1"/>
              <a:t>i</a:t>
            </a:r>
            <a:r>
              <a:rPr lang="en-US" dirty="0"/>
              <a:t>])</a:t>
            </a:r>
            <a:r>
              <a:rPr lang="ja-JP" altLang="en-US" dirty="0"/>
              <a:t>を実行し、もし前ステップで</a:t>
            </a:r>
            <a:r>
              <a:rPr lang="en-US" dirty="0"/>
              <a:t>EATING</a:t>
            </a:r>
            <a:r>
              <a:rPr lang="ja-JP" altLang="en-US" dirty="0"/>
              <a:t>状態にならなかった場合は</a:t>
            </a:r>
            <a:r>
              <a:rPr lang="en-US" dirty="0"/>
              <a:t>wait</a:t>
            </a:r>
            <a:r>
              <a:rPr lang="ja-JP" altLang="en-US" dirty="0"/>
              <a:t>状態に移行する</a:t>
            </a:r>
            <a:r>
              <a:rPr lang="en-US" altLang="ja-JP" dirty="0"/>
              <a:t>(P(s[</a:t>
            </a:r>
            <a:r>
              <a:rPr lang="en-US" altLang="ja-JP" dirty="0" err="1"/>
              <a:t>i</a:t>
            </a:r>
            <a:r>
              <a:rPr lang="en-US" altLang="ja-JP" dirty="0"/>
              <a:t>]), </a:t>
            </a:r>
            <a:r>
              <a:rPr lang="en-US" altLang="ja-JP" dirty="0" err="1"/>
              <a:t>i</a:t>
            </a:r>
            <a:r>
              <a:rPr lang="en-US" altLang="ja-JP" dirty="0"/>
              <a:t>=0)</a:t>
            </a:r>
            <a:r>
              <a:rPr lang="ja-JP" altLang="en-US" dirty="0"/>
              <a:t>。</a:t>
            </a:r>
            <a:endParaRPr lang="en-US" altLang="ja-JP" dirty="0"/>
          </a:p>
          <a:p>
            <a:pPr>
              <a:defRPr/>
            </a:pPr>
            <a:r>
              <a:rPr lang="en-US" dirty="0" err="1"/>
              <a:t>put_forks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pPr lvl="1">
              <a:defRPr/>
            </a:pPr>
            <a:r>
              <a:rPr lang="en-US" dirty="0"/>
              <a:t>Step2-1: </a:t>
            </a:r>
            <a:r>
              <a:rPr lang="ja-JP" altLang="en-US" dirty="0"/>
              <a:t>自身の状態</a:t>
            </a:r>
            <a:r>
              <a:rPr lang="en-US" dirty="0"/>
              <a:t>state[</a:t>
            </a:r>
            <a:r>
              <a:rPr lang="en-US" dirty="0" err="1"/>
              <a:t>i</a:t>
            </a:r>
            <a:r>
              <a:rPr lang="en-US" dirty="0"/>
              <a:t>]</a:t>
            </a:r>
            <a:r>
              <a:rPr lang="ja-JP" altLang="en-US" dirty="0"/>
              <a:t>を</a:t>
            </a:r>
            <a:r>
              <a:rPr lang="en-US" dirty="0"/>
              <a:t>THINKING</a:t>
            </a:r>
            <a:r>
              <a:rPr lang="ja-JP" altLang="en-US" dirty="0"/>
              <a:t>に設定する</a:t>
            </a:r>
          </a:p>
          <a:p>
            <a:pPr lvl="1">
              <a:defRPr/>
            </a:pPr>
            <a:r>
              <a:rPr lang="en-US" dirty="0"/>
              <a:t>Step2-2: </a:t>
            </a:r>
            <a:r>
              <a:rPr lang="ja-JP" altLang="en-US" dirty="0"/>
              <a:t>両側の哲学者</a:t>
            </a:r>
            <a:r>
              <a:rPr lang="en-US" dirty="0"/>
              <a:t>(A,B)</a:t>
            </a:r>
            <a:r>
              <a:rPr lang="ja-JP" altLang="en-US" dirty="0"/>
              <a:t>の状態が</a:t>
            </a:r>
            <a:r>
              <a:rPr lang="en-US" dirty="0"/>
              <a:t>HUNGRY</a:t>
            </a:r>
            <a:r>
              <a:rPr lang="ja-JP" altLang="en-US" dirty="0"/>
              <a:t>であり、さらにそれぞれ</a:t>
            </a:r>
            <a:r>
              <a:rPr lang="en-US" dirty="0"/>
              <a:t>A,B</a:t>
            </a:r>
            <a:r>
              <a:rPr lang="ja-JP" altLang="en-US" dirty="0"/>
              <a:t>の両端の哲学者の状態が</a:t>
            </a:r>
            <a:r>
              <a:rPr lang="en-US" dirty="0"/>
              <a:t>EATING</a:t>
            </a:r>
            <a:r>
              <a:rPr lang="ja-JP" altLang="en-US" dirty="0"/>
              <a:t>でない場合、哲学者</a:t>
            </a:r>
            <a:r>
              <a:rPr lang="en-US" dirty="0"/>
              <a:t>A,B</a:t>
            </a:r>
            <a:r>
              <a:rPr lang="ja-JP" altLang="en-US" dirty="0"/>
              <a:t>の状態を</a:t>
            </a:r>
            <a:r>
              <a:rPr lang="en-US" dirty="0"/>
              <a:t>EATING</a:t>
            </a:r>
            <a:r>
              <a:rPr lang="ja-JP" altLang="en-US" dirty="0"/>
              <a:t>にすると同時に</a:t>
            </a:r>
            <a:r>
              <a:rPr lang="en-US" dirty="0"/>
              <a:t>V(s[</a:t>
            </a:r>
            <a:r>
              <a:rPr lang="en-US" dirty="0" err="1"/>
              <a:t>i</a:t>
            </a:r>
            <a:r>
              <a:rPr lang="en-US" dirty="0"/>
              <a:t>])</a:t>
            </a:r>
            <a:r>
              <a:rPr lang="ja-JP" altLang="en-US" dirty="0"/>
              <a:t>を実行する。</a:t>
            </a:r>
          </a:p>
          <a:p>
            <a:pPr>
              <a:defRPr/>
            </a:pPr>
            <a:endParaRPr lang="ja-JP" altLang="en-US" dirty="0"/>
          </a:p>
          <a:p>
            <a:pPr marL="342900" indent="-342900" eaLnBrk="1">
              <a:defRPr/>
            </a:pPr>
            <a:endParaRPr lang="en-US" altLang="ja-JP" dirty="0"/>
          </a:p>
          <a:p>
            <a:pPr marL="514350" indent="-514350" eaLnBrk="1">
              <a:buFont typeface="StarSymbol" pitchFamily="2" charset="0"/>
              <a:buNone/>
              <a:defRPr/>
            </a:pPr>
            <a:endParaRPr lang="ja-JP" altLang="en-US" sz="3200" dirty="0"/>
          </a:p>
          <a:p>
            <a:pPr marL="971550" lvl="1" indent="-514350" eaLnBrk="1">
              <a:buFont typeface="+mj-lt"/>
              <a:buAutoNum type="arabicPeriod"/>
              <a:defRPr/>
            </a:pPr>
            <a:endParaRPr lang="en-US" altLang="ja-JP" sz="28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/>
              <a:t>Chandy/Misra</a:t>
            </a:r>
            <a:r>
              <a:rPr lang="ja-JP" altLang="en-US"/>
              <a:t>の解法</a:t>
            </a:r>
            <a:r>
              <a:rPr lang="en-US" altLang="ja-JP"/>
              <a:t>(2)</a:t>
            </a:r>
            <a:endParaRPr lang="ja-JP" altLang="en-US"/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338" y="971550"/>
            <a:ext cx="9467850" cy="65881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ja-JP" altLang="en-US" sz="3200" dirty="0"/>
              <a:t>５人の哲学者全員が同時に</a:t>
            </a:r>
            <a:r>
              <a:rPr lang="en-US" sz="3200" dirty="0"/>
              <a:t>HUNGRY</a:t>
            </a:r>
            <a:r>
              <a:rPr lang="ja-JP" altLang="en-US" sz="3200" dirty="0"/>
              <a:t>状態</a:t>
            </a:r>
            <a:endParaRPr lang="en-US" altLang="ja-JP" sz="3200" dirty="0"/>
          </a:p>
          <a:p>
            <a:pPr lvl="1">
              <a:defRPr/>
            </a:pPr>
            <a:r>
              <a:rPr lang="ja-JP" altLang="en-US" dirty="0"/>
              <a:t>哲学者</a:t>
            </a:r>
            <a:r>
              <a:rPr lang="en-US" dirty="0"/>
              <a:t>0</a:t>
            </a:r>
            <a:r>
              <a:rPr lang="ja-JP" altLang="en-US" dirty="0"/>
              <a:t>が</a:t>
            </a:r>
            <a:r>
              <a:rPr lang="en-US" dirty="0"/>
              <a:t>EATING</a:t>
            </a:r>
            <a:r>
              <a:rPr lang="ja-JP" altLang="en-US" dirty="0"/>
              <a:t>状態に移行</a:t>
            </a:r>
            <a:r>
              <a:rPr lang="en-US" dirty="0"/>
              <a:t>(state[0]=EATING)</a:t>
            </a:r>
            <a:r>
              <a:rPr lang="ja-JP" altLang="en-US" dirty="0"/>
              <a:t>した場合は、</a:t>
            </a:r>
            <a:r>
              <a:rPr lang="en-US" dirty="0"/>
              <a:t>P(s[</a:t>
            </a:r>
            <a:r>
              <a:rPr lang="en-US" dirty="0" err="1"/>
              <a:t>i</a:t>
            </a:r>
            <a:r>
              <a:rPr lang="en-US" dirty="0"/>
              <a:t>])</a:t>
            </a:r>
            <a:r>
              <a:rPr lang="ja-JP" altLang="en-US" dirty="0"/>
              <a:t>を通過し食事をすることができる。</a:t>
            </a:r>
          </a:p>
          <a:p>
            <a:pPr>
              <a:defRPr/>
            </a:pPr>
            <a:r>
              <a:rPr lang="ja-JP" altLang="en-US" sz="3200" dirty="0"/>
              <a:t>もし哲学者</a:t>
            </a:r>
            <a:r>
              <a:rPr lang="en-US" sz="3200" dirty="0"/>
              <a:t>0</a:t>
            </a:r>
            <a:r>
              <a:rPr lang="ja-JP" altLang="en-US" sz="3200" dirty="0"/>
              <a:t>が</a:t>
            </a:r>
            <a:r>
              <a:rPr lang="en-US" sz="3200" dirty="0"/>
              <a:t>state[</a:t>
            </a:r>
            <a:r>
              <a:rPr lang="en-US" sz="3200" dirty="0" err="1"/>
              <a:t>i</a:t>
            </a:r>
            <a:r>
              <a:rPr lang="en-US" sz="3200" dirty="0"/>
              <a:t>]=EATING</a:t>
            </a:r>
            <a:r>
              <a:rPr lang="ja-JP" altLang="en-US" sz="3200" dirty="0"/>
              <a:t>を実行した後、中断</a:t>
            </a:r>
            <a:r>
              <a:rPr lang="en-US" altLang="ja-JP" sz="3200" dirty="0"/>
              <a:t>(</a:t>
            </a:r>
            <a:r>
              <a:rPr lang="ja-JP" altLang="en-US" sz="3200" dirty="0"/>
              <a:t>プリエンプション）が起こった場合</a:t>
            </a:r>
            <a:endParaRPr lang="en-US" altLang="ja-JP" sz="3200" dirty="0"/>
          </a:p>
          <a:p>
            <a:pPr lvl="1">
              <a:defRPr/>
            </a:pPr>
            <a:r>
              <a:rPr lang="ja-JP" altLang="en-US" dirty="0"/>
              <a:t>次に実行するプロセスが、哲学者</a:t>
            </a:r>
            <a:r>
              <a:rPr lang="en-US" dirty="0"/>
              <a:t>1</a:t>
            </a:r>
            <a:r>
              <a:rPr lang="ja-JP" altLang="en-US" dirty="0"/>
              <a:t>もしくは</a:t>
            </a:r>
            <a:r>
              <a:rPr lang="en-US" dirty="0"/>
              <a:t>4</a:t>
            </a:r>
            <a:r>
              <a:rPr lang="ja-JP" altLang="en-US" dirty="0"/>
              <a:t>の場合</a:t>
            </a:r>
            <a:r>
              <a:rPr lang="en-US" altLang="ja-JP" dirty="0"/>
              <a:t>:</a:t>
            </a:r>
            <a:r>
              <a:rPr lang="ja-JP" altLang="en-US" dirty="0"/>
              <a:t>当該プロセスは</a:t>
            </a:r>
            <a:r>
              <a:rPr lang="en-US" dirty="0"/>
              <a:t>Step1-3</a:t>
            </a:r>
            <a:r>
              <a:rPr lang="ja-JP" altLang="en-US" dirty="0"/>
              <a:t>の</a:t>
            </a:r>
            <a:r>
              <a:rPr lang="en-US" dirty="0"/>
              <a:t>P(s[1])</a:t>
            </a:r>
            <a:r>
              <a:rPr lang="ja-JP" altLang="en-US" dirty="0"/>
              <a:t>もしくは</a:t>
            </a:r>
            <a:r>
              <a:rPr lang="en-US" dirty="0"/>
              <a:t>P(s[4])</a:t>
            </a:r>
            <a:r>
              <a:rPr lang="ja-JP" altLang="en-US" dirty="0"/>
              <a:t>を実行することにより</a:t>
            </a:r>
            <a:r>
              <a:rPr lang="en-US" dirty="0"/>
              <a:t>wait</a:t>
            </a:r>
            <a:r>
              <a:rPr lang="ja-JP" altLang="en-US" dirty="0"/>
              <a:t>状態に移行する。</a:t>
            </a:r>
            <a:endParaRPr lang="en-US" altLang="ja-JP" dirty="0"/>
          </a:p>
          <a:p>
            <a:pPr lvl="1">
              <a:defRPr/>
            </a:pPr>
            <a:r>
              <a:rPr lang="ja-JP" altLang="en-US" dirty="0"/>
              <a:t>次に実行するプロセスが、哲学者</a:t>
            </a:r>
            <a:r>
              <a:rPr lang="en-US" dirty="0"/>
              <a:t>2</a:t>
            </a:r>
            <a:r>
              <a:rPr lang="ja-JP" altLang="en-US" dirty="0"/>
              <a:t>もしくは</a:t>
            </a:r>
            <a:r>
              <a:rPr lang="en-US" dirty="0"/>
              <a:t>3</a:t>
            </a:r>
            <a:r>
              <a:rPr lang="ja-JP" altLang="en-US" dirty="0"/>
              <a:t>の場合：</a:t>
            </a:r>
            <a:r>
              <a:rPr lang="en-US" dirty="0"/>
              <a:t>Step1-2</a:t>
            </a:r>
            <a:r>
              <a:rPr lang="ja-JP" altLang="en-US" dirty="0"/>
              <a:t>の実行により</a:t>
            </a:r>
            <a:r>
              <a:rPr lang="en-US" dirty="0"/>
              <a:t>EATING</a:t>
            </a:r>
            <a:r>
              <a:rPr lang="ja-JP" altLang="en-US" dirty="0"/>
              <a:t>状態に遷移し、食事をすることができる。</a:t>
            </a:r>
          </a:p>
          <a:p>
            <a:pPr marL="342900" indent="-342900" eaLnBrk="1">
              <a:defRPr/>
            </a:pPr>
            <a:endParaRPr lang="en-US" altLang="ja-JP" sz="3200" dirty="0"/>
          </a:p>
          <a:p>
            <a:pPr marL="514350" indent="-514350" eaLnBrk="1">
              <a:buFont typeface="+mj-lt"/>
              <a:buAutoNum type="arabicPeriod"/>
              <a:defRPr/>
            </a:pPr>
            <a:endParaRPr lang="ja-JP" altLang="en-US" sz="3200" dirty="0"/>
          </a:p>
          <a:p>
            <a:pPr marL="971550" lvl="1" indent="-514350" eaLnBrk="1">
              <a:buFont typeface="+mj-lt"/>
              <a:buAutoNum type="arabicPeriod"/>
              <a:defRPr/>
            </a:pPr>
            <a:endParaRPr lang="en-US" altLang="ja-JP" sz="28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ja-JP" dirty="0"/>
              <a:t>Candy/</a:t>
            </a:r>
            <a:r>
              <a:rPr lang="en-US" altLang="ja-JP" dirty="0" err="1"/>
              <a:t>Misra</a:t>
            </a:r>
            <a:r>
              <a:rPr lang="ja-JP" altLang="en-US" dirty="0"/>
              <a:t>解法</a:t>
            </a:r>
            <a:endParaRPr lang="en-US" altLang="ja-JP" dirty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-10065" y="701822"/>
            <a:ext cx="4762345" cy="65881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N  5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THINKING 0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HUNGRY 1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#Define EATING 2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int     state[N];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Semaphore mutex = 1;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Semaphore s[N]={0};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philosopher( 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while(1){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思索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take_forks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 defTabSz="912813"/>
            <a:r>
              <a:rPr lang="ja-JP" altLang="en-US" sz="1800" dirty="0">
                <a:latin typeface="Courier New" pitchFamily="49" charset="0"/>
                <a:ea typeface="ＭＳ Ｐゴシック" panose="020B0600070205080204" pitchFamily="50" charset="-128"/>
              </a:rPr>
              <a:t>    食事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put_forks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take_forks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P(mutex);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]=HUNGRY;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test(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V(mutex);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P(s[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 defTabSz="912813"/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9139B4-472B-4E44-AD53-C94F0A6BA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304" y="709088"/>
            <a:ext cx="4896544" cy="422287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put_forks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(int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 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P(mutex);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]=THINKING;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test((i-1) mod N);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test((i+1) mod N);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V(mutex);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void test(int 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){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if(state[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 == HUNGRY &amp;&amp;</a:t>
            </a:r>
          </a:p>
          <a:p>
            <a:pPr algn="l" defTabSz="912813"/>
            <a:r>
              <a:rPr lang="da-DK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state[(i-1) mod N] !=EATING &amp;&amp;</a:t>
            </a:r>
          </a:p>
          <a:p>
            <a:pPr algn="l" defTabSz="912813"/>
            <a:r>
              <a:rPr lang="da-DK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state[(i+1) mod N] !=EATING) { </a:t>
            </a:r>
            <a:endParaRPr lang="en-US" altLang="ja-JP" sz="1800" dirty="0">
              <a:latin typeface="Courier New" pitchFamily="49" charset="0"/>
              <a:ea typeface="ＭＳ Ｐゴシック" panose="020B0600070205080204" pitchFamily="50" charset="-128"/>
            </a:endParaRP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	state[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 =EATING;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   V(s[</a:t>
            </a:r>
            <a:r>
              <a:rPr lang="en-US" altLang="ja-JP" sz="1800" dirty="0" err="1"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]);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    }</a:t>
            </a:r>
          </a:p>
          <a:p>
            <a:pPr algn="l" defTabSz="912813"/>
            <a:r>
              <a:rPr lang="en-US" altLang="ja-JP" sz="1800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089382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セマフォ</a:t>
            </a:r>
          </a:p>
          <a:p>
            <a:pPr lvl="1" eaLnBrk="1"/>
            <a:r>
              <a:rPr lang="ja-JP" altLang="en-US"/>
              <a:t>排他制御の枠組み</a:t>
            </a:r>
          </a:p>
          <a:p>
            <a:pPr lvl="1" eaLnBrk="1"/>
            <a:r>
              <a:rPr lang="en-US" altLang="ja-JP">
                <a:solidFill>
                  <a:srgbClr val="006600"/>
                </a:solidFill>
              </a:rPr>
              <a:t>P</a:t>
            </a:r>
            <a:r>
              <a:rPr lang="ja-JP" altLang="en-US">
                <a:solidFill>
                  <a:srgbClr val="006600"/>
                </a:solidFill>
              </a:rPr>
              <a:t>命令</a:t>
            </a:r>
          </a:p>
          <a:p>
            <a:pPr lvl="2" eaLnBrk="1"/>
            <a:r>
              <a:rPr lang="ja-JP" altLang="en-US"/>
              <a:t>リソース獲得要求，失敗時には待ち状態に移行</a:t>
            </a:r>
          </a:p>
          <a:p>
            <a:pPr lvl="1" eaLnBrk="1"/>
            <a:r>
              <a:rPr lang="en-US" altLang="ja-JP">
                <a:solidFill>
                  <a:srgbClr val="A50021"/>
                </a:solidFill>
              </a:rPr>
              <a:t>V</a:t>
            </a:r>
            <a:r>
              <a:rPr lang="ja-JP" altLang="en-US">
                <a:solidFill>
                  <a:srgbClr val="A50021"/>
                </a:solidFill>
              </a:rPr>
              <a:t>命令</a:t>
            </a:r>
          </a:p>
          <a:p>
            <a:pPr lvl="2" eaLnBrk="1"/>
            <a:r>
              <a:rPr lang="ja-JP" altLang="en-US"/>
              <a:t>リソース解放，待ちプロセスを実行可能状態に</a:t>
            </a:r>
          </a:p>
          <a:p>
            <a:pPr lvl="1" eaLnBrk="1"/>
            <a:r>
              <a:rPr lang="ja-JP" altLang="en-US"/>
              <a:t>リソースを獲得できなかったプロセスは待ち状態に</a:t>
            </a:r>
          </a:p>
          <a:p>
            <a:pPr lvl="2" eaLnBrk="1"/>
            <a:r>
              <a:rPr lang="ja-JP" altLang="en-US"/>
              <a:t>ビジーウェイトが発生しない</a:t>
            </a:r>
          </a:p>
        </p:txBody>
      </p:sp>
      <p:sp>
        <p:nvSpPr>
          <p:cNvPr id="430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まとめ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まとめ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プロセス協調問題</a:t>
            </a:r>
          </a:p>
          <a:p>
            <a:pPr lvl="1" eaLnBrk="1"/>
            <a:r>
              <a:rPr lang="en-US" altLang="ja-JP"/>
              <a:t>Producer-Consumer</a:t>
            </a:r>
          </a:p>
          <a:p>
            <a:pPr lvl="2" eaLnBrk="1"/>
            <a:r>
              <a:rPr lang="ja-JP" altLang="en-US"/>
              <a:t>プロセス間通信，計算機間通信</a:t>
            </a:r>
          </a:p>
          <a:p>
            <a:pPr lvl="2" eaLnBrk="1"/>
            <a:endParaRPr lang="ja-JP" altLang="en-US"/>
          </a:p>
          <a:p>
            <a:pPr lvl="1" eaLnBrk="1"/>
            <a:r>
              <a:rPr lang="en-US" altLang="ja-JP"/>
              <a:t>Reader-Writer</a:t>
            </a:r>
          </a:p>
          <a:p>
            <a:pPr lvl="2" eaLnBrk="1"/>
            <a:r>
              <a:rPr lang="ja-JP" altLang="en-US"/>
              <a:t>データベースアクセス制御</a:t>
            </a:r>
          </a:p>
          <a:p>
            <a:pPr lvl="2" eaLnBrk="1"/>
            <a:endParaRPr lang="ja-JP" altLang="en-US"/>
          </a:p>
          <a:p>
            <a:pPr lvl="1" eaLnBrk="1"/>
            <a:r>
              <a:rPr lang="en-US" altLang="ja-JP"/>
              <a:t>Dining Philosophers</a:t>
            </a:r>
          </a:p>
          <a:p>
            <a:pPr lvl="2" eaLnBrk="1"/>
            <a:r>
              <a:rPr lang="ja-JP" altLang="en-US"/>
              <a:t>複数リソースを要求する場合</a:t>
            </a:r>
          </a:p>
          <a:p>
            <a:pPr lvl="2" eaLnBrk="1"/>
            <a:r>
              <a:rPr lang="ja-JP" altLang="en-US">
                <a:solidFill>
                  <a:srgbClr val="A50021"/>
                </a:solidFill>
              </a:rPr>
              <a:t>デッドロック</a:t>
            </a:r>
            <a:r>
              <a:rPr lang="ja-JP" altLang="en-US"/>
              <a:t>の考慮が重要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281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281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54460</TotalTime>
  <Words>3265</Words>
  <Application>Microsoft Office PowerPoint</Application>
  <PresentationFormat>ユーザー設定</PresentationFormat>
  <Paragraphs>633</Paragraphs>
  <Slides>44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55" baseType="lpstr">
      <vt:lpstr>A-OTF 新ゴ Pro B</vt:lpstr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Courier New</vt:lpstr>
      <vt:lpstr>Times New Roman</vt:lpstr>
      <vt:lpstr>Wingdings</vt:lpstr>
      <vt:lpstr>coe-g2-20041122</vt:lpstr>
      <vt:lpstr>PowerPoint プレゼンテーション</vt:lpstr>
      <vt:lpstr>復習：排他制御</vt:lpstr>
      <vt:lpstr>復習：排他制御</vt:lpstr>
      <vt:lpstr>PowerPoint プレゼンテーション</vt:lpstr>
      <vt:lpstr>PowerPoint プレゼンテーション</vt:lpstr>
      <vt:lpstr>セマフォに対する命令</vt:lpstr>
      <vt:lpstr>P命令とV命令</vt:lpstr>
      <vt:lpstr>セマフォ構造体</vt:lpstr>
      <vt:lpstr>P命令（その1）</vt:lpstr>
      <vt:lpstr>P命令（その2）</vt:lpstr>
      <vt:lpstr>V命令（その1）</vt:lpstr>
      <vt:lpstr>V命令（その2）</vt:lpstr>
      <vt:lpstr>まとめ：セマフォ</vt:lpstr>
      <vt:lpstr>PowerPoint プレゼンテーション</vt:lpstr>
      <vt:lpstr>セマフォを使った具体例</vt:lpstr>
      <vt:lpstr>セマフォを使った具体例</vt:lpstr>
      <vt:lpstr>排他制御</vt:lpstr>
      <vt:lpstr>復習：Dekkerのアルゴリズム</vt:lpstr>
      <vt:lpstr>セマフォを使った具体例</vt:lpstr>
      <vt:lpstr>プロデューサコンシューマ</vt:lpstr>
      <vt:lpstr>参考：リングバッファ</vt:lpstr>
      <vt:lpstr>セマフォによる プロデューサコンシューマ</vt:lpstr>
      <vt:lpstr>セマフォによる プロデューサコンシューマ</vt:lpstr>
      <vt:lpstr>セマフォを使った具体例</vt:lpstr>
      <vt:lpstr>リーダライタ問題</vt:lpstr>
      <vt:lpstr>セマフォによる リーダライタ</vt:lpstr>
      <vt:lpstr>セマフォを使った具体例</vt:lpstr>
      <vt:lpstr>Dining Philosophers</vt:lpstr>
      <vt:lpstr>うまくいかない例</vt:lpstr>
      <vt:lpstr>うまくいかない例</vt:lpstr>
      <vt:lpstr>解法その1</vt:lpstr>
      <vt:lpstr>解法その2</vt:lpstr>
      <vt:lpstr>解法その2</vt:lpstr>
      <vt:lpstr>解法その3</vt:lpstr>
      <vt:lpstr>解法その4</vt:lpstr>
      <vt:lpstr>理想的な解法</vt:lpstr>
      <vt:lpstr>Chandy/Misraの解法</vt:lpstr>
      <vt:lpstr>利用する変数</vt:lpstr>
      <vt:lpstr>Candy/Misra解法</vt:lpstr>
      <vt:lpstr>Chandy/Misraの解法（１）</vt:lpstr>
      <vt:lpstr>Chandy/Misraの解法(2)</vt:lpstr>
      <vt:lpstr>Candy/Misra解法</vt:lpstr>
      <vt:lpstr>まとめ</vt:lpstr>
      <vt:lpstr>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875</cp:revision>
  <cp:lastPrinted>2019-10-23T00:55:44Z</cp:lastPrinted>
  <dcterms:created xsi:type="dcterms:W3CDTF">2005-03-11T00:37:53Z</dcterms:created>
  <dcterms:modified xsi:type="dcterms:W3CDTF">2022-03-01T05:02:42Z</dcterms:modified>
</cp:coreProperties>
</file>