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sldIdLst>
    <p:sldId id="256" r:id="rId2"/>
    <p:sldId id="291" r:id="rId3"/>
    <p:sldId id="292" r:id="rId4"/>
    <p:sldId id="259" r:id="rId5"/>
    <p:sldId id="263" r:id="rId6"/>
    <p:sldId id="265" r:id="rId7"/>
    <p:sldId id="266" r:id="rId8"/>
    <p:sldId id="267" r:id="rId9"/>
    <p:sldId id="272" r:id="rId10"/>
    <p:sldId id="271" r:id="rId11"/>
    <p:sldId id="273" r:id="rId12"/>
    <p:sldId id="274" r:id="rId13"/>
    <p:sldId id="275" r:id="rId14"/>
    <p:sldId id="276" r:id="rId15"/>
    <p:sldId id="268" r:id="rId16"/>
    <p:sldId id="269" r:id="rId17"/>
    <p:sldId id="270" r:id="rId18"/>
    <p:sldId id="279" r:id="rId19"/>
    <p:sldId id="278" r:id="rId20"/>
    <p:sldId id="277" r:id="rId21"/>
    <p:sldId id="281" r:id="rId22"/>
    <p:sldId id="280" r:id="rId23"/>
    <p:sldId id="282" r:id="rId24"/>
    <p:sldId id="284" r:id="rId25"/>
    <p:sldId id="283" r:id="rId26"/>
    <p:sldId id="285" r:id="rId27"/>
    <p:sldId id="286" r:id="rId28"/>
    <p:sldId id="287" r:id="rId29"/>
    <p:sldId id="289" r:id="rId30"/>
    <p:sldId id="288" r:id="rId31"/>
    <p:sldId id="290" r:id="rId32"/>
    <p:sldId id="293" r:id="rId33"/>
    <p:sldId id="302" r:id="rId34"/>
    <p:sldId id="303" r:id="rId35"/>
    <p:sldId id="294" r:id="rId36"/>
    <p:sldId id="295" r:id="rId37"/>
    <p:sldId id="296" r:id="rId38"/>
    <p:sldId id="297" r:id="rId39"/>
    <p:sldId id="298" r:id="rId40"/>
    <p:sldId id="299" r:id="rId41"/>
    <p:sldId id="300" r:id="rId42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CC0000"/>
    <a:srgbClr val="CCFF99"/>
    <a:srgbClr val="99FFCC"/>
    <a:srgbClr val="FFCC66"/>
    <a:srgbClr val="DDDDDD"/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68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66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288" y="4868864"/>
            <a:ext cx="4910255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80629" y="8077201"/>
            <a:ext cx="845117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594" y="8351839"/>
            <a:ext cx="451152" cy="434975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70702" y="8504204"/>
            <a:ext cx="193964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2E5BDAC3-3C51-4AF6-940F-86EF2A4EDDBF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8861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287" y="4868864"/>
            <a:ext cx="4913432" cy="3932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50" tIns="43425" rIns="86850" bIns="43425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074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6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9034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75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8816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982663"/>
            <a:ext cx="4722812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958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773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87338" y="971550"/>
            <a:ext cx="9644062" cy="6588125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70B6449E-6C13-4641-BE22-594B3AAC29D1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#6</a:t>
            </a:r>
            <a:endParaRPr lang="ja-JP" altLang="en-GB" sz="1400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/>
              <a:t>#6</a:t>
            </a:r>
            <a:r>
              <a:rPr lang="ja-JP" altLang="en-GB" sz="4000" dirty="0"/>
              <a:t> 並行プロセス：モニタ</a:t>
            </a: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排他制御の枠組み</a:t>
            </a:r>
          </a:p>
          <a:p>
            <a:endParaRPr lang="ja-JP" altLang="en-US"/>
          </a:p>
          <a:p>
            <a:r>
              <a:rPr lang="en-US" altLang="ja-JP">
                <a:solidFill>
                  <a:srgbClr val="006600"/>
                </a:solidFill>
              </a:rPr>
              <a:t>P</a:t>
            </a:r>
            <a:r>
              <a:rPr lang="ja-JP" altLang="en-US">
                <a:solidFill>
                  <a:srgbClr val="006600"/>
                </a:solidFill>
              </a:rPr>
              <a:t>命令</a:t>
            </a:r>
          </a:p>
          <a:p>
            <a:pPr lvl="1"/>
            <a:r>
              <a:rPr lang="ja-JP" altLang="en-US"/>
              <a:t>リソース獲得要求，失敗時には待ち状態に移行</a:t>
            </a:r>
          </a:p>
          <a:p>
            <a:r>
              <a:rPr lang="en-US" altLang="ja-JP">
                <a:solidFill>
                  <a:srgbClr val="A50021"/>
                </a:solidFill>
              </a:rPr>
              <a:t>V</a:t>
            </a:r>
            <a:r>
              <a:rPr lang="ja-JP" altLang="en-US">
                <a:solidFill>
                  <a:srgbClr val="A50021"/>
                </a:solidFill>
              </a:rPr>
              <a:t>命令</a:t>
            </a:r>
          </a:p>
          <a:p>
            <a:pPr lvl="1"/>
            <a:r>
              <a:rPr lang="ja-JP" altLang="en-US"/>
              <a:t>リソース解放，待ちプロセスを実行可能状態に</a:t>
            </a:r>
          </a:p>
          <a:p>
            <a:endParaRPr lang="ja-JP" altLang="en-US"/>
          </a:p>
          <a:p>
            <a:r>
              <a:rPr lang="ja-JP" altLang="en-US"/>
              <a:t>リソースを獲得できなかったプロセスは</a:t>
            </a:r>
            <a:br>
              <a:rPr lang="ja-JP" altLang="en-US"/>
            </a:br>
            <a:r>
              <a:rPr lang="ja-JP" altLang="en-US"/>
              <a:t>待ち状態に</a:t>
            </a:r>
          </a:p>
          <a:p>
            <a:pPr lvl="2"/>
            <a:r>
              <a:rPr lang="ja-JP" altLang="en-US"/>
              <a:t>ビジーウェイトが発生しない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復習：セマフォ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復習：プロセス協調問題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Producer-Consumer</a:t>
            </a:r>
          </a:p>
          <a:p>
            <a:pPr lvl="1"/>
            <a:r>
              <a:rPr lang="ja-JP" altLang="en-US" dirty="0"/>
              <a:t>プロセス間通信，計算機間通信</a:t>
            </a:r>
          </a:p>
          <a:p>
            <a:pPr lvl="2"/>
            <a:endParaRPr lang="ja-JP" altLang="en-US" dirty="0"/>
          </a:p>
          <a:p>
            <a:r>
              <a:rPr lang="en-US" altLang="ja-JP" dirty="0"/>
              <a:t>Reader-Writer</a:t>
            </a:r>
          </a:p>
          <a:p>
            <a:pPr lvl="1"/>
            <a:r>
              <a:rPr lang="ja-JP" altLang="en-US" dirty="0"/>
              <a:t>データベースアクセス制御</a:t>
            </a:r>
          </a:p>
          <a:p>
            <a:pPr lvl="2"/>
            <a:endParaRPr lang="ja-JP" altLang="en-US" dirty="0"/>
          </a:p>
          <a:p>
            <a:r>
              <a:rPr lang="en-US" altLang="ja-JP" dirty="0"/>
              <a:t>Dining Philosophers</a:t>
            </a:r>
          </a:p>
          <a:p>
            <a:pPr lvl="1"/>
            <a:r>
              <a:rPr lang="ja-JP" altLang="en-US" dirty="0"/>
              <a:t>複数リソースを要求する場合</a:t>
            </a:r>
          </a:p>
          <a:p>
            <a:pPr lvl="1"/>
            <a:r>
              <a:rPr lang="ja-JP" altLang="en-US" dirty="0">
                <a:solidFill>
                  <a:srgbClr val="A50021"/>
                </a:solidFill>
              </a:rPr>
              <a:t>デッドロック</a:t>
            </a:r>
            <a:r>
              <a:rPr lang="ja-JP" altLang="en-US" dirty="0"/>
              <a:t>の考慮が重要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6.1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セマフォの問題点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セマフォの問題点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ユーザ依存</a:t>
            </a:r>
          </a:p>
          <a:p>
            <a:pPr lvl="1"/>
            <a:r>
              <a:rPr lang="en-US" altLang="ja-JP"/>
              <a:t>P</a:t>
            </a:r>
            <a:r>
              <a:rPr lang="ja-JP" altLang="en-US"/>
              <a:t>命令</a:t>
            </a:r>
          </a:p>
          <a:p>
            <a:pPr lvl="2"/>
            <a:r>
              <a:rPr lang="ja-JP" altLang="en-US"/>
              <a:t>発行せずにクリティカルセクションにアクセス可能</a:t>
            </a:r>
          </a:p>
          <a:p>
            <a:pPr lvl="2"/>
            <a:r>
              <a:rPr lang="ja-JP" altLang="en-US"/>
              <a:t>他のプロセスからリソースの状況が判断不可能に</a:t>
            </a:r>
          </a:p>
          <a:p>
            <a:pPr lvl="1"/>
            <a:r>
              <a:rPr lang="en-US" altLang="ja-JP"/>
              <a:t>V</a:t>
            </a:r>
            <a:r>
              <a:rPr lang="ja-JP" altLang="en-US"/>
              <a:t>命令</a:t>
            </a:r>
          </a:p>
          <a:p>
            <a:pPr lvl="2"/>
            <a:r>
              <a:rPr lang="en-US" altLang="ja-JP"/>
              <a:t>P</a:t>
            </a:r>
            <a:r>
              <a:rPr lang="ja-JP" altLang="en-US"/>
              <a:t>命令でリソースへのアクセス権を獲得し，</a:t>
            </a:r>
            <a:br>
              <a:rPr lang="ja-JP" altLang="en-US"/>
            </a:br>
            <a:r>
              <a:rPr lang="ja-JP" altLang="en-US"/>
              <a:t>アクセス終了後に</a:t>
            </a:r>
            <a:r>
              <a:rPr lang="en-US" altLang="ja-JP"/>
              <a:t>V</a:t>
            </a:r>
            <a:r>
              <a:rPr lang="ja-JP" altLang="en-US"/>
              <a:t>命令を実行しないことも可能</a:t>
            </a:r>
          </a:p>
          <a:p>
            <a:pPr lvl="2"/>
            <a:r>
              <a:rPr lang="ja-JP" altLang="en-US"/>
              <a:t>他のプロセスは永遠にリソースへのアクセス不可能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全てユーザ（プログラマ）の良識・責任に</a:t>
            </a:r>
            <a:br>
              <a:rPr lang="ja-JP" altLang="en-US"/>
            </a:br>
            <a:r>
              <a:rPr lang="ja-JP" altLang="en-US"/>
              <a:t>任せられている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モニタ</a:t>
            </a:r>
          </a:p>
          <a:p>
            <a:pPr lvl="1"/>
            <a:r>
              <a:rPr lang="ja-JP" altLang="en-US" dirty="0"/>
              <a:t>セマフォより洗練された排他制御の仕組み</a:t>
            </a:r>
          </a:p>
          <a:p>
            <a:pPr lvl="1"/>
            <a:r>
              <a:rPr lang="ja-JP" altLang="en-US" dirty="0"/>
              <a:t>オブジェクト指向の枠組み</a:t>
            </a:r>
          </a:p>
          <a:p>
            <a:pPr lvl="1"/>
            <a:endParaRPr lang="ja-JP" altLang="en-US" dirty="0"/>
          </a:p>
          <a:p>
            <a:pPr lvl="1"/>
            <a:r>
              <a:rPr lang="en-US" altLang="ja-JP" dirty="0"/>
              <a:t>Java </a:t>
            </a:r>
            <a:r>
              <a:rPr lang="ja-JP" altLang="en-US" dirty="0"/>
              <a:t>の初期から、同期機構として採用されている</a:t>
            </a:r>
            <a:endParaRPr lang="en-US" altLang="ja-JP" dirty="0"/>
          </a:p>
          <a:p>
            <a:pPr lvl="2"/>
            <a:r>
              <a:rPr lang="ja-JP" altLang="en-US" dirty="0"/>
              <a:t>共有データに </a:t>
            </a:r>
            <a:r>
              <a:rPr lang="en-US" altLang="ja-JP" dirty="0"/>
              <a:t>private </a:t>
            </a:r>
            <a:r>
              <a:rPr lang="ja-JP" altLang="en-US" dirty="0"/>
              <a:t>修飾子</a:t>
            </a:r>
            <a:endParaRPr lang="en-US" altLang="ja-JP" dirty="0"/>
          </a:p>
          <a:p>
            <a:pPr lvl="2"/>
            <a:r>
              <a:rPr lang="ja-JP" altLang="en-US" dirty="0"/>
              <a:t>メソッドに</a:t>
            </a:r>
            <a:r>
              <a:rPr lang="en-US" altLang="ja-JP" dirty="0"/>
              <a:t>synchronized</a:t>
            </a:r>
            <a:r>
              <a:rPr lang="ja-JP" altLang="en-US" dirty="0"/>
              <a:t>修飾子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モニタの詳細</a:t>
            </a:r>
          </a:p>
          <a:p>
            <a:endParaRPr lang="ja-JP" altLang="en-US"/>
          </a:p>
          <a:p>
            <a:r>
              <a:rPr lang="en-US" altLang="ja-JP"/>
              <a:t>...</a:t>
            </a:r>
            <a:r>
              <a:rPr lang="ja-JP" altLang="en-US"/>
              <a:t>の前に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6.2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オブジェクト指向</a:t>
            </a:r>
            <a:r>
              <a:rPr lang="ja-JP" altLang="en-GB" sz="2000"/>
              <a:t>プログラミングとは？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オブジェクト指向</a:t>
            </a:r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2800"/>
              <a:t>オブジェクト指向（プログラミング）</a:t>
            </a:r>
          </a:p>
          <a:p>
            <a:pPr lvl="1"/>
            <a:r>
              <a:rPr lang="ja-JP" altLang="en-US" sz="2400">
                <a:solidFill>
                  <a:srgbClr val="A50021"/>
                </a:solidFill>
              </a:rPr>
              <a:t>オブジェクト</a:t>
            </a:r>
            <a:r>
              <a:rPr lang="ja-JP" altLang="en-US" sz="2400"/>
              <a:t>（物体）同士の相互作用として</a:t>
            </a:r>
            <a:br>
              <a:rPr lang="ja-JP" altLang="en-US" sz="2400"/>
            </a:br>
            <a:r>
              <a:rPr lang="ja-JP" altLang="en-US" sz="2400"/>
              <a:t>システムの振る舞いをとらえる考え方</a:t>
            </a:r>
          </a:p>
          <a:p>
            <a:pPr lvl="1"/>
            <a:r>
              <a:rPr lang="ja-JP" altLang="en-US" sz="2400"/>
              <a:t>プログラムの構造を，オブジェクト群の相互作用および</a:t>
            </a:r>
            <a:br>
              <a:rPr lang="ja-JP" altLang="en-US" sz="2400"/>
            </a:br>
            <a:r>
              <a:rPr lang="ja-JP" altLang="en-US" sz="2400"/>
              <a:t>その雛形である</a:t>
            </a:r>
            <a:r>
              <a:rPr lang="ja-JP" altLang="en-US" sz="2400">
                <a:solidFill>
                  <a:srgbClr val="A50021"/>
                </a:solidFill>
              </a:rPr>
              <a:t>クラス</a:t>
            </a:r>
            <a:r>
              <a:rPr lang="ja-JP" altLang="en-US" sz="2400"/>
              <a:t>の関係として捉える</a:t>
            </a:r>
          </a:p>
          <a:p>
            <a:r>
              <a:rPr lang="ja-JP" altLang="en-US" sz="2800"/>
              <a:t>オブジェクト指向言語</a:t>
            </a:r>
          </a:p>
          <a:p>
            <a:pPr lvl="1"/>
            <a:r>
              <a:rPr lang="en-US" altLang="ja-JP" sz="2400"/>
              <a:t>C++</a:t>
            </a:r>
          </a:p>
          <a:p>
            <a:pPr lvl="1"/>
            <a:r>
              <a:rPr lang="en-US" altLang="ja-JP" sz="2400"/>
              <a:t>Java</a:t>
            </a:r>
          </a:p>
          <a:p>
            <a:pPr lvl="1"/>
            <a:r>
              <a:rPr lang="en-US" altLang="ja-JP" sz="2400"/>
              <a:t>Smalltalk</a:t>
            </a:r>
          </a:p>
          <a:p>
            <a:pPr lvl="1"/>
            <a:r>
              <a:rPr lang="en-US" altLang="ja-JP" sz="2400"/>
              <a:t>Objective-C</a:t>
            </a:r>
          </a:p>
          <a:p>
            <a:pPr lvl="1"/>
            <a:r>
              <a:rPr lang="en-US" altLang="ja-JP" sz="2400"/>
              <a:t>Python(?)</a:t>
            </a:r>
          </a:p>
          <a:p>
            <a:pPr lvl="1"/>
            <a:r>
              <a:rPr lang="en-US" altLang="ja-JP" sz="2400"/>
              <a:t>Ruby(?)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オブジェクト指向の概念</a:t>
            </a:r>
          </a:p>
        </p:txBody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クラス（</a:t>
            </a:r>
            <a:r>
              <a:rPr lang="en-US" altLang="ja-JP"/>
              <a:t>class</a:t>
            </a:r>
            <a:r>
              <a:rPr lang="ja-JP" altLang="en-US"/>
              <a:t>）</a:t>
            </a:r>
            <a:endParaRPr lang="en-US" altLang="ja-JP"/>
          </a:p>
          <a:p>
            <a:endParaRPr lang="ja-JP" altLang="en-US"/>
          </a:p>
          <a:p>
            <a:r>
              <a:rPr lang="ja-JP" altLang="en-US"/>
              <a:t>メソッド（</a:t>
            </a:r>
            <a:r>
              <a:rPr lang="en-US" altLang="ja-JP"/>
              <a:t>method</a:t>
            </a:r>
            <a:r>
              <a:rPr lang="ja-JP" altLang="en-US"/>
              <a:t>）</a:t>
            </a:r>
          </a:p>
          <a:p>
            <a:endParaRPr lang="ja-JP" altLang="en-US"/>
          </a:p>
          <a:p>
            <a:r>
              <a:rPr lang="ja-JP" altLang="en-US"/>
              <a:t>インスタンス（</a:t>
            </a:r>
            <a:r>
              <a:rPr lang="en-US" altLang="ja-JP"/>
              <a:t>instance</a:t>
            </a:r>
            <a:r>
              <a:rPr lang="ja-JP" altLang="en-US"/>
              <a:t>）</a:t>
            </a:r>
          </a:p>
          <a:p>
            <a:endParaRPr lang="ja-JP" altLang="en-US"/>
          </a:p>
          <a:p>
            <a:pPr>
              <a:buFont typeface="StarSymbol" pitchFamily="2" charset="0"/>
              <a:buNone/>
            </a:pPr>
            <a:endParaRPr lang="ja-JP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クラス</a:t>
            </a:r>
          </a:p>
        </p:txBody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クラス</a:t>
            </a:r>
          </a:p>
          <a:p>
            <a:pPr lvl="1"/>
            <a:r>
              <a:rPr lang="ja-JP" altLang="en-US"/>
              <a:t>あるオブジェクトの</a:t>
            </a:r>
            <a:br>
              <a:rPr lang="ja-JP" altLang="en-US"/>
            </a:br>
            <a:r>
              <a:rPr lang="ja-JP" altLang="en-US"/>
              <a:t>特徴や機能を定義する</a:t>
            </a:r>
          </a:p>
          <a:p>
            <a:pPr lvl="1"/>
            <a:endParaRPr lang="ja-JP" altLang="en-US"/>
          </a:p>
          <a:p>
            <a:r>
              <a:rPr lang="ja-JP" altLang="en-US"/>
              <a:t>たとえば自動車</a:t>
            </a:r>
          </a:p>
          <a:p>
            <a:pPr lvl="1"/>
            <a:r>
              <a:rPr lang="ja-JP" altLang="en-US"/>
              <a:t>さまざまな内部状態の</a:t>
            </a:r>
            <a:br>
              <a:rPr lang="ja-JP" altLang="en-US"/>
            </a:br>
            <a:r>
              <a:rPr lang="ja-JP" altLang="en-US"/>
              <a:t>集まりで表現できる</a:t>
            </a:r>
          </a:p>
          <a:p>
            <a:pPr lvl="1"/>
            <a:endParaRPr lang="ja-JP" altLang="en-US"/>
          </a:p>
        </p:txBody>
      </p:sp>
      <p:sp>
        <p:nvSpPr>
          <p:cNvPr id="586756" name="Rectangle 4"/>
          <p:cNvSpPr>
            <a:spLocks noChangeArrowheads="1"/>
          </p:cNvSpPr>
          <p:nvPr/>
        </p:nvSpPr>
        <p:spPr bwMode="auto">
          <a:xfrm>
            <a:off x="5040313" y="1116013"/>
            <a:ext cx="4752975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class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タイヤ角度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  <p:pic>
        <p:nvPicPr>
          <p:cNvPr id="586757" name="Picture 5" descr="MCj030783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0" y="5435600"/>
            <a:ext cx="3024188" cy="1414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減速させたいとき</a:t>
            </a:r>
          </a:p>
          <a:p>
            <a:pPr lvl="2"/>
            <a:r>
              <a:rPr lang="ja-JP" altLang="en-US"/>
              <a:t>投入燃料量 </a:t>
            </a:r>
            <a:r>
              <a:rPr lang="en-US" altLang="ja-JP"/>
              <a:t>= 0;</a:t>
            </a:r>
          </a:p>
          <a:p>
            <a:pPr lvl="2"/>
            <a:r>
              <a:rPr lang="ja-JP" altLang="en-US"/>
              <a:t>制動力 </a:t>
            </a:r>
            <a:r>
              <a:rPr lang="en-US" altLang="ja-JP"/>
              <a:t>+= n;</a:t>
            </a:r>
          </a:p>
          <a:p>
            <a:pPr lvl="2"/>
            <a:r>
              <a:rPr lang="ja-JP" altLang="en-US"/>
              <a:t>ブレーキランプ </a:t>
            </a:r>
            <a:r>
              <a:rPr lang="en-US" altLang="ja-JP"/>
              <a:t>= on;</a:t>
            </a:r>
          </a:p>
          <a:p>
            <a:pPr lvl="2"/>
            <a:r>
              <a:rPr lang="en-US" altLang="ja-JP"/>
              <a:t>if (</a:t>
            </a:r>
            <a:r>
              <a:rPr lang="ja-JP" altLang="en-US"/>
              <a:t>スリップ</a:t>
            </a:r>
            <a:r>
              <a:rPr lang="en-US" altLang="ja-JP"/>
              <a:t>){ ... };</a:t>
            </a:r>
          </a:p>
          <a:p>
            <a:pPr lvl="1"/>
            <a:r>
              <a:rPr lang="ja-JP" altLang="en-US"/>
              <a:t>物体に対する深い知識</a:t>
            </a:r>
            <a:br>
              <a:rPr lang="ja-JP" altLang="en-US"/>
            </a:br>
            <a:r>
              <a:rPr lang="ja-JP" altLang="en-US"/>
              <a:t>が必要</a:t>
            </a:r>
          </a:p>
          <a:p>
            <a:pPr lvl="1"/>
            <a:r>
              <a:rPr lang="ja-JP" altLang="en-US"/>
              <a:t>手順が面倒</a:t>
            </a:r>
          </a:p>
          <a:p>
            <a:pPr lvl="1"/>
            <a:r>
              <a:rPr lang="ja-JP" altLang="en-US"/>
              <a:t>システムとして異常な</a:t>
            </a:r>
            <a:br>
              <a:rPr lang="ja-JP" altLang="en-US"/>
            </a:br>
            <a:r>
              <a:rPr lang="ja-JP" altLang="en-US"/>
              <a:t>動作も許してしまう</a:t>
            </a:r>
          </a:p>
          <a:p>
            <a:pPr lvl="2"/>
            <a:r>
              <a:rPr lang="ja-JP" altLang="en-US"/>
              <a:t>例）減速中でないのに</a:t>
            </a:r>
            <a:br>
              <a:rPr lang="ja-JP" altLang="en-US"/>
            </a:br>
            <a:r>
              <a:rPr lang="ja-JP" altLang="en-US"/>
              <a:t>ブレーキランプ </a:t>
            </a:r>
            <a:r>
              <a:rPr lang="en-US" altLang="ja-JP"/>
              <a:t>= on;</a:t>
            </a:r>
          </a:p>
        </p:txBody>
      </p:sp>
      <p:sp>
        <p:nvSpPr>
          <p:cNvPr id="587780" name="Rectangle 4"/>
          <p:cNvSpPr>
            <a:spLocks noChangeArrowheads="1"/>
          </p:cNvSpPr>
          <p:nvPr/>
        </p:nvSpPr>
        <p:spPr bwMode="auto">
          <a:xfrm>
            <a:off x="5111750" y="1116013"/>
            <a:ext cx="4681538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class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タイヤ角度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7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7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7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7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メソッド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メソッド</a:t>
            </a:r>
          </a:p>
          <a:p>
            <a:pPr lvl="1"/>
            <a:r>
              <a:rPr lang="ja-JP" altLang="en-US"/>
              <a:t>オブジェクトに対する</a:t>
            </a:r>
            <a:br>
              <a:rPr lang="ja-JP" altLang="en-US"/>
            </a:br>
            <a:r>
              <a:rPr lang="ja-JP" altLang="en-US"/>
              <a:t>操作を</a:t>
            </a:r>
            <a:r>
              <a:rPr lang="ja-JP" altLang="en-US">
                <a:solidFill>
                  <a:srgbClr val="006600"/>
                </a:solidFill>
              </a:rPr>
              <a:t>メソッド</a:t>
            </a:r>
            <a:r>
              <a:rPr lang="ja-JP" altLang="en-US"/>
              <a:t>として</a:t>
            </a:r>
            <a:br>
              <a:rPr lang="ja-JP" altLang="en-US"/>
            </a:br>
            <a:r>
              <a:rPr lang="ja-JP" altLang="en-US"/>
              <a:t>外に提供</a:t>
            </a:r>
          </a:p>
          <a:p>
            <a:pPr lvl="1"/>
            <a:r>
              <a:rPr lang="ja-JP" altLang="en-US"/>
              <a:t>操作を系統的に</a:t>
            </a:r>
          </a:p>
          <a:p>
            <a:r>
              <a:rPr lang="ja-JP" altLang="en-US"/>
              <a:t>カプセル化</a:t>
            </a:r>
          </a:p>
          <a:p>
            <a:pPr lvl="1"/>
            <a:r>
              <a:rPr lang="ja-JP" altLang="en-US"/>
              <a:t>外からタッチ可能な範囲</a:t>
            </a:r>
            <a:br>
              <a:rPr lang="ja-JP" altLang="en-US"/>
            </a:br>
            <a:r>
              <a:rPr lang="ja-JP" altLang="en-US"/>
              <a:t>を限定</a:t>
            </a:r>
          </a:p>
          <a:p>
            <a:pPr lvl="1"/>
            <a:r>
              <a:rPr lang="ja-JP" altLang="en-US">
                <a:solidFill>
                  <a:srgbClr val="006600"/>
                </a:solidFill>
              </a:rPr>
              <a:t>メソッド</a:t>
            </a:r>
            <a:r>
              <a:rPr lang="ja-JP" altLang="en-US"/>
              <a:t>を通じてのみ</a:t>
            </a:r>
            <a:br>
              <a:rPr lang="ja-JP" altLang="en-US"/>
            </a:br>
            <a:r>
              <a:rPr lang="ja-JP" altLang="en-US"/>
              <a:t>オブジェクトの内部状態</a:t>
            </a:r>
            <a:br>
              <a:rPr lang="ja-JP" altLang="en-US"/>
            </a:br>
            <a:r>
              <a:rPr lang="ja-JP" altLang="en-US"/>
              <a:t>を変更可能に</a:t>
            </a:r>
          </a:p>
          <a:p>
            <a:pPr lvl="1"/>
            <a:r>
              <a:rPr lang="ja-JP" altLang="en-US"/>
              <a:t>誤操作が減る</a:t>
            </a:r>
          </a:p>
        </p:txBody>
      </p:sp>
      <p:sp>
        <p:nvSpPr>
          <p:cNvPr id="588804" name="Rectangle 4"/>
          <p:cNvSpPr>
            <a:spLocks noChangeArrowheads="1"/>
          </p:cNvSpPr>
          <p:nvPr/>
        </p:nvSpPr>
        <p:spPr bwMode="auto">
          <a:xfrm>
            <a:off x="5111750" y="1116013"/>
            <a:ext cx="4681538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class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public: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減速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(n){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= 0;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+= n;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= on;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if(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スリップ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){ ... }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 </a:t>
            </a:r>
          </a:p>
          <a:p>
            <a:pPr algn="l"/>
            <a:r>
              <a:rPr lang="en-US" altLang="ja-JP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private: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タイヤ角度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インスタンス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クラス</a:t>
            </a:r>
          </a:p>
          <a:p>
            <a:pPr lvl="1"/>
            <a:r>
              <a:rPr lang="ja-JP" altLang="en-US"/>
              <a:t>あくまで</a:t>
            </a:r>
            <a:br>
              <a:rPr lang="ja-JP" altLang="en-US"/>
            </a:br>
            <a:r>
              <a:rPr lang="ja-JP" altLang="en-US"/>
              <a:t>オブジェクトの定義</a:t>
            </a:r>
          </a:p>
          <a:p>
            <a:pPr lvl="1"/>
            <a:endParaRPr lang="ja-JP" altLang="en-US"/>
          </a:p>
          <a:p>
            <a:r>
              <a:rPr lang="ja-JP" altLang="en-US"/>
              <a:t>インスタンス</a:t>
            </a:r>
          </a:p>
          <a:p>
            <a:pPr lvl="1"/>
            <a:r>
              <a:rPr lang="ja-JP" altLang="en-US"/>
              <a:t>あるクラスの実例である</a:t>
            </a:r>
            <a:br>
              <a:rPr lang="ja-JP" altLang="en-US"/>
            </a:br>
            <a:r>
              <a:rPr lang="ja-JP" altLang="en-US"/>
              <a:t>オブジェクト</a:t>
            </a:r>
          </a:p>
          <a:p>
            <a:pPr lvl="1"/>
            <a:r>
              <a:rPr lang="ja-JP" altLang="en-US"/>
              <a:t>メソッド呼びは，イン</a:t>
            </a:r>
            <a:br>
              <a:rPr lang="ja-JP" altLang="en-US"/>
            </a:br>
            <a:r>
              <a:rPr lang="ja-JP" altLang="en-US"/>
              <a:t>スタンス（実体）に</a:t>
            </a:r>
            <a:br>
              <a:rPr lang="ja-JP" altLang="en-US"/>
            </a:br>
            <a:r>
              <a:rPr lang="ja-JP" altLang="en-US"/>
              <a:t>対して行う</a:t>
            </a:r>
          </a:p>
          <a:p>
            <a:pPr lvl="1"/>
            <a:endParaRPr lang="ja-JP" altLang="en-US"/>
          </a:p>
        </p:txBody>
      </p:sp>
      <p:sp>
        <p:nvSpPr>
          <p:cNvPr id="589828" name="Rectangle 4"/>
          <p:cNvSpPr>
            <a:spLocks noChangeArrowheads="1"/>
          </p:cNvSpPr>
          <p:nvPr/>
        </p:nvSpPr>
        <p:spPr bwMode="auto">
          <a:xfrm>
            <a:off x="5111750" y="1116013"/>
            <a:ext cx="4681538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class </a:t>
            </a:r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algn="l"/>
            <a:r>
              <a:rPr lang="en-US" altLang="ja-JP" dirty="0">
                <a:solidFill>
                  <a:srgbClr val="33CC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public: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減速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 n ){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: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:</a:t>
            </a:r>
          </a:p>
          <a:p>
            <a:pPr algn="l"/>
            <a:r>
              <a:rPr lang="en-US" altLang="ja-JP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private: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dirty="0">
                <a:solidFill>
                  <a:srgbClr val="CC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>
                <a:solidFill>
                  <a:srgbClr val="CC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氏の自動車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main(){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en-US" altLang="ja-JP" dirty="0">
                <a:solidFill>
                  <a:srgbClr val="CC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>
                <a:solidFill>
                  <a:srgbClr val="CC00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氏の自動車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減速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6.3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モニタ</a:t>
            </a:r>
            <a:endParaRPr lang="ja-JP" altLang="en-GB" sz="20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セマフォとモニタ</a:t>
            </a:r>
          </a:p>
        </p:txBody>
      </p:sp>
      <p:graphicFrame>
        <p:nvGraphicFramePr>
          <p:cNvPr id="580702" name="Group 94"/>
          <p:cNvGraphicFramePr>
            <a:graphicFrameLocks noGrp="1"/>
          </p:cNvGraphicFramePr>
          <p:nvPr>
            <p:ph idx="1"/>
          </p:nvPr>
        </p:nvGraphicFramePr>
        <p:xfrm>
          <a:off x="215900" y="1187450"/>
          <a:ext cx="9644063" cy="5616576"/>
        </p:xfrm>
        <a:graphic>
          <a:graphicData uri="http://schemas.openxmlformats.org/drawingml/2006/table">
            <a:tbl>
              <a:tblPr/>
              <a:tblGrid>
                <a:gridCol w="3214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4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4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85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セマフォ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モニタ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5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提唱者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Dijkstra</a:t>
                      </a:r>
                      <a:b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0" lang="en-US" altLang="ja-JP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(1965)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Hoare</a:t>
                      </a:r>
                      <a:b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0" lang="en-US" altLang="ja-JP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(1978)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0788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形態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手続き</a:t>
                      </a:r>
                      <a:b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0" lang="ja-JP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（サブルーチン）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構造化</a:t>
                      </a:r>
                      <a:b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0" lang="ja-JP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（オブジェクト指向）</a:t>
                      </a:r>
                      <a:endParaRPr kumimoji="0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0138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可読性・保守性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低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85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提供形態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ライブラリ等</a:t>
                      </a:r>
                      <a:endParaRPr kumimoji="0" lang="en-US" altLang="ja-JP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言語仕様の一部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</a:t>
            </a:r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カプセル化</a:t>
            </a:r>
          </a:p>
          <a:p>
            <a:pPr>
              <a:buFont typeface="StarSymbol" pitchFamily="2" charset="0"/>
              <a:buNone/>
            </a:pPr>
            <a:endParaRPr lang="ja-JP" altLang="en-US"/>
          </a:p>
          <a:p>
            <a:r>
              <a:rPr lang="en-US" altLang="ja-JP"/>
              <a:t>wait / signal / queue</a:t>
            </a:r>
          </a:p>
          <a:p>
            <a:endParaRPr lang="en-US" altLang="ja-JP"/>
          </a:p>
          <a:p>
            <a:endParaRPr lang="en-US" altLang="ja-JP"/>
          </a:p>
          <a:p>
            <a:endParaRPr lang="en-US" altLang="ja-JP"/>
          </a:p>
          <a:p>
            <a:r>
              <a:rPr lang="ja-JP" altLang="en-US"/>
              <a:t>以下，実例を通じて</a:t>
            </a:r>
            <a:r>
              <a:rPr lang="en-US" altLang="ja-JP"/>
              <a:t>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モニタにおけるカプセル化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共有リソース</a:t>
            </a:r>
          </a:p>
          <a:p>
            <a:pPr lvl="1"/>
            <a:r>
              <a:rPr lang="ja-JP" altLang="en-US"/>
              <a:t>直接アクセス禁止</a:t>
            </a:r>
          </a:p>
          <a:p>
            <a:pPr lvl="1"/>
            <a:r>
              <a:rPr lang="ja-JP" altLang="en-US"/>
              <a:t>メソッドを通じてのみ</a:t>
            </a:r>
            <a:br>
              <a:rPr lang="ja-JP" altLang="en-US"/>
            </a:br>
            <a:r>
              <a:rPr lang="ja-JP" altLang="en-US"/>
              <a:t>アクセス可能</a:t>
            </a:r>
          </a:p>
          <a:p>
            <a:pPr lvl="1"/>
            <a:r>
              <a:rPr lang="ja-JP" altLang="en-US"/>
              <a:t>不正な直接アクセスは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コンパイル時に検出</a:t>
            </a:r>
          </a:p>
          <a:p>
            <a:r>
              <a:rPr lang="ja-JP" altLang="en-US"/>
              <a:t>メソッド</a:t>
            </a:r>
          </a:p>
          <a:p>
            <a:pPr lvl="1"/>
            <a:r>
              <a:rPr lang="ja-JP" altLang="en-US"/>
              <a:t>排他的</a:t>
            </a:r>
          </a:p>
          <a:p>
            <a:pPr lvl="1"/>
            <a:r>
              <a:rPr lang="ja-JP" altLang="en-US"/>
              <a:t>他のプロセスがメソッド</a:t>
            </a:r>
            <a:br>
              <a:rPr lang="ja-JP" altLang="en-US"/>
            </a:br>
            <a:r>
              <a:rPr lang="ja-JP" altLang="en-US"/>
              <a:t>呼び出し中は，待ち状態</a:t>
            </a:r>
            <a:br>
              <a:rPr lang="ja-JP" altLang="en-US"/>
            </a:br>
            <a:r>
              <a:rPr lang="ja-JP" altLang="en-US"/>
              <a:t>へ</a:t>
            </a:r>
          </a:p>
        </p:txBody>
      </p:sp>
      <p:sp>
        <p:nvSpPr>
          <p:cNvPr id="592900" name="Rectangle 4"/>
          <p:cNvSpPr>
            <a:spLocks noChangeArrowheads="1"/>
          </p:cNvSpPr>
          <p:nvPr/>
        </p:nvSpPr>
        <p:spPr bwMode="auto">
          <a:xfrm>
            <a:off x="5111750" y="1116013"/>
            <a:ext cx="4681538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monitor{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public: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use_resource1(n){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 += n;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use_resource2(){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:</a:t>
            </a:r>
            <a:endParaRPr lang="ja-JP" altLang="en-US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:</a:t>
            </a:r>
          </a:p>
          <a:p>
            <a:pPr algn="l"/>
            <a:r>
              <a:rPr lang="en-US" altLang="ja-JP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private: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ChangeArrowheads="1"/>
          </p:cNvSpPr>
          <p:nvPr/>
        </p:nvSpPr>
        <p:spPr bwMode="auto">
          <a:xfrm>
            <a:off x="3673475" y="4284663"/>
            <a:ext cx="2735263" cy="1295400"/>
          </a:xfrm>
          <a:prstGeom prst="rect">
            <a:avLst/>
          </a:prstGeom>
          <a:solidFill>
            <a:srgbClr val="FF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共有変数へのアクセス</a:t>
            </a:r>
          </a:p>
        </p:txBody>
      </p:sp>
      <p:sp>
        <p:nvSpPr>
          <p:cNvPr id="59187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プロセス</a:t>
            </a:r>
            <a:r>
              <a:rPr lang="en-US" altLang="ja-JP"/>
              <a:t>A</a:t>
            </a:r>
            <a:r>
              <a:rPr lang="ja-JP" altLang="en-US"/>
              <a:t>とプロセス</a:t>
            </a:r>
            <a:r>
              <a:rPr lang="en-US" altLang="ja-JP"/>
              <a:t>B</a:t>
            </a:r>
            <a:r>
              <a:rPr lang="ja-JP" altLang="en-US"/>
              <a:t>がテープにアクセス</a:t>
            </a:r>
          </a:p>
          <a:p>
            <a:pPr lvl="1"/>
            <a:r>
              <a:rPr lang="ja-JP" altLang="en-US">
                <a:solidFill>
                  <a:srgbClr val="339933"/>
                </a:solidFill>
              </a:rPr>
              <a:t>プロセス</a:t>
            </a:r>
            <a:r>
              <a:rPr lang="en-US" altLang="ja-JP">
                <a:solidFill>
                  <a:srgbClr val="339933"/>
                </a:solidFill>
              </a:rPr>
              <a:t>B</a:t>
            </a:r>
            <a:r>
              <a:rPr lang="ja-JP" altLang="en-US">
                <a:solidFill>
                  <a:srgbClr val="339933"/>
                </a:solidFill>
              </a:rPr>
              <a:t>が確保</a:t>
            </a:r>
            <a:r>
              <a:rPr lang="ja-JP" altLang="en-US">
                <a:solidFill>
                  <a:schemeClr val="tx1"/>
                </a:solidFill>
              </a:rPr>
              <a:t>中</a:t>
            </a:r>
          </a:p>
          <a:p>
            <a:pPr lvl="1"/>
            <a:r>
              <a:rPr lang="ja-JP" altLang="en-US">
                <a:solidFill>
                  <a:srgbClr val="FF6600"/>
                </a:solidFill>
              </a:rPr>
              <a:t>プロセス</a:t>
            </a:r>
            <a:r>
              <a:rPr lang="en-US" altLang="ja-JP">
                <a:solidFill>
                  <a:srgbClr val="FF6600"/>
                </a:solidFill>
              </a:rPr>
              <a:t>A</a:t>
            </a:r>
            <a:r>
              <a:rPr lang="ja-JP" altLang="en-US">
                <a:solidFill>
                  <a:srgbClr val="FF6600"/>
                </a:solidFill>
              </a:rPr>
              <a:t>による確保</a:t>
            </a:r>
            <a:r>
              <a:rPr lang="ja-JP" altLang="en-US"/>
              <a:t>と</a:t>
            </a:r>
            <a:r>
              <a:rPr lang="ja-JP" altLang="en-US">
                <a:solidFill>
                  <a:srgbClr val="339933"/>
                </a:solidFill>
              </a:rPr>
              <a:t>プロセス</a:t>
            </a:r>
            <a:r>
              <a:rPr lang="en-US" altLang="ja-JP">
                <a:solidFill>
                  <a:srgbClr val="339933"/>
                </a:solidFill>
              </a:rPr>
              <a:t>B</a:t>
            </a:r>
            <a:r>
              <a:rPr lang="ja-JP" altLang="en-US">
                <a:solidFill>
                  <a:srgbClr val="339933"/>
                </a:solidFill>
              </a:rPr>
              <a:t>による解放</a:t>
            </a:r>
            <a:r>
              <a:rPr lang="ja-JP" altLang="en-US"/>
              <a:t>が発生</a:t>
            </a:r>
          </a:p>
          <a:p>
            <a:pPr lvl="1"/>
            <a:r>
              <a:rPr lang="ja-JP" altLang="en-US"/>
              <a:t>テープの空き数：共有変数</a:t>
            </a:r>
          </a:p>
        </p:txBody>
      </p:sp>
      <p:sp>
        <p:nvSpPr>
          <p:cNvPr id="591877" name="Oval 5"/>
          <p:cNvSpPr>
            <a:spLocks noChangeArrowheads="1"/>
          </p:cNvSpPr>
          <p:nvPr/>
        </p:nvSpPr>
        <p:spPr bwMode="auto">
          <a:xfrm>
            <a:off x="1368425" y="4356100"/>
            <a:ext cx="1152525" cy="1152525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591878" name="Oval 6"/>
          <p:cNvSpPr>
            <a:spLocks noChangeArrowheads="1"/>
          </p:cNvSpPr>
          <p:nvPr/>
        </p:nvSpPr>
        <p:spPr bwMode="auto">
          <a:xfrm>
            <a:off x="7705725" y="4356100"/>
            <a:ext cx="1152525" cy="11525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591879" name="Text Box 7"/>
          <p:cNvSpPr txBox="1">
            <a:spLocks noChangeArrowheads="1"/>
          </p:cNvSpPr>
          <p:nvPr/>
        </p:nvSpPr>
        <p:spPr bwMode="auto">
          <a:xfrm>
            <a:off x="4253622" y="5511800"/>
            <a:ext cx="159560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空きテープ</a:t>
            </a:r>
          </a:p>
        </p:txBody>
      </p:sp>
      <p:pic>
        <p:nvPicPr>
          <p:cNvPr id="591880" name="Picture 8" descr="MMj0336497000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9375" y="4500563"/>
            <a:ext cx="1008063" cy="852487"/>
          </a:xfrm>
          <a:prstGeom prst="rect">
            <a:avLst/>
          </a:prstGeom>
          <a:noFill/>
        </p:spPr>
      </p:pic>
      <p:pic>
        <p:nvPicPr>
          <p:cNvPr id="591881" name="Picture 9" descr="MMj0336497000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8025" y="4500563"/>
            <a:ext cx="1008063" cy="852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1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1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9146E-6 3.03234E-6 L -0.18594 3.03234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91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852E-6 3.03234E-6 L -0.1716 3.03234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918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1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共有変数へのアクセス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90852" name="Rectangle 4"/>
          <p:cNvSpPr>
            <a:spLocks noChangeArrowheads="1"/>
          </p:cNvSpPr>
          <p:nvPr/>
        </p:nvSpPr>
        <p:spPr bwMode="auto">
          <a:xfrm>
            <a:off x="503238" y="971550"/>
            <a:ext cx="3673475" cy="5761038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monitor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Shared_I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I;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increment( amount 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 += amount;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decrement( amount 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 -= amount;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590853" name="Rectangle 5"/>
          <p:cNvSpPr>
            <a:spLocks noChangeArrowheads="1"/>
          </p:cNvSpPr>
          <p:nvPr/>
        </p:nvSpPr>
        <p:spPr bwMode="auto">
          <a:xfrm>
            <a:off x="4392613" y="973138"/>
            <a:ext cx="5184775" cy="647700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Shared_I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num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</p:txBody>
      </p:sp>
      <p:sp>
        <p:nvSpPr>
          <p:cNvPr id="590854" name="Rectangle 6"/>
          <p:cNvSpPr>
            <a:spLocks noChangeArrowheads="1"/>
          </p:cNvSpPr>
          <p:nvPr/>
        </p:nvSpPr>
        <p:spPr bwMode="auto">
          <a:xfrm>
            <a:off x="4392613" y="1765300"/>
            <a:ext cx="2520950" cy="2303463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num.decrement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(1);</a:t>
            </a:r>
          </a:p>
          <a:p>
            <a:pPr algn="l" defTabSz="912813"/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テープ利用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num.increment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(1);</a:t>
            </a:r>
          </a:p>
        </p:txBody>
      </p:sp>
      <p:sp>
        <p:nvSpPr>
          <p:cNvPr id="590855" name="Rectangle 7"/>
          <p:cNvSpPr>
            <a:spLocks noChangeArrowheads="1"/>
          </p:cNvSpPr>
          <p:nvPr/>
        </p:nvSpPr>
        <p:spPr bwMode="auto">
          <a:xfrm>
            <a:off x="7056438" y="1765300"/>
            <a:ext cx="2520950" cy="23034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num.decrement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(1);</a:t>
            </a:r>
          </a:p>
          <a:p>
            <a:pPr algn="l" defTabSz="912813"/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テープ利用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num.increment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(1);</a:t>
            </a:r>
          </a:p>
        </p:txBody>
      </p:sp>
      <p:sp>
        <p:nvSpPr>
          <p:cNvPr id="590856" name="Oval 8"/>
          <p:cNvSpPr>
            <a:spLocks noChangeArrowheads="1"/>
          </p:cNvSpPr>
          <p:nvPr/>
        </p:nvSpPr>
        <p:spPr bwMode="auto">
          <a:xfrm>
            <a:off x="4248150" y="4356100"/>
            <a:ext cx="5616575" cy="2843213"/>
          </a:xfrm>
          <a:prstGeom prst="ellipse">
            <a:avLst/>
          </a:prstGeom>
          <a:solidFill>
            <a:srgbClr val="CCFFFF"/>
          </a:solidFill>
          <a:ln w="381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共有変数へのアクセスは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メソッドを通じてのみ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プログラマは排他制御のための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記述の必要なし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59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復習：リーダライタ問題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ライタによる書き込み中は読み出し不可</a:t>
            </a:r>
          </a:p>
          <a:p>
            <a:r>
              <a:rPr lang="ja-JP" altLang="en-US"/>
              <a:t>同時には</a:t>
            </a:r>
            <a:r>
              <a:rPr lang="en-US" altLang="ja-JP"/>
              <a:t>1</a:t>
            </a:r>
            <a:r>
              <a:rPr lang="ja-JP" altLang="en-US"/>
              <a:t>ライタのみ書き込み可</a:t>
            </a:r>
          </a:p>
          <a:p>
            <a:r>
              <a:rPr lang="ja-JP" altLang="en-US"/>
              <a:t>同時に複数リーダが読み出し可</a:t>
            </a:r>
          </a:p>
        </p:txBody>
      </p:sp>
      <p:sp>
        <p:nvSpPr>
          <p:cNvPr id="594948" name="Oval 4"/>
          <p:cNvSpPr>
            <a:spLocks noChangeArrowheads="1"/>
          </p:cNvSpPr>
          <p:nvPr/>
        </p:nvSpPr>
        <p:spPr bwMode="auto">
          <a:xfrm>
            <a:off x="431800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594949" name="Oval 5"/>
          <p:cNvSpPr>
            <a:spLocks noChangeArrowheads="1"/>
          </p:cNvSpPr>
          <p:nvPr/>
        </p:nvSpPr>
        <p:spPr bwMode="auto">
          <a:xfrm>
            <a:off x="8353425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594950" name="Oval 6"/>
          <p:cNvSpPr>
            <a:spLocks noChangeArrowheads="1"/>
          </p:cNvSpPr>
          <p:nvPr/>
        </p:nvSpPr>
        <p:spPr bwMode="auto">
          <a:xfrm>
            <a:off x="2016125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594951" name="Oval 7"/>
          <p:cNvSpPr>
            <a:spLocks noChangeArrowheads="1"/>
          </p:cNvSpPr>
          <p:nvPr/>
        </p:nvSpPr>
        <p:spPr bwMode="auto">
          <a:xfrm>
            <a:off x="3600450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594952" name="Oval 8"/>
          <p:cNvSpPr>
            <a:spLocks noChangeArrowheads="1"/>
          </p:cNvSpPr>
          <p:nvPr/>
        </p:nvSpPr>
        <p:spPr bwMode="auto">
          <a:xfrm>
            <a:off x="5184775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594953" name="Oval 9"/>
          <p:cNvSpPr>
            <a:spLocks noChangeArrowheads="1"/>
          </p:cNvSpPr>
          <p:nvPr/>
        </p:nvSpPr>
        <p:spPr bwMode="auto">
          <a:xfrm>
            <a:off x="6769100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594954" name="Rectangle 10"/>
          <p:cNvSpPr>
            <a:spLocks noChangeArrowheads="1"/>
          </p:cNvSpPr>
          <p:nvPr/>
        </p:nvSpPr>
        <p:spPr bwMode="auto">
          <a:xfrm>
            <a:off x="431800" y="5689600"/>
            <a:ext cx="9361488" cy="129540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Database</a:t>
            </a:r>
          </a:p>
        </p:txBody>
      </p:sp>
      <p:sp>
        <p:nvSpPr>
          <p:cNvPr id="594955" name="AutoShape 11"/>
          <p:cNvSpPr>
            <a:spLocks noChangeArrowheads="1"/>
          </p:cNvSpPr>
          <p:nvPr/>
        </p:nvSpPr>
        <p:spPr bwMode="auto">
          <a:xfrm>
            <a:off x="23764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4956" name="AutoShape 12"/>
          <p:cNvSpPr>
            <a:spLocks noChangeArrowheads="1"/>
          </p:cNvSpPr>
          <p:nvPr/>
        </p:nvSpPr>
        <p:spPr bwMode="auto">
          <a:xfrm rot="10800000">
            <a:off x="7129463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4957" name="Text Box 13"/>
          <p:cNvSpPr txBox="1">
            <a:spLocks noChangeArrowheads="1"/>
          </p:cNvSpPr>
          <p:nvPr/>
        </p:nvSpPr>
        <p:spPr bwMode="auto">
          <a:xfrm>
            <a:off x="6904218" y="4816475"/>
            <a:ext cx="1212489" cy="13256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8000" dirty="0">
                <a:solidFill>
                  <a:srgbClr val="CC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594958" name="AutoShape 14"/>
          <p:cNvSpPr>
            <a:spLocks noChangeArrowheads="1"/>
          </p:cNvSpPr>
          <p:nvPr/>
        </p:nvSpPr>
        <p:spPr bwMode="auto">
          <a:xfrm>
            <a:off x="39512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4959" name="Text Box 15"/>
          <p:cNvSpPr txBox="1">
            <a:spLocks noChangeArrowheads="1"/>
          </p:cNvSpPr>
          <p:nvPr/>
        </p:nvSpPr>
        <p:spPr bwMode="auto">
          <a:xfrm>
            <a:off x="3691118" y="4787900"/>
            <a:ext cx="1212489" cy="13256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8000" dirty="0">
                <a:solidFill>
                  <a:srgbClr val="CC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594960" name="AutoShape 16"/>
          <p:cNvSpPr>
            <a:spLocks noChangeArrowheads="1"/>
          </p:cNvSpPr>
          <p:nvPr/>
        </p:nvSpPr>
        <p:spPr bwMode="auto">
          <a:xfrm rot="10800000">
            <a:off x="554513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4961" name="AutoShape 17"/>
          <p:cNvSpPr>
            <a:spLocks noChangeArrowheads="1"/>
          </p:cNvSpPr>
          <p:nvPr/>
        </p:nvSpPr>
        <p:spPr bwMode="auto">
          <a:xfrm rot="10800000">
            <a:off x="87137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4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94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4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949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4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4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9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4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94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94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949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4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4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4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4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955" grpId="0" animBg="1"/>
      <p:bldP spid="594955" grpId="1" animBg="1"/>
      <p:bldP spid="594956" grpId="0" animBg="1"/>
      <p:bldP spid="594956" grpId="1" animBg="1"/>
      <p:bldP spid="594956" grpId="2" animBg="1"/>
      <p:bldP spid="594957" grpId="0"/>
      <p:bldP spid="594957" grpId="1"/>
      <p:bldP spid="594958" grpId="0" animBg="1"/>
      <p:bldP spid="594958" grpId="1" animBg="1"/>
      <p:bldP spid="594959" grpId="0"/>
      <p:bldP spid="594959" grpId="1"/>
      <p:bldP spid="594960" grpId="0" animBg="1"/>
      <p:bldP spid="5949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リーダライタ問題（その</a:t>
            </a:r>
            <a:r>
              <a:rPr lang="en-US" altLang="ja-JP"/>
              <a:t>1</a:t>
            </a:r>
            <a:r>
              <a:rPr lang="ja-JP" altLang="en-US"/>
              <a:t>）</a:t>
            </a:r>
            <a:endParaRPr lang="en-US" altLang="ja-JP"/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593924" name="Rectangle 4"/>
          <p:cNvSpPr>
            <a:spLocks noChangeArrowheads="1"/>
          </p:cNvSpPr>
          <p:nvPr/>
        </p:nvSpPr>
        <p:spPr bwMode="auto">
          <a:xfrm>
            <a:off x="149225" y="827509"/>
            <a:ext cx="3673475" cy="66960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monitor Reader_Writer_1{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Readers = 0;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Writers = 0;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boolean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busy = FALSE;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start_read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while(Writers!=0){};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Readers +=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finish_read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Readers -=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start_write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Writers +=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while( busy ||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     Readers!=0 ){};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busy = TRUE;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finish_write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Writers -=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busy = FALSE;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593925" name="Rectangle 5"/>
          <p:cNvSpPr>
            <a:spLocks noChangeArrowheads="1"/>
          </p:cNvSpPr>
          <p:nvPr/>
        </p:nvSpPr>
        <p:spPr bwMode="auto">
          <a:xfrm>
            <a:off x="4392613" y="971550"/>
            <a:ext cx="5184775" cy="647700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Reader_Writer_1 lock;</a:t>
            </a:r>
          </a:p>
        </p:txBody>
      </p:sp>
      <p:sp>
        <p:nvSpPr>
          <p:cNvPr id="593926" name="Rectangle 6"/>
          <p:cNvSpPr>
            <a:spLocks noChangeArrowheads="1"/>
          </p:cNvSpPr>
          <p:nvPr/>
        </p:nvSpPr>
        <p:spPr bwMode="auto">
          <a:xfrm>
            <a:off x="4034631" y="1763713"/>
            <a:ext cx="2809875" cy="2303462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lock.start_write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DB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に書く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lock.finish_write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</p:txBody>
      </p:sp>
      <p:sp>
        <p:nvSpPr>
          <p:cNvPr id="593927" name="Rectangle 7"/>
          <p:cNvSpPr>
            <a:spLocks noChangeArrowheads="1"/>
          </p:cNvSpPr>
          <p:nvPr/>
        </p:nvSpPr>
        <p:spPr bwMode="auto">
          <a:xfrm>
            <a:off x="7056437" y="1763713"/>
            <a:ext cx="2808287" cy="230346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lock.start_read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DB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から読む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lock.finish_read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</p:txBody>
      </p:sp>
      <p:sp>
        <p:nvSpPr>
          <p:cNvPr id="593928" name="Rectangle 8"/>
          <p:cNvSpPr>
            <a:spLocks noChangeArrowheads="1"/>
          </p:cNvSpPr>
          <p:nvPr/>
        </p:nvSpPr>
        <p:spPr bwMode="auto">
          <a:xfrm>
            <a:off x="287784" y="2843857"/>
            <a:ext cx="3527425" cy="215900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29" name="Rectangle 9"/>
          <p:cNvSpPr>
            <a:spLocks noChangeArrowheads="1"/>
          </p:cNvSpPr>
          <p:nvPr/>
        </p:nvSpPr>
        <p:spPr bwMode="auto">
          <a:xfrm>
            <a:off x="288751" y="5003775"/>
            <a:ext cx="3527425" cy="576262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30" name="Oval 10"/>
          <p:cNvSpPr>
            <a:spLocks noChangeArrowheads="1"/>
          </p:cNvSpPr>
          <p:nvPr/>
        </p:nvSpPr>
        <p:spPr bwMode="auto">
          <a:xfrm>
            <a:off x="4248150" y="4356100"/>
            <a:ext cx="5616575" cy="2843213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無限ループによる待機中，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他プロセスはモニタにアクセスできない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59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8" grpId="0" animBg="1"/>
      <p:bldP spid="593929" grpId="0" animBg="1"/>
      <p:bldP spid="5939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条件変数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条件変数</a:t>
            </a:r>
          </a:p>
          <a:p>
            <a:pPr lvl="1"/>
            <a:r>
              <a:rPr lang="ja-JP" altLang="en-US" dirty="0"/>
              <a:t>ある</a:t>
            </a:r>
            <a:r>
              <a:rPr lang="ja-JP" altLang="en-US" b="1" dirty="0"/>
              <a:t>条件</a:t>
            </a:r>
            <a:r>
              <a:rPr lang="ja-JP" altLang="en-US" dirty="0"/>
              <a:t>が成立するまでプロセス・スレッドを</a:t>
            </a:r>
            <a:br>
              <a:rPr lang="ja-JP" altLang="en-US" dirty="0"/>
            </a:br>
            <a:r>
              <a:rPr lang="ja-JP" altLang="en-US" dirty="0"/>
              <a:t>待機させる仕組み </a:t>
            </a:r>
          </a:p>
          <a:p>
            <a:endParaRPr lang="en-US" altLang="ja-JP" dirty="0"/>
          </a:p>
          <a:p>
            <a:r>
              <a:rPr lang="ja-JP" altLang="en-US" dirty="0"/>
              <a:t>条件変数操作のためのメソッド</a:t>
            </a:r>
          </a:p>
          <a:p>
            <a:pPr lvl="1"/>
            <a:r>
              <a:rPr lang="en-US" altLang="ja-JP" dirty="0"/>
              <a:t>wait</a:t>
            </a:r>
          </a:p>
          <a:p>
            <a:pPr lvl="2"/>
            <a:r>
              <a:rPr lang="ja-JP" altLang="en-US" dirty="0"/>
              <a:t>待ち状態に移行</a:t>
            </a:r>
          </a:p>
          <a:p>
            <a:pPr lvl="1"/>
            <a:r>
              <a:rPr lang="en-US" altLang="ja-JP" dirty="0"/>
              <a:t>signal</a:t>
            </a:r>
            <a:r>
              <a:rPr lang="ja-JP" altLang="en-US" dirty="0"/>
              <a:t>　</a:t>
            </a:r>
            <a:r>
              <a:rPr lang="en-US" altLang="ja-JP" dirty="0"/>
              <a:t>( java</a:t>
            </a:r>
            <a:r>
              <a:rPr lang="ja-JP" altLang="en-US" dirty="0"/>
              <a:t>では</a:t>
            </a:r>
            <a:r>
              <a:rPr lang="en-US" altLang="ja-JP" dirty="0"/>
              <a:t> notify(),</a:t>
            </a:r>
            <a:r>
              <a:rPr lang="en-US" altLang="ja-JP" dirty="0" err="1"/>
              <a:t>notifyAll</a:t>
            </a:r>
            <a:r>
              <a:rPr lang="en-US" altLang="ja-JP" dirty="0"/>
              <a:t>())</a:t>
            </a:r>
          </a:p>
          <a:p>
            <a:pPr lvl="2"/>
            <a:r>
              <a:rPr lang="ja-JP" altLang="en-US" dirty="0"/>
              <a:t>待ち状態にあるプロセスのうち</a:t>
            </a:r>
            <a:r>
              <a:rPr lang="en-US" altLang="ja-JP" dirty="0"/>
              <a:t>1</a:t>
            </a:r>
            <a:r>
              <a:rPr lang="ja-JP" altLang="en-US" dirty="0" err="1"/>
              <a:t>つを</a:t>
            </a:r>
            <a:r>
              <a:rPr lang="ja-JP" altLang="en-US" dirty="0"/>
              <a:t>実行可能に</a:t>
            </a:r>
          </a:p>
          <a:p>
            <a:pPr lvl="1"/>
            <a:r>
              <a:rPr lang="en-US" altLang="ja-JP" dirty="0"/>
              <a:t>queue</a:t>
            </a:r>
          </a:p>
          <a:p>
            <a:pPr lvl="2"/>
            <a:r>
              <a:rPr lang="ja-JP" altLang="en-US" dirty="0"/>
              <a:t>待ち状態のプロセスの有無を返す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条件変数のイメージ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wait</a:t>
            </a:r>
          </a:p>
          <a:p>
            <a:pPr lvl="1"/>
            <a:r>
              <a:rPr lang="ja-JP" altLang="en-US"/>
              <a:t>待ち状態に移行</a:t>
            </a:r>
          </a:p>
          <a:p>
            <a:pPr lvl="1"/>
            <a:endParaRPr lang="ja-JP" altLang="en-US"/>
          </a:p>
          <a:p>
            <a:r>
              <a:rPr lang="en-US" altLang="ja-JP"/>
              <a:t>signal</a:t>
            </a:r>
          </a:p>
          <a:p>
            <a:pPr lvl="1"/>
            <a:r>
              <a:rPr lang="ja-JP" altLang="en-US"/>
              <a:t>待ち状態にあるプロセスの</a:t>
            </a:r>
            <a:br>
              <a:rPr lang="ja-JP" altLang="en-US"/>
            </a:br>
            <a:r>
              <a:rPr lang="ja-JP" altLang="en-US"/>
              <a:t>うち</a:t>
            </a:r>
            <a:r>
              <a:rPr lang="en-US" altLang="ja-JP"/>
              <a:t>1</a:t>
            </a:r>
            <a:r>
              <a:rPr lang="ja-JP" altLang="en-US"/>
              <a:t>つを実行可能に</a:t>
            </a:r>
          </a:p>
          <a:p>
            <a:endParaRPr lang="en-US" altLang="ja-JP"/>
          </a:p>
          <a:p>
            <a:r>
              <a:rPr lang="en-US" altLang="ja-JP"/>
              <a:t>queue</a:t>
            </a:r>
          </a:p>
          <a:p>
            <a:pPr lvl="1"/>
            <a:r>
              <a:rPr lang="ja-JP" altLang="en-US"/>
              <a:t>待ち状態のプロセスの</a:t>
            </a:r>
            <a:br>
              <a:rPr lang="ja-JP" altLang="en-US"/>
            </a:br>
            <a:r>
              <a:rPr lang="ja-JP" altLang="en-US"/>
              <a:t>有無を返す</a:t>
            </a:r>
          </a:p>
          <a:p>
            <a:endParaRPr lang="ja-JP" altLang="en-US"/>
          </a:p>
        </p:txBody>
      </p:sp>
      <p:sp>
        <p:nvSpPr>
          <p:cNvPr id="598020" name="Rectangle 4"/>
          <p:cNvSpPr>
            <a:spLocks noChangeArrowheads="1"/>
          </p:cNvSpPr>
          <p:nvPr/>
        </p:nvSpPr>
        <p:spPr bwMode="auto">
          <a:xfrm>
            <a:off x="5688013" y="1042988"/>
            <a:ext cx="3673475" cy="6408737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class condition{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ja-JP" altLang="en-US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待ち行列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endParaRPr lang="en-US" altLang="ja-JP" sz="1800" dirty="0">
              <a:solidFill>
                <a:srgbClr val="A50021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wait(){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プロセスを待ち行列に追加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signal(){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待ち行列からプロセスを</a:t>
            </a:r>
            <a:b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</a:b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選択し，実行可能に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queue(){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</a:t>
            </a: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待ち行列の長さ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&gt; 0 )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return TRUE;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else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return FALSE;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96996" name="Rectangle 4"/>
          <p:cNvSpPr>
            <a:spLocks noChangeArrowheads="1"/>
          </p:cNvSpPr>
          <p:nvPr/>
        </p:nvSpPr>
        <p:spPr bwMode="auto">
          <a:xfrm>
            <a:off x="360363" y="828675"/>
            <a:ext cx="4751387" cy="66960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monitor Reader_Writer_2{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Readers = 0;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Writers = 0;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condition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,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OK_write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endParaRPr lang="en-US" altLang="ja-JP" sz="1800" dirty="0">
              <a:solidFill>
                <a:srgbClr val="A50021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start_read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busy ||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OK_write.queue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</a:t>
            </a: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)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OK_read.wait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Readers +=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while(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OK_read.queue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</a:t>
            </a:r>
            <a:r>
              <a:rPr lang="ja-JP" altLang="en-US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)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OK_read.signal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endParaRPr lang="en-US" altLang="ja-JP" sz="1800" dirty="0">
              <a:solidFill>
                <a:srgbClr val="006600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finish_read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Readers -= 1;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Readers == 0 )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OK_write.signal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</p:txBody>
      </p:sp>
      <p:sp>
        <p:nvSpPr>
          <p:cNvPr id="596997" name="Rectangle 5"/>
          <p:cNvSpPr>
            <a:spLocks noChangeArrowheads="1"/>
          </p:cNvSpPr>
          <p:nvPr/>
        </p:nvSpPr>
        <p:spPr bwMode="auto">
          <a:xfrm>
            <a:off x="5111750" y="828675"/>
            <a:ext cx="4537075" cy="395922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start_write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Readers != 0 || busy )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OK_write.wait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busy = TRUE;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endParaRPr lang="en-US" altLang="ja-JP" sz="1800" dirty="0">
              <a:solidFill>
                <a:srgbClr val="008000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finish_write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(){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busy = FALSE;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OK_read.queue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 )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OK_read.signal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else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OK_write.signal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596998" name="Rectangle 6"/>
          <p:cNvSpPr>
            <a:spLocks noChangeArrowheads="1"/>
          </p:cNvSpPr>
          <p:nvPr/>
        </p:nvSpPr>
        <p:spPr bwMode="auto">
          <a:xfrm>
            <a:off x="5545138" y="4932363"/>
            <a:ext cx="3673475" cy="2376487"/>
          </a:xfrm>
          <a:prstGeom prst="rect">
            <a:avLst/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class condition{</a:t>
            </a:r>
            <a:endParaRPr lang="en-US" altLang="ja-JP" sz="1800" dirty="0">
              <a:solidFill>
                <a:srgbClr val="A50021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wait(){ ... }</a:t>
            </a:r>
            <a:endParaRPr lang="ja-JP" altLang="en-US" sz="1800" dirty="0">
              <a:solidFill>
                <a:srgbClr val="006600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signal(){ ... }</a:t>
            </a:r>
          </a:p>
          <a:p>
            <a:pPr algn="l" defTabSz="912813"/>
            <a:r>
              <a:rPr lang="en-US" altLang="ja-JP" sz="1800" dirty="0">
                <a:solidFill>
                  <a:srgbClr val="0066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queue(){ ... }</a:t>
            </a:r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モニタとセマフォ</a:t>
            </a:r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681537" cy="6588125"/>
          </a:xfrm>
        </p:spPr>
        <p:txBody>
          <a:bodyPr/>
          <a:lstStyle/>
          <a:p>
            <a:r>
              <a:rPr lang="ja-JP" altLang="en-US"/>
              <a:t>セマフォ</a:t>
            </a:r>
          </a:p>
          <a:p>
            <a:endParaRPr lang="ja-JP" altLang="en-US"/>
          </a:p>
          <a:p>
            <a:r>
              <a:rPr lang="en-US" altLang="ja-JP"/>
              <a:t>P</a:t>
            </a:r>
            <a:r>
              <a:rPr lang="ja-JP" altLang="en-US"/>
              <a:t>命令</a:t>
            </a:r>
          </a:p>
          <a:p>
            <a:pPr lvl="1"/>
            <a:r>
              <a:rPr lang="ja-JP" altLang="en-US"/>
              <a:t>共有リソースの取得</a:t>
            </a:r>
            <a:br>
              <a:rPr lang="ja-JP" altLang="en-US"/>
            </a:br>
            <a:r>
              <a:rPr lang="ja-JP" altLang="en-US"/>
              <a:t>トライ</a:t>
            </a:r>
          </a:p>
          <a:p>
            <a:pPr lvl="1"/>
            <a:r>
              <a:rPr lang="ja-JP" altLang="en-US"/>
              <a:t>失敗時，待ち行列へ</a:t>
            </a:r>
          </a:p>
          <a:p>
            <a:r>
              <a:rPr lang="en-US" altLang="ja-JP"/>
              <a:t>V</a:t>
            </a:r>
            <a:r>
              <a:rPr lang="ja-JP" altLang="en-US"/>
              <a:t>命令</a:t>
            </a:r>
          </a:p>
          <a:p>
            <a:pPr lvl="1"/>
            <a:r>
              <a:rPr lang="ja-JP" altLang="en-US"/>
              <a:t>共有リソース返却</a:t>
            </a:r>
          </a:p>
          <a:p>
            <a:pPr lvl="1"/>
            <a:r>
              <a:rPr lang="ja-JP" altLang="en-US"/>
              <a:t>待ちプロセスを</a:t>
            </a:r>
            <a:r>
              <a:rPr lang="en-US" altLang="ja-JP"/>
              <a:t>1</a:t>
            </a:r>
            <a:r>
              <a:rPr lang="ja-JP" altLang="en-US"/>
              <a:t>つ</a:t>
            </a:r>
            <a:br>
              <a:rPr lang="ja-JP" altLang="en-US"/>
            </a:br>
            <a:r>
              <a:rPr lang="ja-JP" altLang="en-US"/>
              <a:t>実行可能状態へ</a:t>
            </a:r>
          </a:p>
        </p:txBody>
      </p:sp>
      <p:sp>
        <p:nvSpPr>
          <p:cNvPr id="599044" name="Rectangle 4"/>
          <p:cNvSpPr>
            <a:spLocks noChangeArrowheads="1"/>
          </p:cNvSpPr>
          <p:nvPr/>
        </p:nvSpPr>
        <p:spPr bwMode="auto">
          <a:xfrm>
            <a:off x="5111750" y="971550"/>
            <a:ext cx="4681538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モニタ</a:t>
            </a:r>
          </a:p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endParaRPr lang="ja-JP" altLang="en-US" sz="3200" dirty="0">
              <a:solidFill>
                <a:srgbClr val="333366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en-US" altLang="ja-JP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待ち行列へ</a:t>
            </a:r>
          </a:p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en-US" altLang="ja-JP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signal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待ちプロセスを</a:t>
            </a:r>
            <a:r>
              <a:rPr lang="en-US" altLang="ja-JP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実行可能状態へ</a:t>
            </a:r>
          </a:p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en-US" altLang="ja-JP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queue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待ちプロセスの有無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9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9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9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9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9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90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90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599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599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599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599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599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599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4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リソース空き確認と待ち</a:t>
            </a:r>
          </a:p>
        </p:txBody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681537" cy="6588125"/>
          </a:xfrm>
        </p:spPr>
        <p:txBody>
          <a:bodyPr/>
          <a:lstStyle/>
          <a:p>
            <a:r>
              <a:rPr lang="ja-JP" altLang="en-US" dirty="0"/>
              <a:t>セマフォ</a:t>
            </a:r>
          </a:p>
          <a:p>
            <a:pPr lvl="1"/>
            <a:r>
              <a:rPr lang="en-US" altLang="ja-JP" dirty="0"/>
              <a:t>P</a:t>
            </a:r>
            <a:r>
              <a:rPr lang="ja-JP" altLang="en-US" dirty="0"/>
              <a:t>命令を実行しないと</a:t>
            </a:r>
            <a:br>
              <a:rPr lang="ja-JP" altLang="en-US" dirty="0"/>
            </a:br>
            <a:r>
              <a:rPr lang="ja-JP" altLang="en-US" dirty="0"/>
              <a:t>セマフォの状態が</a:t>
            </a:r>
            <a:br>
              <a:rPr lang="ja-JP" altLang="en-US" dirty="0"/>
            </a:br>
            <a:r>
              <a:rPr lang="ja-JP" altLang="en-US" dirty="0"/>
              <a:t>分からない</a:t>
            </a:r>
          </a:p>
          <a:p>
            <a:pPr lvl="1"/>
            <a:r>
              <a:rPr lang="ja-JP" altLang="en-US" dirty="0"/>
              <a:t>リソースを取ろうとしないと，空いてるかどうか不明</a:t>
            </a:r>
          </a:p>
          <a:p>
            <a:pPr lvl="1"/>
            <a:r>
              <a:rPr lang="ja-JP" altLang="en-US" dirty="0"/>
              <a:t>取れなかったら，いきなり待ち行列に待たされる</a:t>
            </a:r>
          </a:p>
          <a:p>
            <a:endParaRPr lang="ja-JP" altLang="en-US" dirty="0"/>
          </a:p>
        </p:txBody>
      </p:sp>
      <p:sp>
        <p:nvSpPr>
          <p:cNvPr id="600068" name="Rectangle 4"/>
          <p:cNvSpPr>
            <a:spLocks noChangeArrowheads="1"/>
          </p:cNvSpPr>
          <p:nvPr/>
        </p:nvSpPr>
        <p:spPr bwMode="auto">
          <a:xfrm>
            <a:off x="5111750" y="971550"/>
            <a:ext cx="4681538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モニタ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メソッドにより，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共有リソースの状態を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排他的に調べられる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リソースの空きの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確認とリソース待ちが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分離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条件変数への </a:t>
            </a:r>
            <a:r>
              <a:rPr lang="en-US" altLang="ja-JP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 </a:t>
            </a: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より，自由度の高い</a:t>
            </a:r>
            <a:b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「待ち」が可能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モニタの利点（対セマフォ）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リソース確認と「待ち」の分離</a:t>
            </a:r>
          </a:p>
          <a:p>
            <a:pPr lvl="1"/>
            <a:r>
              <a:rPr lang="ja-JP" altLang="en-US"/>
              <a:t>リソースに空きがない場合，「待ち」に入るかどうか自由に選べる</a:t>
            </a:r>
          </a:p>
          <a:p>
            <a:r>
              <a:rPr lang="ja-JP" altLang="en-US"/>
              <a:t>排他制御すべきリソースの明示</a:t>
            </a:r>
          </a:p>
          <a:p>
            <a:pPr lvl="1"/>
            <a:r>
              <a:rPr lang="ja-JP" altLang="en-US"/>
              <a:t>モニタ内に記述されるため明示的</a:t>
            </a:r>
            <a:endParaRPr lang="en-US" altLang="ja-JP"/>
          </a:p>
          <a:p>
            <a:pPr lvl="1"/>
            <a:r>
              <a:rPr lang="ja-JP" altLang="en-US"/>
              <a:t>他の一般的な変数と判別しやすい</a:t>
            </a:r>
          </a:p>
          <a:p>
            <a:pPr lvl="1"/>
            <a:r>
              <a:rPr lang="ja-JP" altLang="en-US"/>
              <a:t>排他的メソッドを通じた処理により，保護</a:t>
            </a:r>
          </a:p>
        </p:txBody>
      </p:sp>
      <p:sp>
        <p:nvSpPr>
          <p:cNvPr id="601092" name="Oval 4"/>
          <p:cNvSpPr>
            <a:spLocks noChangeArrowheads="1"/>
          </p:cNvSpPr>
          <p:nvPr/>
        </p:nvSpPr>
        <p:spPr bwMode="auto">
          <a:xfrm>
            <a:off x="1439863" y="5003800"/>
            <a:ext cx="7200900" cy="226695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プログラマに</a:t>
            </a:r>
          </a:p>
          <a:p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安全で扱いやすい枠組みを提供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60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復習：プロデューサコンシューマ</a:t>
            </a:r>
          </a:p>
        </p:txBody>
      </p:sp>
      <p:sp>
        <p:nvSpPr>
          <p:cNvPr id="603153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リングバッファ</a:t>
            </a:r>
          </a:p>
        </p:txBody>
      </p:sp>
      <p:sp>
        <p:nvSpPr>
          <p:cNvPr id="603139" name="Oval 3"/>
          <p:cNvSpPr>
            <a:spLocks noChangeArrowheads="1"/>
          </p:cNvSpPr>
          <p:nvPr/>
        </p:nvSpPr>
        <p:spPr bwMode="auto">
          <a:xfrm>
            <a:off x="2808288" y="1876425"/>
            <a:ext cx="4681537" cy="4681538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0" name="Line 4"/>
          <p:cNvSpPr>
            <a:spLocks noChangeShapeType="1"/>
          </p:cNvSpPr>
          <p:nvPr/>
        </p:nvSpPr>
        <p:spPr bwMode="auto">
          <a:xfrm>
            <a:off x="5159375" y="1876425"/>
            <a:ext cx="0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1" name="Line 5"/>
          <p:cNvSpPr>
            <a:spLocks noChangeShapeType="1"/>
          </p:cNvSpPr>
          <p:nvPr/>
        </p:nvSpPr>
        <p:spPr bwMode="auto">
          <a:xfrm rot="-5400000">
            <a:off x="5148263" y="1871663"/>
            <a:ext cx="0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2" name="Line 6"/>
          <p:cNvSpPr>
            <a:spLocks noChangeShapeType="1"/>
          </p:cNvSpPr>
          <p:nvPr/>
        </p:nvSpPr>
        <p:spPr bwMode="auto">
          <a:xfrm rot="-2700000">
            <a:off x="5175250" y="1876425"/>
            <a:ext cx="1588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3" name="Line 7"/>
          <p:cNvSpPr>
            <a:spLocks noChangeShapeType="1"/>
          </p:cNvSpPr>
          <p:nvPr/>
        </p:nvSpPr>
        <p:spPr bwMode="auto">
          <a:xfrm rot="2700000" flipH="1">
            <a:off x="5143500" y="1876425"/>
            <a:ext cx="1588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4" name="Oval 8"/>
          <p:cNvSpPr>
            <a:spLocks noChangeArrowheads="1"/>
          </p:cNvSpPr>
          <p:nvPr/>
        </p:nvSpPr>
        <p:spPr bwMode="auto">
          <a:xfrm>
            <a:off x="503238" y="3348038"/>
            <a:ext cx="1439862" cy="1439862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603145" name="Oval 9"/>
          <p:cNvSpPr>
            <a:spLocks noChangeArrowheads="1"/>
          </p:cNvSpPr>
          <p:nvPr/>
        </p:nvSpPr>
        <p:spPr bwMode="auto">
          <a:xfrm>
            <a:off x="8353425" y="3348038"/>
            <a:ext cx="1439863" cy="1439862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603146" name="AutoShape 10"/>
          <p:cNvSpPr>
            <a:spLocks noChangeArrowheads="1"/>
          </p:cNvSpPr>
          <p:nvPr/>
        </p:nvSpPr>
        <p:spPr bwMode="auto">
          <a:xfrm>
            <a:off x="6264275" y="44275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FFCC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7" name="AutoShape 11"/>
          <p:cNvSpPr>
            <a:spLocks noChangeArrowheads="1"/>
          </p:cNvSpPr>
          <p:nvPr/>
        </p:nvSpPr>
        <p:spPr bwMode="auto">
          <a:xfrm>
            <a:off x="6048375" y="3419475"/>
            <a:ext cx="936625" cy="503238"/>
          </a:xfrm>
          <a:prstGeom prst="parallelogram">
            <a:avLst>
              <a:gd name="adj" fmla="val 46530"/>
            </a:avLst>
          </a:prstGeom>
          <a:solidFill>
            <a:srgbClr val="FF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8" name="AutoShape 12"/>
          <p:cNvSpPr>
            <a:spLocks noChangeArrowheads="1"/>
          </p:cNvSpPr>
          <p:nvPr/>
        </p:nvSpPr>
        <p:spPr bwMode="auto">
          <a:xfrm>
            <a:off x="5256213" y="24844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FF66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49" name="AutoShape 13"/>
          <p:cNvSpPr>
            <a:spLocks noChangeArrowheads="1"/>
          </p:cNvSpPr>
          <p:nvPr/>
        </p:nvSpPr>
        <p:spPr bwMode="auto">
          <a:xfrm>
            <a:off x="4103688" y="24844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CC00CC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50" name="AutoShape 14"/>
          <p:cNvSpPr>
            <a:spLocks noChangeArrowheads="1"/>
          </p:cNvSpPr>
          <p:nvPr/>
        </p:nvSpPr>
        <p:spPr bwMode="auto">
          <a:xfrm rot="1059097">
            <a:off x="7272338" y="4932363"/>
            <a:ext cx="719137" cy="647700"/>
          </a:xfrm>
          <a:prstGeom prst="leftArrow">
            <a:avLst>
              <a:gd name="adj1" fmla="val 50000"/>
              <a:gd name="adj2" fmla="val 51228"/>
            </a:avLst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51" name="AutoShape 15"/>
          <p:cNvSpPr>
            <a:spLocks noChangeArrowheads="1"/>
          </p:cNvSpPr>
          <p:nvPr/>
        </p:nvSpPr>
        <p:spPr bwMode="auto">
          <a:xfrm rot="12011591">
            <a:off x="2376488" y="2844800"/>
            <a:ext cx="719137" cy="647700"/>
          </a:xfrm>
          <a:prstGeom prst="leftArrow">
            <a:avLst>
              <a:gd name="adj1" fmla="val 50000"/>
              <a:gd name="adj2" fmla="val 51228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3152" name="AutoShape 16"/>
          <p:cNvSpPr>
            <a:spLocks noChangeArrowheads="1"/>
          </p:cNvSpPr>
          <p:nvPr/>
        </p:nvSpPr>
        <p:spPr bwMode="auto">
          <a:xfrm>
            <a:off x="1368425" y="37798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660066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8897E-6 2.37715E-6 L 0.21794 -0.0808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-4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03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2 -0.00084 L 0.02111 -0.07959 C 0.026 -0.09618 0.02867 -0.12096 0.02867 -0.147 C 0.02867 -0.1764 0.02615 -0.20013 0.02111 -0.21651 L -0.00032 -0.29568 " pathEditMode="relative" rAng="10800000" ptsTypes="FffFF">
                                      <p:cBhvr>
                                        <p:cTn id="12" dur="5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147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4" dur="5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8616E-7 6.63587E-7 L 0.1965 -0.0522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603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7646E-7 -1.61697E-6 L -0.02647 0.07749 C -0.0323 0.09387 -0.03561 0.11802 -0.03561 0.14364 C -0.03561 0.17283 -0.0323 0.19593 -0.02647 0.21231 L 3.87646E-7 0.29043 " pathEditMode="relative" rAng="0" ptsTypes="FffFF">
                                      <p:cBhvr>
                                        <p:cTn id="26" dur="500" fill="hold"/>
                                        <p:tgtEl>
                                          <p:spTgt spid="603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14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8" dur="500" fill="hold"/>
                                        <p:tgtEl>
                                          <p:spTgt spid="603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4E-6 -2.89794E-7 L 0.23937 0.033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03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17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603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1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4 -0.2961 L -0.02427 -0.36918 C -0.02931 -0.38472 -0.03972 -0.40236 -0.05327 -0.41832 C -0.06871 -0.43659 -0.08258 -0.44708 -0.09487 -0.45149 L -0.15223 -0.47417 " pathEditMode="relative" rAng="7882829" ptsTypes="FffFF">
                                      <p:cBhvr>
                                        <p:cTn id="38" dur="5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-10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40" dur="5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46" grpId="0" animBg="1"/>
      <p:bldP spid="603146" grpId="1" animBg="1"/>
      <p:bldP spid="603147" grpId="0" animBg="1"/>
      <p:bldP spid="603147" grpId="1" animBg="1"/>
      <p:bldP spid="603150" grpId="0" animBg="1"/>
      <p:bldP spid="603150" grpId="1" animBg="1"/>
      <p:bldP spid="603150" grpId="2" animBg="1"/>
      <p:bldP spid="603150" grpId="3" animBg="1"/>
      <p:bldP spid="603151" grpId="0" animBg="1"/>
      <p:bldP spid="603151" grpId="1" animBg="1"/>
      <p:bldP spid="603152" grpId="0" animBg="1"/>
      <p:bldP spid="603152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プロデューサコンシューマ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02116" name="Rectangle 4"/>
          <p:cNvSpPr>
            <a:spLocks noChangeArrowheads="1"/>
          </p:cNvSpPr>
          <p:nvPr/>
        </p:nvSpPr>
        <p:spPr bwMode="auto">
          <a:xfrm>
            <a:off x="503238" y="755650"/>
            <a:ext cx="3673475" cy="66960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monitor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Producer_Consumer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Messages Buffer[N];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S, M;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condition Full, Empty;</a:t>
            </a:r>
          </a:p>
          <a:p>
            <a:pPr algn="l" defTabSz="912813"/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Count;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producer( word ){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Count == N )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Full.wait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Buffer[S] = word;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S = (S + 1) mod N;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Count += 1;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Empty.signal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consumer( word ){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Count == 0 )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Empty.wait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word = Buffer[M];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M = (M + 1) mod N;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Count = Count – 1;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Full.signal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();</a:t>
            </a:r>
          </a:p>
          <a:p>
            <a:pPr algn="l" defTabSz="912813"/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grpSp>
        <p:nvGrpSpPr>
          <p:cNvPr id="602131" name="Group 19"/>
          <p:cNvGrpSpPr>
            <a:grpSpLocks/>
          </p:cNvGrpSpPr>
          <p:nvPr/>
        </p:nvGrpSpPr>
        <p:grpSpPr bwMode="auto">
          <a:xfrm>
            <a:off x="4318000" y="3727450"/>
            <a:ext cx="5618163" cy="2830513"/>
            <a:chOff x="317" y="1182"/>
            <a:chExt cx="5852" cy="2949"/>
          </a:xfrm>
        </p:grpSpPr>
        <p:sp>
          <p:nvSpPr>
            <p:cNvPr id="602117" name="Oval 5"/>
            <p:cNvSpPr>
              <a:spLocks noChangeArrowheads="1"/>
            </p:cNvSpPr>
            <p:nvPr/>
          </p:nvSpPr>
          <p:spPr bwMode="auto">
            <a:xfrm>
              <a:off x="1769" y="1182"/>
              <a:ext cx="2949" cy="2949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18" name="Line 6"/>
            <p:cNvSpPr>
              <a:spLocks noChangeShapeType="1"/>
            </p:cNvSpPr>
            <p:nvPr/>
          </p:nvSpPr>
          <p:spPr bwMode="auto">
            <a:xfrm>
              <a:off x="3250" y="1182"/>
              <a:ext cx="0" cy="2948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19" name="Line 7"/>
            <p:cNvSpPr>
              <a:spLocks noChangeShapeType="1"/>
            </p:cNvSpPr>
            <p:nvPr/>
          </p:nvSpPr>
          <p:spPr bwMode="auto">
            <a:xfrm rot="-5400000">
              <a:off x="3243" y="1179"/>
              <a:ext cx="0" cy="2948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0" name="Line 8"/>
            <p:cNvSpPr>
              <a:spLocks noChangeShapeType="1"/>
            </p:cNvSpPr>
            <p:nvPr/>
          </p:nvSpPr>
          <p:spPr bwMode="auto">
            <a:xfrm rot="-2700000">
              <a:off x="3260" y="1182"/>
              <a:ext cx="1" cy="2948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1" name="Line 9"/>
            <p:cNvSpPr>
              <a:spLocks noChangeShapeType="1"/>
            </p:cNvSpPr>
            <p:nvPr/>
          </p:nvSpPr>
          <p:spPr bwMode="auto">
            <a:xfrm rot="2700000" flipH="1">
              <a:off x="3240" y="1182"/>
              <a:ext cx="1" cy="2948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2" name="Oval 10"/>
            <p:cNvSpPr>
              <a:spLocks noChangeArrowheads="1"/>
            </p:cNvSpPr>
            <p:nvPr/>
          </p:nvSpPr>
          <p:spPr bwMode="auto">
            <a:xfrm>
              <a:off x="317" y="2109"/>
              <a:ext cx="907" cy="907"/>
            </a:xfrm>
            <a:prstGeom prst="ellipse">
              <a:avLst/>
            </a:prstGeom>
            <a:solidFill>
              <a:srgbClr val="FFCC99"/>
            </a:solidFill>
            <a:ln w="38100" algn="ctr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</a:t>
              </a:r>
            </a:p>
          </p:txBody>
        </p:sp>
        <p:sp>
          <p:nvSpPr>
            <p:cNvPr id="602123" name="Oval 11"/>
            <p:cNvSpPr>
              <a:spLocks noChangeArrowheads="1"/>
            </p:cNvSpPr>
            <p:nvPr/>
          </p:nvSpPr>
          <p:spPr bwMode="auto">
            <a:xfrm>
              <a:off x="5262" y="2109"/>
              <a:ext cx="907" cy="907"/>
            </a:xfrm>
            <a:prstGeom prst="ellipse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</a:t>
              </a:r>
            </a:p>
          </p:txBody>
        </p:sp>
        <p:sp>
          <p:nvSpPr>
            <p:cNvPr id="602124" name="AutoShape 12"/>
            <p:cNvSpPr>
              <a:spLocks noChangeArrowheads="1"/>
            </p:cNvSpPr>
            <p:nvPr/>
          </p:nvSpPr>
          <p:spPr bwMode="auto">
            <a:xfrm>
              <a:off x="3946" y="2789"/>
              <a:ext cx="590" cy="317"/>
            </a:xfrm>
            <a:prstGeom prst="parallelogram">
              <a:avLst>
                <a:gd name="adj" fmla="val 46530"/>
              </a:avLst>
            </a:prstGeom>
            <a:solidFill>
              <a:srgbClr val="FFCC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5" name="AutoShape 13"/>
            <p:cNvSpPr>
              <a:spLocks noChangeArrowheads="1"/>
            </p:cNvSpPr>
            <p:nvPr/>
          </p:nvSpPr>
          <p:spPr bwMode="auto">
            <a:xfrm>
              <a:off x="3810" y="2154"/>
              <a:ext cx="590" cy="317"/>
            </a:xfrm>
            <a:prstGeom prst="parallelogram">
              <a:avLst>
                <a:gd name="adj" fmla="val 46530"/>
              </a:avLst>
            </a:prstGeom>
            <a:solidFill>
              <a:srgbClr val="FF99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6" name="AutoShape 14"/>
            <p:cNvSpPr>
              <a:spLocks noChangeArrowheads="1"/>
            </p:cNvSpPr>
            <p:nvPr/>
          </p:nvSpPr>
          <p:spPr bwMode="auto">
            <a:xfrm>
              <a:off x="3311" y="1565"/>
              <a:ext cx="590" cy="317"/>
            </a:xfrm>
            <a:prstGeom prst="parallelogram">
              <a:avLst>
                <a:gd name="adj" fmla="val 46530"/>
              </a:avLst>
            </a:prstGeom>
            <a:solidFill>
              <a:srgbClr val="FF66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7" name="AutoShape 15"/>
            <p:cNvSpPr>
              <a:spLocks noChangeArrowheads="1"/>
            </p:cNvSpPr>
            <p:nvPr/>
          </p:nvSpPr>
          <p:spPr bwMode="auto">
            <a:xfrm>
              <a:off x="2585" y="1565"/>
              <a:ext cx="590" cy="317"/>
            </a:xfrm>
            <a:prstGeom prst="parallelogram">
              <a:avLst>
                <a:gd name="adj" fmla="val 46530"/>
              </a:avLst>
            </a:prstGeom>
            <a:solidFill>
              <a:srgbClr val="CC00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8" name="AutoShape 16"/>
            <p:cNvSpPr>
              <a:spLocks noChangeArrowheads="1"/>
            </p:cNvSpPr>
            <p:nvPr/>
          </p:nvSpPr>
          <p:spPr bwMode="auto">
            <a:xfrm rot="1059097">
              <a:off x="4581" y="3107"/>
              <a:ext cx="453" cy="408"/>
            </a:xfrm>
            <a:prstGeom prst="leftArrow">
              <a:avLst>
                <a:gd name="adj1" fmla="val 50000"/>
                <a:gd name="adj2" fmla="val 51228"/>
              </a:avLst>
            </a:prstGeom>
            <a:solidFill>
              <a:srgbClr val="CCFFCC"/>
            </a:solidFill>
            <a:ln w="38100" algn="ctr">
              <a:solidFill>
                <a:srgbClr val="339966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29" name="AutoShape 17"/>
            <p:cNvSpPr>
              <a:spLocks noChangeArrowheads="1"/>
            </p:cNvSpPr>
            <p:nvPr/>
          </p:nvSpPr>
          <p:spPr bwMode="auto">
            <a:xfrm rot="12011591">
              <a:off x="1497" y="1792"/>
              <a:ext cx="453" cy="408"/>
            </a:xfrm>
            <a:prstGeom prst="leftArrow">
              <a:avLst>
                <a:gd name="adj1" fmla="val 50000"/>
                <a:gd name="adj2" fmla="val 51228"/>
              </a:avLst>
            </a:prstGeom>
            <a:solidFill>
              <a:srgbClr val="FFCC99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2130" name="AutoShape 18"/>
            <p:cNvSpPr>
              <a:spLocks noChangeArrowheads="1"/>
            </p:cNvSpPr>
            <p:nvPr/>
          </p:nvSpPr>
          <p:spPr bwMode="auto">
            <a:xfrm>
              <a:off x="862" y="2381"/>
              <a:ext cx="590" cy="317"/>
            </a:xfrm>
            <a:prstGeom prst="parallelogram">
              <a:avLst>
                <a:gd name="adj" fmla="val 46530"/>
              </a:avLst>
            </a:prstGeom>
            <a:solidFill>
              <a:srgbClr val="660066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602132" name="Rectangle 20"/>
          <p:cNvSpPr>
            <a:spLocks noChangeArrowheads="1"/>
          </p:cNvSpPr>
          <p:nvPr/>
        </p:nvSpPr>
        <p:spPr bwMode="auto">
          <a:xfrm>
            <a:off x="576263" y="2987675"/>
            <a:ext cx="3527425" cy="576263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2133" name="AutoShape 21"/>
          <p:cNvSpPr>
            <a:spLocks noChangeArrowheads="1"/>
          </p:cNvSpPr>
          <p:nvPr/>
        </p:nvSpPr>
        <p:spPr bwMode="auto">
          <a:xfrm>
            <a:off x="4608513" y="2266950"/>
            <a:ext cx="4608512" cy="1008063"/>
          </a:xfrm>
          <a:prstGeom prst="wedgeEllipseCallout">
            <a:avLst>
              <a:gd name="adj1" fmla="val -56991"/>
              <a:gd name="adj2" fmla="val 36773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メッセージでいっぱい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状態変数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Full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</a:t>
            </a:r>
          </a:p>
        </p:txBody>
      </p:sp>
      <p:sp>
        <p:nvSpPr>
          <p:cNvPr id="602134" name="Rectangle 22"/>
          <p:cNvSpPr>
            <a:spLocks noChangeArrowheads="1"/>
          </p:cNvSpPr>
          <p:nvPr/>
        </p:nvSpPr>
        <p:spPr bwMode="auto">
          <a:xfrm>
            <a:off x="576263" y="3563938"/>
            <a:ext cx="3527425" cy="792162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2135" name="AutoShape 23"/>
          <p:cNvSpPr>
            <a:spLocks noChangeArrowheads="1"/>
          </p:cNvSpPr>
          <p:nvPr/>
        </p:nvSpPr>
        <p:spPr bwMode="auto">
          <a:xfrm>
            <a:off x="4608513" y="2843213"/>
            <a:ext cx="4608512" cy="1008062"/>
          </a:xfrm>
          <a:prstGeom prst="wedgeEllipseCallout">
            <a:avLst>
              <a:gd name="adj1" fmla="val -56991"/>
              <a:gd name="adj2" fmla="val 36773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空いたら書いて，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ポインタを進める</a:t>
            </a:r>
          </a:p>
        </p:txBody>
      </p:sp>
      <p:sp>
        <p:nvSpPr>
          <p:cNvPr id="602136" name="Rectangle 24"/>
          <p:cNvSpPr>
            <a:spLocks noChangeArrowheads="1"/>
          </p:cNvSpPr>
          <p:nvPr/>
        </p:nvSpPr>
        <p:spPr bwMode="auto">
          <a:xfrm>
            <a:off x="576263" y="4356100"/>
            <a:ext cx="3527425" cy="360363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2137" name="AutoShape 25"/>
          <p:cNvSpPr>
            <a:spLocks noChangeArrowheads="1"/>
          </p:cNvSpPr>
          <p:nvPr/>
        </p:nvSpPr>
        <p:spPr bwMode="auto">
          <a:xfrm>
            <a:off x="4608513" y="3563938"/>
            <a:ext cx="4608512" cy="1008062"/>
          </a:xfrm>
          <a:prstGeom prst="wedgeEllipseCallout">
            <a:avLst>
              <a:gd name="adj1" fmla="val -56991"/>
              <a:gd name="adj2" fmla="val 36773"/>
            </a:avLst>
          </a:prstGeom>
          <a:solidFill>
            <a:srgbClr val="CCFFFF"/>
          </a:solidFill>
          <a:ln w="38100" algn="ctr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Empty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で読み出し待ち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しているかもしれないので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02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02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02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02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02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02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32" grpId="0" animBg="1"/>
      <p:bldP spid="602132" grpId="1" animBg="1"/>
      <p:bldP spid="602133" grpId="0" animBg="1"/>
      <p:bldP spid="602133" grpId="1" animBg="1"/>
      <p:bldP spid="602134" grpId="0" animBg="1"/>
      <p:bldP spid="602134" grpId="1" animBg="1"/>
      <p:bldP spid="602135" grpId="0" animBg="1"/>
      <p:bldP spid="602135" grpId="1" animBg="1"/>
      <p:bldP spid="602136" grpId="0" animBg="1"/>
      <p:bldP spid="602136" grpId="1" animBg="1"/>
      <p:bldP spid="602137" grpId="0" animBg="1"/>
      <p:bldP spid="60213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Dining Philosophers</a:t>
            </a:r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05188" name="Rectangle 4"/>
          <p:cNvSpPr>
            <a:spLocks noChangeArrowheads="1"/>
          </p:cNvSpPr>
          <p:nvPr/>
        </p:nvSpPr>
        <p:spPr bwMode="auto">
          <a:xfrm>
            <a:off x="287338" y="827088"/>
            <a:ext cx="5976937" cy="6624637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 defTabSz="912813">
              <a:lnSpc>
                <a:spcPct val="90000"/>
              </a:lnSpc>
            </a:pP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enum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{ EATING, HUNGRY, THINKING };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monitor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Dining_Philosophers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{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private: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state[N];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condition self[N];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test( 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 (state[(i-1) mod N] != EATING)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&amp;&amp; (state[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] == HUNGRY)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&amp;&amp; (state[(i+1) mod N] != EATING) ){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state[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] = EATING;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self[</a:t>
            </a:r>
            <a:r>
              <a:rPr lang="en-US" altLang="ja-JP" sz="1800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].signal();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public: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up(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 = HUNGRY;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test(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);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if( state[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 != EATING )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self[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].wait();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down( 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 = THINKING;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test( (i-1) mod N );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test( (i+1) mod N );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>
              <a:lnSpc>
                <a:spcPct val="90000"/>
              </a:lnSpc>
            </a:pP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605189" name="Rectangle 5"/>
          <p:cNvSpPr>
            <a:spLocks noChangeArrowheads="1"/>
          </p:cNvSpPr>
          <p:nvPr/>
        </p:nvSpPr>
        <p:spPr bwMode="auto">
          <a:xfrm>
            <a:off x="360363" y="2195513"/>
            <a:ext cx="5832475" cy="1944687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5190" name="AutoShape 6"/>
          <p:cNvSpPr>
            <a:spLocks noChangeArrowheads="1"/>
          </p:cNvSpPr>
          <p:nvPr/>
        </p:nvSpPr>
        <p:spPr bwMode="auto">
          <a:xfrm>
            <a:off x="6408738" y="682625"/>
            <a:ext cx="3382962" cy="2235200"/>
          </a:xfrm>
          <a:prstGeom prst="wedgeEllipseCallout">
            <a:avLst>
              <a:gd name="adj1" fmla="val -53657"/>
              <a:gd name="adj2" fmla="val 3244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食べようとして，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成功すると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EATING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</a:t>
            </a:r>
          </a:p>
        </p:txBody>
      </p:sp>
      <p:sp>
        <p:nvSpPr>
          <p:cNvPr id="605191" name="Rectangle 7"/>
          <p:cNvSpPr>
            <a:spLocks noChangeArrowheads="1"/>
          </p:cNvSpPr>
          <p:nvPr/>
        </p:nvSpPr>
        <p:spPr bwMode="auto">
          <a:xfrm>
            <a:off x="360363" y="4427538"/>
            <a:ext cx="5832475" cy="1439862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5192" name="AutoShape 8"/>
          <p:cNvSpPr>
            <a:spLocks noChangeArrowheads="1"/>
          </p:cNvSpPr>
          <p:nvPr/>
        </p:nvSpPr>
        <p:spPr bwMode="auto">
          <a:xfrm>
            <a:off x="6410325" y="3128963"/>
            <a:ext cx="3382963" cy="2235200"/>
          </a:xfrm>
          <a:prstGeom prst="wedgeEllipseCallout">
            <a:avLst>
              <a:gd name="adj1" fmla="val -53657"/>
              <a:gd name="adj2" fmla="val 3244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食事トライ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失敗すると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で待ち</a:t>
            </a:r>
          </a:p>
        </p:txBody>
      </p:sp>
      <p:sp>
        <p:nvSpPr>
          <p:cNvPr id="605193" name="Rectangle 9"/>
          <p:cNvSpPr>
            <a:spLocks noChangeArrowheads="1"/>
          </p:cNvSpPr>
          <p:nvPr/>
        </p:nvSpPr>
        <p:spPr bwMode="auto">
          <a:xfrm>
            <a:off x="360363" y="5868988"/>
            <a:ext cx="5832475" cy="1439862"/>
          </a:xfrm>
          <a:prstGeom prst="rect">
            <a:avLst/>
          </a:prstGeom>
          <a:solidFill>
            <a:srgbClr val="FF9900">
              <a:alpha val="3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5194" name="AutoShape 10"/>
          <p:cNvSpPr>
            <a:spLocks noChangeArrowheads="1"/>
          </p:cNvSpPr>
          <p:nvPr/>
        </p:nvSpPr>
        <p:spPr bwMode="auto">
          <a:xfrm>
            <a:off x="6408738" y="4929188"/>
            <a:ext cx="3382962" cy="2235200"/>
          </a:xfrm>
          <a:prstGeom prst="wedgeEllipseCallout">
            <a:avLst>
              <a:gd name="adj1" fmla="val -53657"/>
              <a:gd name="adj2" fmla="val 3244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食事終了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両隣の人が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HUNGRY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EATING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にして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signal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で起こす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05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5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05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05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89" grpId="0" animBg="1"/>
      <p:bldP spid="605189" grpId="1" animBg="1"/>
      <p:bldP spid="605190" grpId="0" animBg="1"/>
      <p:bldP spid="605191" grpId="0" animBg="1"/>
      <p:bldP spid="605191" grpId="1" animBg="1"/>
      <p:bldP spid="605192" grpId="0" animBg="1"/>
      <p:bldP spid="605193" grpId="0" animBg="1"/>
      <p:bldP spid="605193" grpId="1" animBg="1"/>
      <p:bldP spid="60519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モニタの利点と欠点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利点</a:t>
            </a:r>
          </a:p>
          <a:p>
            <a:pPr lvl="1"/>
            <a:r>
              <a:rPr lang="ja-JP" altLang="en-US"/>
              <a:t>カプセル化による，排他制御の簡単化</a:t>
            </a:r>
          </a:p>
          <a:p>
            <a:pPr lvl="1"/>
            <a:r>
              <a:rPr lang="ja-JP" altLang="en-US"/>
              <a:t>可読性・保守性の高さ</a:t>
            </a:r>
          </a:p>
          <a:p>
            <a:pPr lvl="1"/>
            <a:r>
              <a:rPr lang="ja-JP" altLang="en-US"/>
              <a:t>非公開リソースへのアクセス，</a:t>
            </a:r>
            <a:r>
              <a:rPr lang="en-US" altLang="ja-JP"/>
              <a:t>signal()/wait()</a:t>
            </a:r>
            <a:r>
              <a:rPr lang="ja-JP" altLang="en-US"/>
              <a:t>の</a:t>
            </a:r>
            <a:br>
              <a:rPr lang="ja-JP" altLang="en-US"/>
            </a:br>
            <a:r>
              <a:rPr lang="ja-JP" altLang="en-US"/>
              <a:t>セット使用など，コンパイル時にある程度の</a:t>
            </a:r>
            <a:br>
              <a:rPr lang="ja-JP" altLang="en-US"/>
            </a:br>
            <a:r>
              <a:rPr lang="ja-JP" altLang="en-US"/>
              <a:t>不具合検出が可能</a:t>
            </a:r>
          </a:p>
          <a:p>
            <a:r>
              <a:rPr lang="ja-JP" altLang="en-US"/>
              <a:t>欠点</a:t>
            </a:r>
          </a:p>
          <a:p>
            <a:pPr lvl="1"/>
            <a:r>
              <a:rPr lang="ja-JP" altLang="en-US"/>
              <a:t>コンパイル時チェックは完全ではない</a:t>
            </a:r>
          </a:p>
          <a:p>
            <a:pPr lvl="2"/>
            <a:r>
              <a:rPr lang="ja-JP" altLang="en-US"/>
              <a:t>デッドロックの可能性を完全に排除しているわけではない</a:t>
            </a:r>
          </a:p>
          <a:p>
            <a:pPr lvl="1"/>
            <a:r>
              <a:rPr lang="ja-JP" altLang="en-US"/>
              <a:t>サポートしている言語が少ない</a:t>
            </a:r>
          </a:p>
          <a:p>
            <a:pPr lvl="2"/>
            <a:r>
              <a:rPr lang="en-US" altLang="ja-JP"/>
              <a:t>Java</a:t>
            </a:r>
            <a:r>
              <a:rPr lang="ja-JP" altLang="en-US"/>
              <a:t>による採用で，再び脚光？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1C8BEC-1D8A-4446-A9E4-CA169C98D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java</a:t>
            </a:r>
            <a:r>
              <a:rPr kumimoji="1" lang="ja-JP" altLang="en-US" dirty="0"/>
              <a:t>では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2C5AE3-233F-43AB-8868-8A3A0A8A9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public final void notify()</a:t>
            </a:r>
          </a:p>
          <a:p>
            <a:pPr lvl="1"/>
            <a:r>
              <a:rPr kumimoji="1" lang="ja-JP" altLang="en-US" dirty="0"/>
              <a:t>オブジェクトを待っている</a:t>
            </a:r>
            <a:r>
              <a:rPr kumimoji="1" lang="en-US" altLang="ja-JP" dirty="0"/>
              <a:t>1</a:t>
            </a:r>
            <a:r>
              <a:rPr kumimoji="1" lang="ja-JP" altLang="en-US" dirty="0" err="1"/>
              <a:t>つの</a:t>
            </a:r>
            <a:r>
              <a:rPr kumimoji="1" lang="ja-JP" altLang="en-US" dirty="0"/>
              <a:t>スレッドを起こす</a:t>
            </a:r>
            <a:endParaRPr kumimoji="1" lang="en-US" altLang="ja-JP" dirty="0"/>
          </a:p>
          <a:p>
            <a: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public final void </a:t>
            </a:r>
            <a:r>
              <a:rPr kumimoji="1"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notifyAll</a:t>
            </a:r>
            <a: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kumimoji="1" lang="ja-JP" altLang="en-US" dirty="0"/>
              <a:t>オブジェクトを待っているすべてのスレッドを起こす</a:t>
            </a:r>
            <a:endParaRPr kumimoji="1" lang="en-US" altLang="ja-JP" dirty="0"/>
          </a:p>
          <a:p>
            <a: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public final void wait() </a:t>
            </a:r>
            <a:b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1"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throws </a:t>
            </a:r>
            <a:r>
              <a:rPr kumimoji="1"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InterruptedException</a:t>
            </a:r>
            <a:endParaRPr kumimoji="1"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ja-JP" altLang="en-US" dirty="0"/>
              <a:t>他のスレッドに起こされるのを待つ。モニタに関する</a:t>
            </a:r>
            <a:r>
              <a:rPr kumimoji="1" lang="en-US" altLang="ja-JP" dirty="0"/>
              <a:t>Synchronization Lock</a:t>
            </a:r>
            <a:r>
              <a:rPr kumimoji="1" lang="ja-JP" altLang="en-US" dirty="0"/>
              <a:t>はすべて解除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起こされたら、モニタを再獲得する必要あり</a:t>
            </a:r>
          </a:p>
        </p:txBody>
      </p:sp>
    </p:spTree>
    <p:extLst>
      <p:ext uri="{BB962C8B-B14F-4D97-AF65-F5344CB8AC3E}">
        <p14:creationId xmlns:p14="http://schemas.microsoft.com/office/powerpoint/2010/main" val="2133429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93099-2096-4917-BCC3-54AAFE29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共有カウンタ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A39773-363B-4218-A49D-471D9147DECA}"/>
              </a:ext>
            </a:extLst>
          </p:cNvPr>
          <p:cNvSpPr txBox="1"/>
          <p:nvPr/>
        </p:nvSpPr>
        <p:spPr>
          <a:xfrm>
            <a:off x="0" y="687378"/>
            <a:ext cx="950505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Counter 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private int count;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private int N;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Counter(int max){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count = 0;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 = max;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int get(){return count;	}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synchronized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void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throws </a:t>
            </a:r>
            <a:r>
              <a:rPr kumimoji="1" lang="en-US" altLang="ja-JP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InterruptedException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while(count==N)</a:t>
            </a:r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wait();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count++;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notifyAll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synchronized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void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throws </a:t>
            </a:r>
            <a:r>
              <a:rPr kumimoji="1" lang="en-US" altLang="ja-JP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InterruptedException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while(count==0)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wait();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count--;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notifyAll</a:t>
            </a:r>
            <a:r>
              <a:rPr kumimoji="1" lang="en-US" altLang="ja-JP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IncRunnable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implements Runnable{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private Counter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counter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IncRunnable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(Counter c){counter</a:t>
            </a:r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= c;}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run() 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while(true){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try 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counter.inc();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 catch (</a:t>
            </a:r>
            <a:r>
              <a:rPr kumimoji="1" lang="en-US" altLang="ja-JP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InterruptedException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e){}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446464A-C9AF-4775-8329-1CCD72B3AA5A}"/>
              </a:ext>
            </a:extLst>
          </p:cNvPr>
          <p:cNvSpPr txBox="1"/>
          <p:nvPr/>
        </p:nvSpPr>
        <p:spPr>
          <a:xfrm>
            <a:off x="4608264" y="5525431"/>
            <a:ext cx="9505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Main 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void main(String[]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Counter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counter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new Counter(10);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new Thread(new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IncRunnable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(counter)).start();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new Thread(new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DecRunnable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(counter)).start();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for(int 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=0;i&lt;10000;i++)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ja-JP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counter.get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algn="l"/>
            <a:r>
              <a:rPr kumimoji="1" lang="ja-JP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　　</a:t>
            </a:r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kumimoji="1"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591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まとめ（モニタ）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モニタ</a:t>
            </a:r>
          </a:p>
          <a:p>
            <a:pPr lvl="1"/>
            <a:r>
              <a:rPr lang="ja-JP" altLang="en-US"/>
              <a:t>オブジェクト指向プログラミングを排他制御に適用</a:t>
            </a:r>
          </a:p>
          <a:p>
            <a:pPr lvl="1"/>
            <a:r>
              <a:rPr lang="ja-JP" altLang="en-US"/>
              <a:t>リソース操作を，オブジェクトのメソッドとして提供</a:t>
            </a:r>
          </a:p>
          <a:p>
            <a:pPr lvl="1"/>
            <a:r>
              <a:rPr lang="ja-JP" altLang="en-US"/>
              <a:t>メソッドは排他的にのみ実行可能であり，プログラマはリソース排他制御に注意を払う必要がない</a:t>
            </a:r>
          </a:p>
          <a:p>
            <a:pPr lvl="1"/>
            <a:r>
              <a:rPr lang="ja-JP" altLang="en-US"/>
              <a:t>デッドロックの可能性を，コンパイル時にある程度排除可能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まとめ：並行プロセス </a:t>
            </a:r>
            <a:r>
              <a:rPr lang="en-US" altLang="ja-JP"/>
              <a:t>(1/5)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並行プロセス</a:t>
            </a:r>
          </a:p>
          <a:p>
            <a:pPr lvl="1"/>
            <a:r>
              <a:rPr lang="ja-JP" altLang="en-US"/>
              <a:t>機器上では一般に複数プログラムが</a:t>
            </a:r>
            <a:r>
              <a:rPr lang="ja-JP" altLang="en-US">
                <a:solidFill>
                  <a:schemeClr val="accent2"/>
                </a:solidFill>
              </a:rPr>
              <a:t>並行動作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プロセス</a:t>
            </a:r>
            <a:r>
              <a:rPr lang="ja-JP" altLang="en-US"/>
              <a:t>並列，さらに細かい</a:t>
            </a:r>
            <a:r>
              <a:rPr lang="ja-JP" altLang="en-US">
                <a:solidFill>
                  <a:schemeClr val="accent2"/>
                </a:solidFill>
              </a:rPr>
              <a:t>スレッド</a:t>
            </a:r>
            <a:r>
              <a:rPr lang="ja-JP" altLang="en-US"/>
              <a:t>並列など</a:t>
            </a:r>
          </a:p>
          <a:p>
            <a:pPr lvl="1"/>
            <a:r>
              <a:rPr lang="ja-JP" altLang="en-US"/>
              <a:t>これに対し，システムのリソースは</a:t>
            </a:r>
            <a:r>
              <a:rPr lang="en-US" altLang="ja-JP"/>
              <a:t>OS</a:t>
            </a:r>
            <a:r>
              <a:rPr lang="ja-JP" altLang="en-US"/>
              <a:t>により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仮想化</a:t>
            </a:r>
            <a:r>
              <a:rPr lang="ja-JP" altLang="en-US"/>
              <a:t>（無限）されているが</a:t>
            </a:r>
            <a:r>
              <a:rPr lang="ja-JP" altLang="en-US">
                <a:solidFill>
                  <a:schemeClr val="accent2"/>
                </a:solidFill>
              </a:rPr>
              <a:t>実際は有限</a:t>
            </a:r>
          </a:p>
          <a:p>
            <a:pPr lvl="1"/>
            <a:r>
              <a:rPr lang="ja-JP" altLang="en-US"/>
              <a:t>有限リソースの使用権を，プロセス</a:t>
            </a:r>
            <a:r>
              <a:rPr lang="en-US" altLang="ja-JP"/>
              <a:t>/</a:t>
            </a:r>
            <a:r>
              <a:rPr lang="ja-JP" altLang="en-US"/>
              <a:t>スレッド間で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調停する必要</a:t>
            </a:r>
            <a:r>
              <a:rPr lang="ja-JP" altLang="en-US"/>
              <a:t>アリ</a:t>
            </a:r>
          </a:p>
          <a:p>
            <a:pPr lvl="1"/>
            <a:r>
              <a:rPr lang="ja-JP" altLang="en-US"/>
              <a:t>つまりリソース使用が競合しうる場所で</a:t>
            </a:r>
            <a:br>
              <a:rPr lang="ja-JP" altLang="en-US"/>
            </a:br>
            <a:r>
              <a:rPr lang="ja-JP" altLang="en-US"/>
              <a:t>何らかの対処が必要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0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0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まとめ：並行プロセス </a:t>
            </a:r>
            <a:r>
              <a:rPr lang="en-US" altLang="ja-JP"/>
              <a:t>(2/5)</a:t>
            </a:r>
          </a:p>
        </p:txBody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クリティカルセクション</a:t>
            </a:r>
          </a:p>
          <a:p>
            <a:pPr lvl="1"/>
            <a:r>
              <a:rPr lang="ja-JP" altLang="en-US"/>
              <a:t>プログラム中で，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リソース競合</a:t>
            </a:r>
            <a:r>
              <a:rPr lang="ja-JP" altLang="en-US"/>
              <a:t>が発生する可能性のある部分</a:t>
            </a:r>
          </a:p>
          <a:p>
            <a:r>
              <a:rPr lang="ja-JP" altLang="en-US"/>
              <a:t>排他制御 </a:t>
            </a:r>
            <a:r>
              <a:rPr lang="en-US" altLang="ja-JP"/>
              <a:t>(MUTEX)</a:t>
            </a:r>
          </a:p>
          <a:p>
            <a:pPr lvl="1"/>
            <a:r>
              <a:rPr lang="ja-JP" altLang="en-US"/>
              <a:t>クリティカルセクションに，複数プロセスが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同時に入らないように</a:t>
            </a:r>
            <a:r>
              <a:rPr lang="ja-JP" altLang="en-US"/>
              <a:t>するための制御</a:t>
            </a:r>
          </a:p>
          <a:p>
            <a:pPr lvl="1"/>
            <a:endParaRPr lang="ja-JP" altLang="en-US"/>
          </a:p>
          <a:p>
            <a:r>
              <a:rPr lang="ja-JP" altLang="en-US"/>
              <a:t>さまざまなアプローチ</a:t>
            </a:r>
          </a:p>
          <a:p>
            <a:pPr lvl="1"/>
            <a:r>
              <a:rPr lang="en-US" altLang="ja-JP"/>
              <a:t>Dekker</a:t>
            </a:r>
            <a:r>
              <a:rPr lang="ja-JP" altLang="en-US"/>
              <a:t>のアルゴリズム</a:t>
            </a:r>
          </a:p>
          <a:p>
            <a:pPr lvl="1"/>
            <a:r>
              <a:rPr lang="ja-JP" altLang="en-US"/>
              <a:t>セマフォ</a:t>
            </a:r>
          </a:p>
          <a:p>
            <a:pPr lvl="1"/>
            <a:r>
              <a:rPr lang="ja-JP" altLang="en-US"/>
              <a:t>モニタ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1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1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1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1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1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1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1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1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まとめ：並行プロセス </a:t>
            </a:r>
            <a:r>
              <a:rPr lang="en-US" altLang="ja-JP"/>
              <a:t>(3/5)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Dekker</a:t>
            </a:r>
            <a:r>
              <a:rPr lang="ja-JP" altLang="en-US"/>
              <a:t>のアルゴリズム</a:t>
            </a:r>
          </a:p>
          <a:p>
            <a:pPr lvl="1"/>
            <a:r>
              <a:rPr lang="en-US" altLang="ja-JP">
                <a:solidFill>
                  <a:schemeClr val="accent2"/>
                </a:solidFill>
              </a:rPr>
              <a:t>Interest</a:t>
            </a:r>
            <a:r>
              <a:rPr lang="ja-JP" altLang="en-US">
                <a:solidFill>
                  <a:schemeClr val="accent2"/>
                </a:solidFill>
              </a:rPr>
              <a:t>変数</a:t>
            </a:r>
            <a:r>
              <a:rPr lang="ja-JP" altLang="en-US"/>
              <a:t>により，各プロセスが</a:t>
            </a:r>
            <a:br>
              <a:rPr lang="ja-JP" altLang="en-US"/>
            </a:br>
            <a:r>
              <a:rPr lang="ja-JP" altLang="en-US"/>
              <a:t>クリティカルセクションに興味があるか否かを表現</a:t>
            </a:r>
          </a:p>
          <a:p>
            <a:pPr lvl="1"/>
            <a:r>
              <a:rPr lang="en-US" altLang="ja-JP">
                <a:solidFill>
                  <a:schemeClr val="accent2"/>
                </a:solidFill>
              </a:rPr>
              <a:t>Priority</a:t>
            </a:r>
            <a:r>
              <a:rPr lang="ja-JP" altLang="en-US">
                <a:solidFill>
                  <a:schemeClr val="accent2"/>
                </a:solidFill>
              </a:rPr>
              <a:t>変数</a:t>
            </a:r>
            <a:r>
              <a:rPr lang="ja-JP" altLang="en-US"/>
              <a:t>により，複数プロセスが同時に</a:t>
            </a:r>
            <a:br>
              <a:rPr lang="ja-JP" altLang="en-US"/>
            </a:br>
            <a:r>
              <a:rPr lang="ja-JP" altLang="en-US"/>
              <a:t>クリティカルセクションに興味を持った場合に</a:t>
            </a:r>
            <a:br>
              <a:rPr lang="ja-JP" altLang="en-US"/>
            </a:br>
            <a:r>
              <a:rPr lang="ja-JP" altLang="en-US"/>
              <a:t>どちらを優先するかを決定</a:t>
            </a:r>
          </a:p>
          <a:p>
            <a:pPr lvl="1"/>
            <a:endParaRPr lang="ja-JP" altLang="en-US"/>
          </a:p>
          <a:p>
            <a:pPr lvl="1"/>
            <a:r>
              <a:rPr lang="ja-JP" altLang="en-US">
                <a:solidFill>
                  <a:srgbClr val="008000"/>
                </a:solidFill>
              </a:rPr>
              <a:t>○</a:t>
            </a:r>
            <a:r>
              <a:rPr lang="ja-JP" altLang="en-US"/>
              <a:t>：ソフトウェアのみで</a:t>
            </a:r>
            <a:br>
              <a:rPr lang="ja-JP" altLang="en-US"/>
            </a:br>
            <a:r>
              <a:rPr lang="ja-JP" altLang="en-US"/>
              <a:t>　　実現可能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ja-JP" altLang="en-US"/>
              <a:t>：</a:t>
            </a:r>
            <a:r>
              <a:rPr lang="ja-JP" altLang="en-US">
                <a:solidFill>
                  <a:schemeClr val="accent2"/>
                </a:solidFill>
              </a:rPr>
              <a:t>ビジーウェイト</a:t>
            </a:r>
          </a:p>
        </p:txBody>
      </p:sp>
      <p:grpSp>
        <p:nvGrpSpPr>
          <p:cNvPr id="612398" name="Group 46"/>
          <p:cNvGrpSpPr>
            <a:grpSpLocks/>
          </p:cNvGrpSpPr>
          <p:nvPr/>
        </p:nvGrpSpPr>
        <p:grpSpPr bwMode="auto">
          <a:xfrm>
            <a:off x="5688013" y="3786188"/>
            <a:ext cx="3833010" cy="3312688"/>
            <a:chOff x="2995" y="703"/>
            <a:chExt cx="3233" cy="2795"/>
          </a:xfrm>
        </p:grpSpPr>
        <p:sp>
          <p:nvSpPr>
            <p:cNvPr id="612356" name="Oval 4"/>
            <p:cNvSpPr>
              <a:spLocks noChangeArrowheads="1"/>
            </p:cNvSpPr>
            <p:nvPr/>
          </p:nvSpPr>
          <p:spPr bwMode="auto">
            <a:xfrm>
              <a:off x="3086" y="703"/>
              <a:ext cx="2903" cy="2676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12357" name="Rectangle 5"/>
            <p:cNvSpPr>
              <a:spLocks noChangeArrowheads="1"/>
            </p:cNvSpPr>
            <p:nvPr/>
          </p:nvSpPr>
          <p:spPr bwMode="auto">
            <a:xfrm>
              <a:off x="3585" y="884"/>
              <a:ext cx="1097" cy="1178"/>
            </a:xfrm>
            <a:prstGeom prst="rect">
              <a:avLst/>
            </a:prstGeom>
            <a:solidFill>
              <a:srgbClr val="3333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grpSp>
          <p:nvGrpSpPr>
            <p:cNvPr id="612358" name="Group 6"/>
            <p:cNvGrpSpPr>
              <a:grpSpLocks/>
            </p:cNvGrpSpPr>
            <p:nvPr/>
          </p:nvGrpSpPr>
          <p:grpSpPr bwMode="auto">
            <a:xfrm>
              <a:off x="3735" y="1066"/>
              <a:ext cx="848" cy="816"/>
              <a:chOff x="3824" y="2245"/>
              <a:chExt cx="848" cy="816"/>
            </a:xfrm>
          </p:grpSpPr>
          <p:grpSp>
            <p:nvGrpSpPr>
              <p:cNvPr id="612359" name="Group 7"/>
              <p:cNvGrpSpPr>
                <a:grpSpLocks/>
              </p:cNvGrpSpPr>
              <p:nvPr/>
            </p:nvGrpSpPr>
            <p:grpSpPr bwMode="auto">
              <a:xfrm>
                <a:off x="3824" y="2245"/>
                <a:ext cx="349" cy="816"/>
                <a:chOff x="3448" y="1473"/>
                <a:chExt cx="680" cy="1588"/>
              </a:xfrm>
            </p:grpSpPr>
            <p:sp>
              <p:nvSpPr>
                <p:cNvPr id="612360" name="Oval 8"/>
                <p:cNvSpPr>
                  <a:spLocks noChangeArrowheads="1"/>
                </p:cNvSpPr>
                <p:nvPr/>
              </p:nvSpPr>
              <p:spPr bwMode="auto">
                <a:xfrm>
                  <a:off x="3606" y="1473"/>
                  <a:ext cx="363" cy="363"/>
                </a:xfrm>
                <a:prstGeom prst="ellipse">
                  <a:avLst/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1" name="AutoShape 9"/>
                <p:cNvSpPr>
                  <a:spLocks noChangeArrowheads="1"/>
                </p:cNvSpPr>
                <p:nvPr/>
              </p:nvSpPr>
              <p:spPr bwMode="auto">
                <a:xfrm rot="10800000">
                  <a:off x="3494" y="1836"/>
                  <a:ext cx="590" cy="681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666633"/>
                </a:solidFill>
                <a:ln w="3810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2" name="AutoShape 10"/>
                <p:cNvSpPr>
                  <a:spLocks noChangeArrowheads="1"/>
                </p:cNvSpPr>
                <p:nvPr/>
              </p:nvSpPr>
              <p:spPr bwMode="auto">
                <a:xfrm>
                  <a:off x="3630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3" name="AutoShape 11"/>
                <p:cNvSpPr>
                  <a:spLocks noChangeArrowheads="1"/>
                </p:cNvSpPr>
                <p:nvPr/>
              </p:nvSpPr>
              <p:spPr bwMode="auto">
                <a:xfrm>
                  <a:off x="3820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4" name="AutoShape 12"/>
                <p:cNvSpPr>
                  <a:spLocks noChangeArrowheads="1"/>
                </p:cNvSpPr>
                <p:nvPr/>
              </p:nvSpPr>
              <p:spPr bwMode="auto">
                <a:xfrm rot="1800000">
                  <a:off x="3448" y="1791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5" name="AutoShape 13"/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3992" y="1791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</p:grpSp>
          <p:grpSp>
            <p:nvGrpSpPr>
              <p:cNvPr id="612366" name="Group 14"/>
              <p:cNvGrpSpPr>
                <a:grpSpLocks/>
              </p:cNvGrpSpPr>
              <p:nvPr/>
            </p:nvGrpSpPr>
            <p:grpSpPr bwMode="auto">
              <a:xfrm>
                <a:off x="4252" y="2245"/>
                <a:ext cx="420" cy="816"/>
                <a:chOff x="4309" y="1474"/>
                <a:chExt cx="816" cy="1587"/>
              </a:xfrm>
            </p:grpSpPr>
            <p:sp>
              <p:nvSpPr>
                <p:cNvPr id="612367" name="AutoShape 15"/>
                <p:cNvSpPr>
                  <a:spLocks noChangeArrowheads="1"/>
                </p:cNvSpPr>
                <p:nvPr/>
              </p:nvSpPr>
              <p:spPr bwMode="auto">
                <a:xfrm>
                  <a:off x="4520" y="1837"/>
                  <a:ext cx="409" cy="68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8" name="Oval 16"/>
                <p:cNvSpPr>
                  <a:spLocks noChangeArrowheads="1"/>
                </p:cNvSpPr>
                <p:nvPr/>
              </p:nvSpPr>
              <p:spPr bwMode="auto">
                <a:xfrm>
                  <a:off x="4536" y="1474"/>
                  <a:ext cx="363" cy="363"/>
                </a:xfrm>
                <a:prstGeom prst="ellipse">
                  <a:avLst/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69" name="AutoShape 17"/>
                <p:cNvSpPr>
                  <a:spLocks noChangeArrowheads="1"/>
                </p:cNvSpPr>
                <p:nvPr/>
              </p:nvSpPr>
              <p:spPr bwMode="auto">
                <a:xfrm>
                  <a:off x="4531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0" name="AutoShape 18"/>
                <p:cNvSpPr>
                  <a:spLocks noChangeArrowheads="1"/>
                </p:cNvSpPr>
                <p:nvPr/>
              </p:nvSpPr>
              <p:spPr bwMode="auto">
                <a:xfrm>
                  <a:off x="4787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1" name="AutoShape 19"/>
                <p:cNvSpPr>
                  <a:spLocks noChangeArrowheads="1"/>
                </p:cNvSpPr>
                <p:nvPr/>
              </p:nvSpPr>
              <p:spPr bwMode="auto">
                <a:xfrm>
                  <a:off x="4309" y="1837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2" name="AutoShape 20"/>
                <p:cNvSpPr>
                  <a:spLocks noChangeArrowheads="1"/>
                </p:cNvSpPr>
                <p:nvPr/>
              </p:nvSpPr>
              <p:spPr bwMode="auto">
                <a:xfrm flipH="1">
                  <a:off x="4989" y="1837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3" name="AutoShape 21"/>
                <p:cNvSpPr>
                  <a:spLocks noChangeArrowheads="1"/>
                </p:cNvSpPr>
                <p:nvPr/>
              </p:nvSpPr>
              <p:spPr bwMode="auto">
                <a:xfrm rot="-5400000">
                  <a:off x="4642" y="1519"/>
                  <a:ext cx="136" cy="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666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</p:grpSp>
        </p:grpSp>
        <p:grpSp>
          <p:nvGrpSpPr>
            <p:cNvPr id="612374" name="Group 22"/>
            <p:cNvGrpSpPr>
              <a:grpSpLocks/>
            </p:cNvGrpSpPr>
            <p:nvPr/>
          </p:nvGrpSpPr>
          <p:grpSpPr bwMode="auto">
            <a:xfrm>
              <a:off x="3733" y="1066"/>
              <a:ext cx="848" cy="816"/>
              <a:chOff x="1794" y="2381"/>
              <a:chExt cx="848" cy="816"/>
            </a:xfrm>
          </p:grpSpPr>
          <p:grpSp>
            <p:nvGrpSpPr>
              <p:cNvPr id="612375" name="Group 23"/>
              <p:cNvGrpSpPr>
                <a:grpSpLocks/>
              </p:cNvGrpSpPr>
              <p:nvPr/>
            </p:nvGrpSpPr>
            <p:grpSpPr bwMode="auto">
              <a:xfrm>
                <a:off x="1794" y="2381"/>
                <a:ext cx="349" cy="816"/>
                <a:chOff x="3448" y="1473"/>
                <a:chExt cx="680" cy="1588"/>
              </a:xfrm>
            </p:grpSpPr>
            <p:sp>
              <p:nvSpPr>
                <p:cNvPr id="612376" name="Oval 24"/>
                <p:cNvSpPr>
                  <a:spLocks noChangeArrowheads="1"/>
                </p:cNvSpPr>
                <p:nvPr/>
              </p:nvSpPr>
              <p:spPr bwMode="auto">
                <a:xfrm>
                  <a:off x="3606" y="1473"/>
                  <a:ext cx="363" cy="363"/>
                </a:xfrm>
                <a:prstGeom prst="ellipse">
                  <a:avLst/>
                </a:prstGeom>
                <a:solidFill>
                  <a:srgbClr val="FFFF00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7" name="AutoShape 25"/>
                <p:cNvSpPr>
                  <a:spLocks noChangeArrowheads="1"/>
                </p:cNvSpPr>
                <p:nvPr/>
              </p:nvSpPr>
              <p:spPr bwMode="auto">
                <a:xfrm rot="10800000">
                  <a:off x="3494" y="1836"/>
                  <a:ext cx="590" cy="681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3810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8" name="AutoShape 26"/>
                <p:cNvSpPr>
                  <a:spLocks noChangeArrowheads="1"/>
                </p:cNvSpPr>
                <p:nvPr/>
              </p:nvSpPr>
              <p:spPr bwMode="auto">
                <a:xfrm>
                  <a:off x="3630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79" name="AutoShape 27"/>
                <p:cNvSpPr>
                  <a:spLocks noChangeArrowheads="1"/>
                </p:cNvSpPr>
                <p:nvPr/>
              </p:nvSpPr>
              <p:spPr bwMode="auto">
                <a:xfrm>
                  <a:off x="3820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0" name="AutoShape 28"/>
                <p:cNvSpPr>
                  <a:spLocks noChangeArrowheads="1"/>
                </p:cNvSpPr>
                <p:nvPr/>
              </p:nvSpPr>
              <p:spPr bwMode="auto">
                <a:xfrm rot="1800000">
                  <a:off x="3448" y="1791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1" name="AutoShape 29"/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3992" y="1791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</p:grpSp>
          <p:grpSp>
            <p:nvGrpSpPr>
              <p:cNvPr id="612382" name="Group 30"/>
              <p:cNvGrpSpPr>
                <a:grpSpLocks/>
              </p:cNvGrpSpPr>
              <p:nvPr/>
            </p:nvGrpSpPr>
            <p:grpSpPr bwMode="auto">
              <a:xfrm>
                <a:off x="2222" y="2381"/>
                <a:ext cx="420" cy="816"/>
                <a:chOff x="4309" y="1474"/>
                <a:chExt cx="816" cy="1587"/>
              </a:xfrm>
            </p:grpSpPr>
            <p:sp>
              <p:nvSpPr>
                <p:cNvPr id="612383" name="AutoShape 31"/>
                <p:cNvSpPr>
                  <a:spLocks noChangeArrowheads="1"/>
                </p:cNvSpPr>
                <p:nvPr/>
              </p:nvSpPr>
              <p:spPr bwMode="auto">
                <a:xfrm>
                  <a:off x="4520" y="1837"/>
                  <a:ext cx="409" cy="68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4" name="Oval 32"/>
                <p:cNvSpPr>
                  <a:spLocks noChangeArrowheads="1"/>
                </p:cNvSpPr>
                <p:nvPr/>
              </p:nvSpPr>
              <p:spPr bwMode="auto">
                <a:xfrm>
                  <a:off x="4536" y="1474"/>
                  <a:ext cx="363" cy="363"/>
                </a:xfrm>
                <a:prstGeom prst="ellipse">
                  <a:avLst/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5" name="AutoShape 33"/>
                <p:cNvSpPr>
                  <a:spLocks noChangeArrowheads="1"/>
                </p:cNvSpPr>
                <p:nvPr/>
              </p:nvSpPr>
              <p:spPr bwMode="auto">
                <a:xfrm>
                  <a:off x="4531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6" name="AutoShape 34"/>
                <p:cNvSpPr>
                  <a:spLocks noChangeArrowheads="1"/>
                </p:cNvSpPr>
                <p:nvPr/>
              </p:nvSpPr>
              <p:spPr bwMode="auto">
                <a:xfrm>
                  <a:off x="4787" y="2426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7" name="AutoShape 35"/>
                <p:cNvSpPr>
                  <a:spLocks noChangeArrowheads="1"/>
                </p:cNvSpPr>
                <p:nvPr/>
              </p:nvSpPr>
              <p:spPr bwMode="auto">
                <a:xfrm>
                  <a:off x="4309" y="1837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8" name="AutoShape 36"/>
                <p:cNvSpPr>
                  <a:spLocks noChangeArrowheads="1"/>
                </p:cNvSpPr>
                <p:nvPr/>
              </p:nvSpPr>
              <p:spPr bwMode="auto">
                <a:xfrm flipH="1">
                  <a:off x="4989" y="1837"/>
                  <a:ext cx="136" cy="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612389" name="AutoShape 37"/>
                <p:cNvSpPr>
                  <a:spLocks noChangeArrowheads="1"/>
                </p:cNvSpPr>
                <p:nvPr/>
              </p:nvSpPr>
              <p:spPr bwMode="auto">
                <a:xfrm rot="-5400000">
                  <a:off x="4642" y="1519"/>
                  <a:ext cx="136" cy="77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CFFFF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ja-JP" altLang="en-US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</p:grpSp>
        </p:grpSp>
        <p:pic>
          <p:nvPicPr>
            <p:cNvPr id="612390" name="Picture 38" descr="us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2" y="2472"/>
              <a:ext cx="513" cy="668"/>
            </a:xfrm>
            <a:prstGeom prst="rect">
              <a:avLst/>
            </a:prstGeom>
            <a:noFill/>
          </p:spPr>
        </p:pic>
        <p:pic>
          <p:nvPicPr>
            <p:cNvPr id="612391" name="Picture 39" descr="us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94" y="2063"/>
              <a:ext cx="513" cy="668"/>
            </a:xfrm>
            <a:prstGeom prst="rect">
              <a:avLst/>
            </a:prstGeom>
            <a:noFill/>
          </p:spPr>
        </p:pic>
        <p:sp>
          <p:nvSpPr>
            <p:cNvPr id="612393" name="Text Box 41"/>
            <p:cNvSpPr txBox="1">
              <a:spLocks noChangeArrowheads="1"/>
            </p:cNvSpPr>
            <p:nvPr/>
          </p:nvSpPr>
          <p:spPr bwMode="auto">
            <a:xfrm>
              <a:off x="4687" y="3107"/>
              <a:ext cx="1541" cy="39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en-US" altLang="ja-JP" dirty="0">
                  <a:solidFill>
                    <a:srgbClr val="CC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Interest</a:t>
              </a:r>
              <a:r>
                <a:rPr lang="ja-JP" altLang="en-US" dirty="0">
                  <a:solidFill>
                    <a:srgbClr val="CC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状態</a:t>
              </a:r>
            </a:p>
          </p:txBody>
        </p:sp>
        <p:sp>
          <p:nvSpPr>
            <p:cNvPr id="612396" name="AutoShape 44"/>
            <p:cNvSpPr>
              <a:spLocks noChangeArrowheads="1"/>
            </p:cNvSpPr>
            <p:nvPr/>
          </p:nvSpPr>
          <p:spPr bwMode="auto">
            <a:xfrm>
              <a:off x="5217" y="1338"/>
              <a:ext cx="997" cy="725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rgbClr val="CCFFCC"/>
            </a:solidFill>
            <a:ln w="381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競合者</a:t>
              </a:r>
            </a:p>
            <a:p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あり</a:t>
              </a:r>
            </a:p>
          </p:txBody>
        </p:sp>
        <p:sp>
          <p:nvSpPr>
            <p:cNvPr id="612397" name="AutoShape 45"/>
            <p:cNvSpPr>
              <a:spLocks noChangeArrowheads="1"/>
            </p:cNvSpPr>
            <p:nvPr/>
          </p:nvSpPr>
          <p:spPr bwMode="auto">
            <a:xfrm>
              <a:off x="2995" y="1656"/>
              <a:ext cx="1225" cy="816"/>
            </a:xfrm>
            <a:prstGeom prst="wedgeEllipseCallout">
              <a:avLst>
                <a:gd name="adj1" fmla="val 34162"/>
                <a:gd name="adj2" fmla="val 51838"/>
              </a:avLst>
            </a:prstGeom>
            <a:solidFill>
              <a:srgbClr val="FFCC99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r>
                <a:rPr lang="ja-JP" altLang="en-US" sz="2000" dirty="0">
                  <a:solidFill>
                    <a:srgbClr val="CC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さっき</a:t>
              </a:r>
            </a:p>
            <a:p>
              <a:r>
                <a:rPr lang="ja-JP" altLang="en-US" sz="2000" dirty="0">
                  <a:solidFill>
                    <a:srgbClr val="CC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私だったので</a:t>
              </a:r>
            </a:p>
            <a:p>
              <a:r>
                <a:rPr lang="ja-JP" altLang="en-US" sz="2000" dirty="0">
                  <a:solidFill>
                    <a:srgbClr val="CC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どうぞ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2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2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2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2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まとめ：並行プロセス </a:t>
            </a:r>
            <a:r>
              <a:rPr lang="en-US" altLang="ja-JP"/>
              <a:t>(4/5)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セマフォ</a:t>
            </a:r>
          </a:p>
          <a:p>
            <a:pPr lvl="1"/>
            <a:r>
              <a:rPr lang="en-US" altLang="ja-JP">
                <a:solidFill>
                  <a:srgbClr val="006600"/>
                </a:solidFill>
              </a:rPr>
              <a:t>P</a:t>
            </a:r>
            <a:r>
              <a:rPr lang="ja-JP" altLang="en-US">
                <a:solidFill>
                  <a:srgbClr val="006600"/>
                </a:solidFill>
              </a:rPr>
              <a:t>命令</a:t>
            </a:r>
          </a:p>
          <a:p>
            <a:pPr lvl="2"/>
            <a:r>
              <a:rPr lang="ja-JP" altLang="en-US"/>
              <a:t>リソース獲得要求，</a:t>
            </a:r>
            <a:br>
              <a:rPr lang="ja-JP" altLang="en-US"/>
            </a:br>
            <a:r>
              <a:rPr lang="ja-JP" altLang="en-US"/>
              <a:t>失敗時には待ち状態に移行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V</a:t>
            </a:r>
            <a:r>
              <a:rPr lang="ja-JP" altLang="en-US">
                <a:solidFill>
                  <a:srgbClr val="A50021"/>
                </a:solidFill>
              </a:rPr>
              <a:t>命令</a:t>
            </a:r>
          </a:p>
          <a:p>
            <a:pPr lvl="2"/>
            <a:r>
              <a:rPr lang="ja-JP" altLang="en-US"/>
              <a:t>リソース解放，</a:t>
            </a:r>
            <a:br>
              <a:rPr lang="ja-JP" altLang="en-US"/>
            </a:br>
            <a:r>
              <a:rPr lang="ja-JP" altLang="en-US"/>
              <a:t>待ちプロセスを実行可能状態に</a:t>
            </a:r>
          </a:p>
          <a:p>
            <a:pPr lvl="1"/>
            <a:r>
              <a:rPr lang="ja-JP" altLang="en-US"/>
              <a:t>リソース獲得が</a:t>
            </a:r>
            <a:r>
              <a:rPr lang="ja-JP" altLang="en-US">
                <a:solidFill>
                  <a:schemeClr val="accent2"/>
                </a:solidFill>
              </a:rPr>
              <a:t>失敗すると，待ち行列へ</a:t>
            </a:r>
          </a:p>
          <a:p>
            <a:pPr lvl="2"/>
            <a:r>
              <a:rPr lang="en-US" altLang="ja-JP"/>
              <a:t>V</a:t>
            </a:r>
            <a:r>
              <a:rPr lang="ja-JP" altLang="en-US"/>
              <a:t>命令が起こしてくれるまで待てばよい</a:t>
            </a:r>
          </a:p>
          <a:p>
            <a:pPr lvl="2"/>
            <a:r>
              <a:rPr lang="ja-JP" altLang="en-US">
                <a:solidFill>
                  <a:schemeClr val="accent2"/>
                </a:solidFill>
              </a:rPr>
              <a:t>ビジーウェイト不要</a:t>
            </a:r>
          </a:p>
          <a:p>
            <a:pPr lvl="2"/>
            <a:r>
              <a:rPr lang="ja-JP" altLang="en-US"/>
              <a:t>プログラマ依存</a:t>
            </a:r>
          </a:p>
          <a:p>
            <a:pPr lvl="2"/>
            <a:r>
              <a:rPr lang="ja-JP" altLang="en-US">
                <a:solidFill>
                  <a:schemeClr val="accent2"/>
                </a:solidFill>
              </a:rPr>
              <a:t>デッドロック</a:t>
            </a:r>
            <a:r>
              <a:rPr lang="ja-JP" altLang="en-US"/>
              <a:t>の可能性（</a:t>
            </a:r>
            <a:r>
              <a:rPr lang="en-US" altLang="ja-JP"/>
              <a:t>Dining Philosopher</a:t>
            </a:r>
            <a:r>
              <a:rPr lang="ja-JP" altLang="en-US"/>
              <a:t>）</a:t>
            </a:r>
          </a:p>
        </p:txBody>
      </p:sp>
      <p:grpSp>
        <p:nvGrpSpPr>
          <p:cNvPr id="613404" name="Group 28"/>
          <p:cNvGrpSpPr>
            <a:grpSpLocks/>
          </p:cNvGrpSpPr>
          <p:nvPr/>
        </p:nvGrpSpPr>
        <p:grpSpPr bwMode="auto">
          <a:xfrm>
            <a:off x="4895850" y="1908175"/>
            <a:ext cx="4967288" cy="1808163"/>
            <a:chOff x="136" y="-2971"/>
            <a:chExt cx="6123" cy="2228"/>
          </a:xfrm>
        </p:grpSpPr>
        <p:sp>
          <p:nvSpPr>
            <p:cNvPr id="613380" name="AutoShape 4"/>
            <p:cNvSpPr>
              <a:spLocks noChangeArrowheads="1"/>
            </p:cNvSpPr>
            <p:nvPr/>
          </p:nvSpPr>
          <p:spPr bwMode="auto">
            <a:xfrm>
              <a:off x="1451" y="-1928"/>
              <a:ext cx="2630" cy="272"/>
            </a:xfrm>
            <a:prstGeom prst="parallelogram">
              <a:avLst>
                <a:gd name="adj" fmla="val 241728"/>
              </a:avLst>
            </a:prstGeom>
            <a:solidFill>
              <a:srgbClr val="CC9900"/>
            </a:solidFill>
            <a:ln w="38100" algn="ctr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613381" name="Picture 5" descr="MCj0307358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13" y="-2337"/>
              <a:ext cx="1153" cy="605"/>
            </a:xfrm>
            <a:prstGeom prst="rect">
              <a:avLst/>
            </a:prstGeom>
            <a:noFill/>
          </p:spPr>
        </p:pic>
        <p:sp>
          <p:nvSpPr>
            <p:cNvPr id="613382" name="AutoShape 6"/>
            <p:cNvSpPr>
              <a:spLocks noChangeArrowheads="1"/>
            </p:cNvSpPr>
            <p:nvPr/>
          </p:nvSpPr>
          <p:spPr bwMode="auto">
            <a:xfrm>
              <a:off x="136" y="-1202"/>
              <a:ext cx="2630" cy="272"/>
            </a:xfrm>
            <a:prstGeom prst="parallelogram">
              <a:avLst>
                <a:gd name="adj" fmla="val 241728"/>
              </a:avLst>
            </a:prstGeom>
            <a:solidFill>
              <a:srgbClr val="CC9900"/>
            </a:solidFill>
            <a:ln w="38100" algn="ctr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613383" name="Picture 7" descr="MCj0307358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8" y="-1611"/>
              <a:ext cx="1153" cy="605"/>
            </a:xfrm>
            <a:prstGeom prst="rect">
              <a:avLst/>
            </a:prstGeom>
            <a:noFill/>
          </p:spPr>
        </p:pic>
        <p:sp>
          <p:nvSpPr>
            <p:cNvPr id="613384" name="AutoShape 8"/>
            <p:cNvSpPr>
              <a:spLocks noChangeArrowheads="1"/>
            </p:cNvSpPr>
            <p:nvPr/>
          </p:nvSpPr>
          <p:spPr bwMode="auto">
            <a:xfrm>
              <a:off x="3629" y="-1565"/>
              <a:ext cx="2630" cy="272"/>
            </a:xfrm>
            <a:prstGeom prst="parallelogram">
              <a:avLst>
                <a:gd name="adj" fmla="val 241728"/>
              </a:avLst>
            </a:prstGeom>
            <a:solidFill>
              <a:srgbClr val="CC9900"/>
            </a:solidFill>
            <a:ln w="38100" algn="ctr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2813"/>
              <a:r>
                <a:rPr lang="ja-JP" altLang="en-US" sz="1800" dirty="0">
                  <a:solidFill>
                    <a:srgbClr val="FFFFCC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リソース</a:t>
              </a:r>
            </a:p>
          </p:txBody>
        </p:sp>
        <p:sp>
          <p:nvSpPr>
            <p:cNvPr id="613385" name="AutoShape 9"/>
            <p:cNvSpPr>
              <a:spLocks noChangeArrowheads="1"/>
            </p:cNvSpPr>
            <p:nvPr/>
          </p:nvSpPr>
          <p:spPr bwMode="auto">
            <a:xfrm rot="20278031" flipH="1">
              <a:off x="3493" y="-1810"/>
              <a:ext cx="726" cy="388"/>
            </a:xfrm>
            <a:prstGeom prst="parallelogram">
              <a:avLst>
                <a:gd name="adj" fmla="val 0"/>
              </a:avLst>
            </a:prstGeom>
            <a:solidFill>
              <a:srgbClr val="CC9900"/>
            </a:solidFill>
            <a:ln w="38100" algn="ctr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13386" name="AutoShape 10"/>
            <p:cNvSpPr>
              <a:spLocks noChangeArrowheads="1"/>
            </p:cNvSpPr>
            <p:nvPr/>
          </p:nvSpPr>
          <p:spPr bwMode="auto">
            <a:xfrm rot="-771823">
              <a:off x="2130" y="-1293"/>
              <a:ext cx="2177" cy="103"/>
            </a:xfrm>
            <a:prstGeom prst="parallelogram">
              <a:avLst>
                <a:gd name="adj" fmla="val 536520"/>
              </a:avLst>
            </a:prstGeom>
            <a:solidFill>
              <a:srgbClr val="CC9900"/>
            </a:solidFill>
            <a:ln w="38100" algn="ctr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grpSp>
          <p:nvGrpSpPr>
            <p:cNvPr id="613387" name="Group 11"/>
            <p:cNvGrpSpPr>
              <a:grpSpLocks/>
            </p:cNvGrpSpPr>
            <p:nvPr/>
          </p:nvGrpSpPr>
          <p:grpSpPr bwMode="auto">
            <a:xfrm>
              <a:off x="1566" y="-1559"/>
              <a:ext cx="135" cy="816"/>
              <a:chOff x="1861" y="2880"/>
              <a:chExt cx="180" cy="1088"/>
            </a:xfrm>
          </p:grpSpPr>
          <p:sp>
            <p:nvSpPr>
              <p:cNvPr id="613388" name="AutoShape 12"/>
              <p:cNvSpPr>
                <a:spLocks noChangeArrowheads="1"/>
              </p:cNvSpPr>
              <p:nvPr/>
            </p:nvSpPr>
            <p:spPr bwMode="auto">
              <a:xfrm>
                <a:off x="1861" y="2880"/>
                <a:ext cx="91" cy="1088"/>
              </a:xfrm>
              <a:prstGeom prst="can">
                <a:avLst>
                  <a:gd name="adj" fmla="val 22805"/>
                </a:avLst>
              </a:prstGeom>
              <a:solidFill>
                <a:srgbClr val="EAEAEA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13389" name="AutoShape 13"/>
              <p:cNvSpPr>
                <a:spLocks noChangeArrowheads="1"/>
              </p:cNvSpPr>
              <p:nvPr/>
            </p:nvSpPr>
            <p:spPr bwMode="auto">
              <a:xfrm rot="9000000">
                <a:off x="1905" y="2925"/>
                <a:ext cx="136" cy="81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6600"/>
              </a:solidFill>
              <a:ln w="6350" algn="ctr">
                <a:solidFill>
                  <a:srgbClr val="993300"/>
                </a:solidFill>
                <a:miter lim="800000"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sp>
          <p:nvSpPr>
            <p:cNvPr id="613393" name="AutoShape 17"/>
            <p:cNvSpPr>
              <a:spLocks noChangeArrowheads="1"/>
            </p:cNvSpPr>
            <p:nvPr/>
          </p:nvSpPr>
          <p:spPr bwMode="auto">
            <a:xfrm>
              <a:off x="1225" y="-2200"/>
              <a:ext cx="681" cy="453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rgbClr val="CCFF99"/>
            </a:solidFill>
            <a:ln w="38100" algn="ctr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 defTabSz="912813"/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grpSp>
          <p:nvGrpSpPr>
            <p:cNvPr id="613394" name="Group 18"/>
            <p:cNvGrpSpPr>
              <a:grpSpLocks/>
            </p:cNvGrpSpPr>
            <p:nvPr/>
          </p:nvGrpSpPr>
          <p:grpSpPr bwMode="auto">
            <a:xfrm>
              <a:off x="2812" y="-2337"/>
              <a:ext cx="612" cy="816"/>
              <a:chOff x="3855" y="2880"/>
              <a:chExt cx="816" cy="1088"/>
            </a:xfrm>
          </p:grpSpPr>
          <p:sp>
            <p:nvSpPr>
              <p:cNvPr id="613395" name="AutoShape 19"/>
              <p:cNvSpPr>
                <a:spLocks noChangeArrowheads="1"/>
              </p:cNvSpPr>
              <p:nvPr/>
            </p:nvSpPr>
            <p:spPr bwMode="auto">
              <a:xfrm>
                <a:off x="3946" y="2880"/>
                <a:ext cx="91" cy="1088"/>
              </a:xfrm>
              <a:prstGeom prst="can">
                <a:avLst>
                  <a:gd name="adj" fmla="val 22805"/>
                </a:avLst>
              </a:prstGeom>
              <a:solidFill>
                <a:srgbClr val="EAEAEA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13396" name="AutoShape 20"/>
              <p:cNvSpPr>
                <a:spLocks noChangeArrowheads="1"/>
              </p:cNvSpPr>
              <p:nvPr/>
            </p:nvSpPr>
            <p:spPr bwMode="auto">
              <a:xfrm rot="5400000">
                <a:off x="4195" y="2631"/>
                <a:ext cx="136" cy="81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6600"/>
              </a:solidFill>
              <a:ln w="6350" algn="ctr">
                <a:solidFill>
                  <a:srgbClr val="993300"/>
                </a:solidFill>
                <a:miter lim="800000"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sp>
          <p:nvSpPr>
            <p:cNvPr id="613397" name="AutoShape 21"/>
            <p:cNvSpPr>
              <a:spLocks noChangeArrowheads="1"/>
            </p:cNvSpPr>
            <p:nvPr/>
          </p:nvSpPr>
          <p:spPr bwMode="auto">
            <a:xfrm>
              <a:off x="2540" y="-2926"/>
              <a:ext cx="681" cy="453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rgbClr val="CCFF99"/>
            </a:solidFill>
            <a:ln w="38100" algn="ctr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pPr defTabSz="912813"/>
              <a:r>
                <a:rPr lang="en-US" altLang="ja-JP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P!</a:t>
              </a:r>
            </a:p>
          </p:txBody>
        </p:sp>
        <p:sp>
          <p:nvSpPr>
            <p:cNvPr id="613398" name="AutoShape 22"/>
            <p:cNvSpPr>
              <a:spLocks noChangeArrowheads="1"/>
            </p:cNvSpPr>
            <p:nvPr/>
          </p:nvSpPr>
          <p:spPr bwMode="auto">
            <a:xfrm>
              <a:off x="1225" y="-2200"/>
              <a:ext cx="681" cy="453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rgbClr val="FFCCCC"/>
            </a:solidFill>
            <a:ln w="3810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pPr defTabSz="912813"/>
              <a:r>
                <a:rPr lang="en-US" altLang="ja-JP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V!</a:t>
              </a:r>
            </a:p>
          </p:txBody>
        </p:sp>
        <p:sp>
          <p:nvSpPr>
            <p:cNvPr id="613402" name="AutoShape 26"/>
            <p:cNvSpPr>
              <a:spLocks noChangeArrowheads="1"/>
            </p:cNvSpPr>
            <p:nvPr/>
          </p:nvSpPr>
          <p:spPr bwMode="auto">
            <a:xfrm>
              <a:off x="1542" y="-2971"/>
              <a:ext cx="817" cy="635"/>
            </a:xfrm>
            <a:prstGeom prst="cloudCallout">
              <a:avLst>
                <a:gd name="adj1" fmla="val 43880"/>
                <a:gd name="adj2" fmla="val 56458"/>
              </a:avLst>
            </a:prstGeom>
            <a:solidFill>
              <a:srgbClr val="CCFFFF"/>
            </a:solidFill>
            <a:ln w="38100">
              <a:solidFill>
                <a:srgbClr val="3366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 anchorCtr="1"/>
            <a:lstStyle/>
            <a:p>
              <a:pPr defTabSz="912813"/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待ち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3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3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3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3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3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3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まとめ：並行プロセス </a:t>
            </a:r>
            <a:r>
              <a:rPr lang="en-US" altLang="ja-JP"/>
              <a:t>(5/5)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モニタ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オブジェクト指向</a:t>
            </a:r>
            <a:br>
              <a:rPr lang="ja-JP" altLang="en-US">
                <a:solidFill>
                  <a:schemeClr val="accent2"/>
                </a:solidFill>
              </a:rPr>
            </a:br>
            <a:r>
              <a:rPr lang="ja-JP" altLang="en-US"/>
              <a:t>プログラミング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カプセル化</a:t>
            </a:r>
            <a:r>
              <a:rPr lang="ja-JP" altLang="en-US"/>
              <a:t>による</a:t>
            </a:r>
            <a:br>
              <a:rPr lang="ja-JP" altLang="en-US"/>
            </a:br>
            <a:r>
              <a:rPr lang="ja-JP" altLang="en-US"/>
              <a:t>リソースの保護</a:t>
            </a:r>
          </a:p>
          <a:p>
            <a:pPr lvl="1"/>
            <a:r>
              <a:rPr lang="ja-JP" altLang="en-US"/>
              <a:t>メソッド排他実行による</a:t>
            </a:r>
            <a:br>
              <a:rPr lang="ja-JP" altLang="en-US"/>
            </a:br>
            <a:r>
              <a:rPr lang="ja-JP" altLang="en-US"/>
              <a:t>排他制御の</a:t>
            </a:r>
            <a:r>
              <a:rPr lang="ja-JP" altLang="en-US">
                <a:solidFill>
                  <a:schemeClr val="accent2"/>
                </a:solidFill>
              </a:rPr>
              <a:t>簡潔化</a:t>
            </a:r>
          </a:p>
          <a:p>
            <a:pPr lvl="1"/>
            <a:r>
              <a:rPr lang="ja-JP" altLang="en-US"/>
              <a:t>デッドロック可能性の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コンパイル時検出</a:t>
            </a:r>
            <a:br>
              <a:rPr lang="ja-JP" altLang="en-US"/>
            </a:br>
            <a:r>
              <a:rPr lang="ja-JP" altLang="en-US"/>
              <a:t>（部分的）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</p:txBody>
      </p:sp>
      <p:sp>
        <p:nvSpPr>
          <p:cNvPr id="614404" name="Rectangle 4"/>
          <p:cNvSpPr>
            <a:spLocks noChangeArrowheads="1"/>
          </p:cNvSpPr>
          <p:nvPr/>
        </p:nvSpPr>
        <p:spPr bwMode="auto">
          <a:xfrm>
            <a:off x="5111750" y="1116013"/>
            <a:ext cx="4681538" cy="60483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class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自動車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public:</a:t>
            </a:r>
          </a:p>
          <a:p>
            <a:pPr algn="l"/>
            <a:r>
              <a:rPr lang="en-US" altLang="ja-JP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減速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(n){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= 0;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+= n;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= on;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if( 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スリップ 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){ ... }</a:t>
            </a:r>
          </a:p>
          <a:p>
            <a:pPr algn="l"/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 </a:t>
            </a:r>
          </a:p>
          <a:p>
            <a:pPr algn="l"/>
            <a:r>
              <a:rPr lang="en-US" altLang="ja-JP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private: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投入燃料量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制動力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タイヤ角度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ブレーキランプ</a:t>
            </a:r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15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並行プロセスの話は今日で終わり</a:t>
            </a:r>
          </a:p>
          <a:p>
            <a:endParaRPr lang="ja-JP" altLang="en-US"/>
          </a:p>
          <a:p>
            <a:endParaRPr lang="ja-JP" altLang="en-US"/>
          </a:p>
          <a:p>
            <a:r>
              <a:rPr lang="ja-JP" altLang="en-US"/>
              <a:t>次回からは主記憶（メモリ）管理の話題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51609</TotalTime>
  <Words>2808</Words>
  <Application>Microsoft Office PowerPoint</Application>
  <PresentationFormat>ユーザー設定</PresentationFormat>
  <Paragraphs>614</Paragraphs>
  <Slides>41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51" baseType="lpstr"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Courier New</vt:lpstr>
      <vt:lpstr>Times New Roman</vt:lpstr>
      <vt:lpstr>Wingdings</vt:lpstr>
      <vt:lpstr>coe-g2-20041122</vt:lpstr>
      <vt:lpstr>PowerPoint プレゼンテーション</vt:lpstr>
      <vt:lpstr>復習：セマフォ</vt:lpstr>
      <vt:lpstr>復習：プロセス協調問題</vt:lpstr>
      <vt:lpstr>PowerPoint プレゼンテーション</vt:lpstr>
      <vt:lpstr>セマフォの問題点</vt:lpstr>
      <vt:lpstr>モニタ</vt:lpstr>
      <vt:lpstr>モニタ</vt:lpstr>
      <vt:lpstr>PowerPoint プレゼンテーション</vt:lpstr>
      <vt:lpstr>オブジェクト指向</vt:lpstr>
      <vt:lpstr>オブジェクト指向の概念</vt:lpstr>
      <vt:lpstr>クラス</vt:lpstr>
      <vt:lpstr>PowerPoint プレゼンテーション</vt:lpstr>
      <vt:lpstr>メソッド</vt:lpstr>
      <vt:lpstr>インスタンス</vt:lpstr>
      <vt:lpstr>PowerPoint プレゼンテーション</vt:lpstr>
      <vt:lpstr>セマフォとモニタ</vt:lpstr>
      <vt:lpstr>モニタ</vt:lpstr>
      <vt:lpstr>モニタにおけるカプセル化</vt:lpstr>
      <vt:lpstr>共有変数へのアクセス</vt:lpstr>
      <vt:lpstr>共有変数へのアクセス</vt:lpstr>
      <vt:lpstr>復習：リーダライタ問題</vt:lpstr>
      <vt:lpstr>リーダライタ問題（その1）</vt:lpstr>
      <vt:lpstr>条件変数</vt:lpstr>
      <vt:lpstr>条件変数のイメージ</vt:lpstr>
      <vt:lpstr>PowerPoint プレゼンテーション</vt:lpstr>
      <vt:lpstr>モニタとセマフォ</vt:lpstr>
      <vt:lpstr>リソース空き確認と待ち</vt:lpstr>
      <vt:lpstr>モニタの利点（対セマフォ）</vt:lpstr>
      <vt:lpstr>復習：プロデューサコンシューマ</vt:lpstr>
      <vt:lpstr>プロデューサコンシューマ</vt:lpstr>
      <vt:lpstr>Dining Philosophers</vt:lpstr>
      <vt:lpstr>モニタの利点と欠点</vt:lpstr>
      <vt:lpstr>javaでは</vt:lpstr>
      <vt:lpstr>共有カウンタ</vt:lpstr>
      <vt:lpstr>まとめ（モニタ）</vt:lpstr>
      <vt:lpstr>まとめ：並行プロセス (1/5)</vt:lpstr>
      <vt:lpstr>まとめ：並行プロセス (2/5)</vt:lpstr>
      <vt:lpstr>まとめ：並行プロセス (3/5)</vt:lpstr>
      <vt:lpstr>まとめ：並行プロセス (4/5)</vt:lpstr>
      <vt:lpstr>まとめ：並行プロセス (5/5)</vt:lpstr>
      <vt:lpstr>PowerPoint プレゼンテーション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822</cp:revision>
  <cp:lastPrinted>2019-10-30T01:57:01Z</cp:lastPrinted>
  <dcterms:created xsi:type="dcterms:W3CDTF">2005-03-11T00:37:53Z</dcterms:created>
  <dcterms:modified xsi:type="dcterms:W3CDTF">2022-03-01T05:02:59Z</dcterms:modified>
  <cp:contentStatus/>
</cp:coreProperties>
</file>