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6" r:id="rId2"/>
    <p:sldId id="316" r:id="rId3"/>
    <p:sldId id="259" r:id="rId4"/>
    <p:sldId id="292" r:id="rId5"/>
    <p:sldId id="293" r:id="rId6"/>
    <p:sldId id="294" r:id="rId7"/>
    <p:sldId id="295" r:id="rId8"/>
    <p:sldId id="296" r:id="rId9"/>
    <p:sldId id="297" r:id="rId10"/>
    <p:sldId id="298" r:id="rId11"/>
    <p:sldId id="299" r:id="rId12"/>
    <p:sldId id="308" r:id="rId13"/>
    <p:sldId id="307" r:id="rId14"/>
    <p:sldId id="317" r:id="rId15"/>
    <p:sldId id="309" r:id="rId16"/>
    <p:sldId id="300" r:id="rId17"/>
    <p:sldId id="301" r:id="rId18"/>
    <p:sldId id="302" r:id="rId19"/>
    <p:sldId id="310" r:id="rId20"/>
    <p:sldId id="311" r:id="rId21"/>
    <p:sldId id="312" r:id="rId22"/>
    <p:sldId id="303" r:id="rId23"/>
    <p:sldId id="304" r:id="rId24"/>
    <p:sldId id="305" r:id="rId25"/>
    <p:sldId id="313" r:id="rId26"/>
    <p:sldId id="314" r:id="rId27"/>
    <p:sldId id="306" r:id="rId28"/>
    <p:sldId id="315" r:id="rId29"/>
  </p:sldIdLst>
  <p:sldSz cx="10080625" cy="7559675"/>
  <p:notesSz cx="7099300" cy="10234613"/>
  <p:defaultTextStyle>
    <a:defPPr>
      <a:defRPr lang="en-GB"/>
    </a:defPPr>
    <a:lvl1pPr algn="ct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756">
          <p15:clr>
            <a:srgbClr val="A4A3A4"/>
          </p15:clr>
        </p15:guide>
        <p15:guide id="2" pos="202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CCECFF"/>
    <a:srgbClr val="33CC33"/>
    <a:srgbClr val="006699"/>
    <a:srgbClr val="FF00FF"/>
    <a:srgbClr val="996633"/>
    <a:srgbClr val="008000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68" autoAdjust="0"/>
    <p:restoredTop sz="86393" autoAdjust="0"/>
  </p:normalViewPr>
  <p:slideViewPr>
    <p:cSldViewPr>
      <p:cViewPr varScale="1">
        <p:scale>
          <a:sx n="119" d="100"/>
          <a:sy n="119" d="100"/>
        </p:scale>
        <p:origin x="1266" y="126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756"/>
        <p:guide pos="202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850" tIns="43425" rIns="86850" bIns="43425" numCol="1" anchor="t" anchorCtr="0" compatLnSpc="1">
            <a:prstTxWarp prst="textNoShape">
              <a:avLst/>
            </a:prstTxWarp>
          </a:bodyPr>
          <a:lstStyle>
            <a:lvl1pPr algn="l" defTabSz="868363">
              <a:defRPr sz="1100" b="0">
                <a:latin typeface="Times New Roman" pitchFamily="18" charset="0"/>
                <a:ea typeface="ＭＳ Ｐゴシック" charset="-128"/>
              </a:defRPr>
            </a:lvl1pPr>
          </a:lstStyle>
          <a:p>
            <a:endParaRPr lang="en-US" altLang="ja-JP"/>
          </a:p>
        </p:txBody>
      </p:sp>
      <p:sp>
        <p:nvSpPr>
          <p:cNvPr id="6522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850" tIns="43425" rIns="86850" bIns="43425" numCol="1" anchor="t" anchorCtr="0" compatLnSpc="1">
            <a:prstTxWarp prst="textNoShape">
              <a:avLst/>
            </a:prstTxWarp>
          </a:bodyPr>
          <a:lstStyle>
            <a:lvl1pPr algn="r" defTabSz="868363">
              <a:defRPr sz="1100" b="0">
                <a:latin typeface="Times New Roman" pitchFamily="18" charset="0"/>
                <a:ea typeface="ＭＳ Ｐゴシック" charset="-128"/>
              </a:defRPr>
            </a:lvl1pPr>
          </a:lstStyle>
          <a:p>
            <a:endParaRPr lang="en-US" altLang="ja-JP"/>
          </a:p>
        </p:txBody>
      </p:sp>
      <p:sp>
        <p:nvSpPr>
          <p:cNvPr id="6522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850" tIns="43425" rIns="86850" bIns="43425" numCol="1" anchor="b" anchorCtr="0" compatLnSpc="1">
            <a:prstTxWarp prst="textNoShape">
              <a:avLst/>
            </a:prstTxWarp>
          </a:bodyPr>
          <a:lstStyle>
            <a:lvl1pPr algn="l" defTabSz="868363">
              <a:defRPr sz="1100" b="0">
                <a:latin typeface="Times New Roman" pitchFamily="18" charset="0"/>
                <a:ea typeface="ＭＳ Ｐゴシック" charset="-128"/>
              </a:defRPr>
            </a:lvl1pPr>
          </a:lstStyle>
          <a:p>
            <a:endParaRPr lang="en-US" altLang="ja-JP"/>
          </a:p>
        </p:txBody>
      </p:sp>
      <p:sp>
        <p:nvSpPr>
          <p:cNvPr id="6522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850" tIns="43425" rIns="86850" bIns="43425" numCol="1" anchor="b" anchorCtr="0" compatLnSpc="1">
            <a:prstTxWarp prst="textNoShape">
              <a:avLst/>
            </a:prstTxWarp>
          </a:bodyPr>
          <a:lstStyle>
            <a:lvl1pPr algn="r" defTabSz="868363">
              <a:defRPr sz="1100" b="0">
                <a:latin typeface="Times New Roman" pitchFamily="18" charset="0"/>
                <a:ea typeface="ＭＳ Ｐゴシック" charset="-128"/>
              </a:defRPr>
            </a:lvl1pPr>
          </a:lstStyle>
          <a:p>
            <a:fld id="{CC6960A5-4535-4787-863F-479FCDA50CA5}" type="slidenum">
              <a:rPr lang="ja-JP" altLang="en-US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0615364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87450" y="982663"/>
            <a:ext cx="4724400" cy="35433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0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98550" y="4868863"/>
            <a:ext cx="4906963" cy="393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ja-JP" altLang="en-US"/>
          </a:p>
        </p:txBody>
      </p:sp>
      <p:sp>
        <p:nvSpPr>
          <p:cNvPr id="2051" name="Freeform 3"/>
          <p:cNvSpPr>
            <a:spLocks noChangeArrowheads="1"/>
          </p:cNvSpPr>
          <p:nvPr/>
        </p:nvSpPr>
        <p:spPr bwMode="auto">
          <a:xfrm>
            <a:off x="5576888" y="8077200"/>
            <a:ext cx="844550" cy="862013"/>
          </a:xfrm>
          <a:custGeom>
            <a:avLst/>
            <a:gdLst/>
            <a:ahLst/>
            <a:cxnLst>
              <a:cxn ang="0">
                <a:pos x="0" y="2499"/>
              </a:cxn>
              <a:cxn ang="0">
                <a:pos x="2497" y="0"/>
              </a:cxn>
              <a:cxn ang="0">
                <a:pos x="2498" y="2500"/>
              </a:cxn>
              <a:cxn ang="0">
                <a:pos x="0" y="2499"/>
              </a:cxn>
            </a:cxnLst>
            <a:rect l="0" t="0" r="r" b="b"/>
            <a:pathLst>
              <a:path w="2499" h="2501">
                <a:moveTo>
                  <a:pt x="0" y="2499"/>
                </a:moveTo>
                <a:lnTo>
                  <a:pt x="2497" y="0"/>
                </a:lnTo>
                <a:lnTo>
                  <a:pt x="2498" y="2500"/>
                </a:lnTo>
                <a:lnTo>
                  <a:pt x="0" y="2499"/>
                </a:lnTo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70588" y="8351838"/>
            <a:ext cx="450850" cy="434975"/>
          </a:xfrm>
          <a:prstGeom prst="rect">
            <a:avLst/>
          </a:prstGeom>
          <a:noFill/>
        </p:spPr>
      </p:pic>
      <p:sp>
        <p:nvSpPr>
          <p:cNvPr id="2053" name="Text Box 5"/>
          <p:cNvSpPr txBox="1">
            <a:spLocks noChangeArrowheads="1"/>
          </p:cNvSpPr>
          <p:nvPr/>
        </p:nvSpPr>
        <p:spPr bwMode="auto">
          <a:xfrm rot="21000000">
            <a:off x="6126163" y="8483600"/>
            <a:ext cx="274637" cy="26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 anchorCtr="1">
            <a:spAutoFit/>
          </a:bodyPr>
          <a:lstStyle/>
          <a:p>
            <a:pPr algn="l" defTabSz="868363" eaLnBrk="1">
              <a:lnSpc>
                <a:spcPct val="97000"/>
              </a:lnSpc>
              <a:buClr>
                <a:srgbClr val="000000"/>
              </a:buClr>
              <a:buSzPct val="45000"/>
              <a:buFont typeface="StarSymbol" pitchFamily="2" charset="0"/>
              <a:buNone/>
            </a:pPr>
            <a:fld id="{DAD37B02-F2A6-4252-9091-B1BE10D74F19}" type="slidenum">
              <a:rPr lang="ja-JP" altLang="en-GB" sz="1500">
                <a:solidFill>
                  <a:srgbClr val="000000"/>
                </a:solidFill>
                <a:latin typeface="Arial Narrow" pitchFamily="34" charset="0"/>
                <a:ea typeface="ＭＳ Ｐゴシック" charset="-128"/>
              </a:rPr>
              <a:pPr algn="l" defTabSz="868363" eaLnBrk="1">
                <a:lnSpc>
                  <a:spcPct val="97000"/>
                </a:lnSpc>
                <a:buClr>
                  <a:srgbClr val="000000"/>
                </a:buClr>
                <a:buSzPct val="45000"/>
                <a:buFont typeface="StarSymbol" pitchFamily="2" charset="0"/>
                <a:buNone/>
              </a:pPr>
              <a:t>‹#›</a:t>
            </a:fld>
            <a:endParaRPr lang="en-GB" altLang="ja-JP" sz="1500">
              <a:solidFill>
                <a:srgbClr val="000000"/>
              </a:solidFill>
              <a:latin typeface="Arial Narrow" pitchFamily="34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9791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fontAlgn="base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kumimoji="1" sz="1200" kern="1200">
        <a:solidFill>
          <a:srgbClr val="000000"/>
        </a:solidFill>
        <a:latin typeface="Times New Roman" pitchFamily="18" charset="0"/>
        <a:ea typeface="ＭＳ Ｐ明朝" charset="-128"/>
        <a:cs typeface="+mn-cs"/>
      </a:defRPr>
    </a:lvl1pPr>
    <a:lvl2pPr marL="742950" indent="-285750" algn="l" defTabSz="449263" rtl="0" fontAlgn="base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kumimoji="1" sz="1200" kern="1200">
        <a:solidFill>
          <a:srgbClr val="000000"/>
        </a:solidFill>
        <a:latin typeface="Times New Roman" pitchFamily="18" charset="0"/>
        <a:ea typeface="ＭＳ Ｐ明朝" charset="-128"/>
        <a:cs typeface="+mn-cs"/>
      </a:defRPr>
    </a:lvl2pPr>
    <a:lvl3pPr marL="1143000" indent="-228600" algn="l" defTabSz="449263" rtl="0" fontAlgn="base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kumimoji="1" sz="1200" kern="1200">
        <a:solidFill>
          <a:srgbClr val="000000"/>
        </a:solidFill>
        <a:latin typeface="Times New Roman" pitchFamily="18" charset="0"/>
        <a:ea typeface="ＭＳ Ｐ明朝" charset="-128"/>
        <a:cs typeface="+mn-cs"/>
      </a:defRPr>
    </a:lvl3pPr>
    <a:lvl4pPr marL="1600200" indent="-228600" algn="l" defTabSz="449263" rtl="0" fontAlgn="base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kumimoji="1" sz="1200" kern="1200">
        <a:solidFill>
          <a:srgbClr val="000000"/>
        </a:solidFill>
        <a:latin typeface="Times New Roman" pitchFamily="18" charset="0"/>
        <a:ea typeface="ＭＳ Ｐ明朝" charset="-128"/>
        <a:cs typeface="+mn-cs"/>
      </a:defRPr>
    </a:lvl4pPr>
    <a:lvl5pPr marL="2057400" indent="-228600" algn="l" defTabSz="449263" rtl="0" fontAlgn="base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kumimoji="1" sz="1200" kern="1200">
        <a:solidFill>
          <a:srgbClr val="000000"/>
        </a:solidFill>
        <a:latin typeface="Times New Roman" pitchFamily="18" charset="0"/>
        <a:ea typeface="ＭＳ Ｐ明朝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90625" y="982663"/>
            <a:ext cx="4721225" cy="35417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98550" y="4868863"/>
            <a:ext cx="4910138" cy="39322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lIns="86850" tIns="43425" rIns="86850" bIns="43425" anchor="ctr"/>
          <a:lstStyle/>
          <a:p>
            <a:endParaRPr lang="ja-JP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597211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90625" y="982663"/>
            <a:ext cx="4721225" cy="35417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6339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1098550" y="4868863"/>
            <a:ext cx="4910138" cy="3932237"/>
          </a:xfrm>
          <a:noFill/>
          <a:ln/>
        </p:spPr>
        <p:txBody>
          <a:bodyPr wrap="none" anchor="ctr"/>
          <a:lstStyle/>
          <a:p>
            <a:endParaRPr lang="ja-JP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65093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90625" y="982663"/>
            <a:ext cx="4721225" cy="35417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5667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1098550" y="4868863"/>
            <a:ext cx="4910138" cy="3932237"/>
          </a:xfrm>
          <a:noFill/>
          <a:ln/>
        </p:spPr>
        <p:txBody>
          <a:bodyPr wrap="none" anchor="ctr"/>
          <a:lstStyle/>
          <a:p>
            <a:endParaRPr lang="ja-JP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880084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90625" y="982663"/>
            <a:ext cx="4721225" cy="35417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9763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1098550" y="4868863"/>
            <a:ext cx="4910138" cy="3932237"/>
          </a:xfrm>
          <a:noFill/>
          <a:ln/>
        </p:spPr>
        <p:txBody>
          <a:bodyPr wrap="none" anchor="ctr"/>
          <a:lstStyle/>
          <a:p>
            <a:endParaRPr lang="ja-JP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30278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287338" y="971550"/>
            <a:ext cx="4745037" cy="6588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184775" y="971550"/>
            <a:ext cx="4746625" cy="6588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521575" y="0"/>
            <a:ext cx="2409825" cy="7559675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287338" y="0"/>
            <a:ext cx="7081837" cy="7559675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425700" y="0"/>
            <a:ext cx="7292975" cy="719138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Freeform 1"/>
          <p:cNvSpPr>
            <a:spLocks noChangeArrowheads="1"/>
          </p:cNvSpPr>
          <p:nvPr/>
        </p:nvSpPr>
        <p:spPr bwMode="auto">
          <a:xfrm>
            <a:off x="9178925" y="6659563"/>
            <a:ext cx="900113" cy="900112"/>
          </a:xfrm>
          <a:custGeom>
            <a:avLst/>
            <a:gdLst/>
            <a:ahLst/>
            <a:cxnLst>
              <a:cxn ang="0">
                <a:pos x="0" y="2499"/>
              </a:cxn>
              <a:cxn ang="0">
                <a:pos x="2499" y="0"/>
              </a:cxn>
              <a:cxn ang="0">
                <a:pos x="2500" y="2500"/>
              </a:cxn>
              <a:cxn ang="0">
                <a:pos x="0" y="2499"/>
              </a:cxn>
            </a:cxnLst>
            <a:rect l="0" t="0" r="r" b="b"/>
            <a:pathLst>
              <a:path w="2501" h="2501">
                <a:moveTo>
                  <a:pt x="0" y="2499"/>
                </a:moveTo>
                <a:lnTo>
                  <a:pt x="2499" y="0"/>
                </a:lnTo>
                <a:lnTo>
                  <a:pt x="2500" y="2500"/>
                </a:lnTo>
                <a:lnTo>
                  <a:pt x="0" y="2499"/>
                </a:lnTo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26" name="AutoShape 2"/>
          <p:cNvSpPr>
            <a:spLocks noChangeArrowheads="1"/>
          </p:cNvSpPr>
          <p:nvPr/>
        </p:nvSpPr>
        <p:spPr bwMode="auto">
          <a:xfrm>
            <a:off x="0" y="0"/>
            <a:ext cx="10080625" cy="711200"/>
          </a:xfrm>
          <a:prstGeom prst="roundRect">
            <a:avLst>
              <a:gd name="adj" fmla="val 222"/>
            </a:avLst>
          </a:pr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9480550" y="6985000"/>
            <a:ext cx="481013" cy="454025"/>
          </a:xfrm>
          <a:prstGeom prst="rect">
            <a:avLst/>
          </a:prstGeom>
          <a:noFill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79388" y="101600"/>
            <a:ext cx="458787" cy="439738"/>
          </a:xfrm>
          <a:prstGeom prst="rect">
            <a:avLst/>
          </a:prstGeom>
          <a:noFill/>
        </p:spPr>
      </p:pic>
      <p:sp>
        <p:nvSpPr>
          <p:cNvPr id="1029" name="Text Box 5"/>
          <p:cNvSpPr txBox="1">
            <a:spLocks noChangeArrowheads="1"/>
          </p:cNvSpPr>
          <p:nvPr/>
        </p:nvSpPr>
        <p:spPr bwMode="auto">
          <a:xfrm rot="21000000">
            <a:off x="9528175" y="7142163"/>
            <a:ext cx="285750" cy="236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 anchorCtr="1">
            <a:spAutoFit/>
          </a:bodyPr>
          <a:lstStyle/>
          <a:p>
            <a:pPr algn="l" eaLnBrk="1">
              <a:lnSpc>
                <a:spcPct val="97000"/>
              </a:lnSpc>
              <a:buClr>
                <a:srgbClr val="000000"/>
              </a:buClr>
              <a:buSzPct val="45000"/>
              <a:buFont typeface="StarSymbol" pitchFamily="2" charset="0"/>
              <a:buNone/>
            </a:pPr>
            <a:fld id="{18600C52-6304-4321-8ABF-D2B96519D4BA}" type="slidenum">
              <a:rPr lang="ja-JP" altLang="en-GB" sz="1600">
                <a:solidFill>
                  <a:srgbClr val="000000"/>
                </a:solidFill>
                <a:latin typeface="Arial Narrow" pitchFamily="34" charset="0"/>
                <a:ea typeface="ＭＳ Ｐゴシック" charset="-128"/>
              </a:rPr>
              <a:pPr algn="l" eaLnBrk="1">
                <a:lnSpc>
                  <a:spcPct val="97000"/>
                </a:lnSpc>
                <a:buClr>
                  <a:srgbClr val="000000"/>
                </a:buClr>
                <a:buSzPct val="45000"/>
                <a:buFont typeface="StarSymbol" pitchFamily="2" charset="0"/>
                <a:buNone/>
              </a:pPr>
              <a:t>‹#›</a:t>
            </a:fld>
            <a:endParaRPr lang="en-GB" altLang="ja-JP" sz="1600">
              <a:solidFill>
                <a:srgbClr val="000000"/>
              </a:solidFill>
              <a:latin typeface="Arial Narrow" pitchFamily="34" charset="0"/>
              <a:ea typeface="ＭＳ Ｐゴシック" charset="-128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0" y="4432300"/>
            <a:ext cx="2906713" cy="3128963"/>
          </a:xfrm>
          <a:prstGeom prst="rect">
            <a:avLst/>
          </a:prstGeom>
          <a:noFill/>
        </p:spPr>
      </p:pic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647700" y="101600"/>
            <a:ext cx="193161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eaLnBrk="1">
              <a:buClr>
                <a:srgbClr val="000000"/>
              </a:buClr>
              <a:buSzPct val="45000"/>
              <a:buFont typeface="StarSymbol" pitchFamily="2" charset="0"/>
              <a:buNone/>
              <a:tabLst>
                <a:tab pos="723900" algn="l"/>
                <a:tab pos="1447800" algn="l"/>
              </a:tabLst>
            </a:pPr>
            <a:r>
              <a:rPr lang="ja-JP" altLang="en-GB" sz="1400" dirty="0">
                <a:solidFill>
                  <a:srgbClr val="80808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オペレーティングシステム</a:t>
            </a:r>
          </a:p>
          <a:p>
            <a:pPr algn="l" eaLnBrk="1">
              <a:buClr>
                <a:srgbClr val="000000"/>
              </a:buClr>
              <a:buSzPct val="45000"/>
              <a:buFont typeface="StarSymbol" pitchFamily="2" charset="0"/>
              <a:buNone/>
              <a:tabLst>
                <a:tab pos="723900" algn="l"/>
                <a:tab pos="1447800" algn="l"/>
              </a:tabLst>
            </a:pPr>
            <a:r>
              <a:rPr lang="en-GB" altLang="ja-JP" sz="1400" dirty="0">
                <a:solidFill>
                  <a:srgbClr val="80808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#7</a:t>
            </a:r>
            <a:endParaRPr lang="ja-JP" altLang="en-GB" sz="1400" dirty="0">
              <a:solidFill>
                <a:srgbClr val="80808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2425700" y="0"/>
            <a:ext cx="7292975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ja-JP" dirty="0"/>
              <a:t>Click to edit the title text format</a:t>
            </a: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7338" y="971550"/>
            <a:ext cx="9644062" cy="658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ja-JP" dirty="0"/>
              <a:t>Click to edit the outline text format</a:t>
            </a:r>
          </a:p>
          <a:p>
            <a:pPr lvl="1"/>
            <a:r>
              <a:rPr lang="en-GB" altLang="ja-JP" dirty="0"/>
              <a:t>Second Outline Level</a:t>
            </a:r>
          </a:p>
          <a:p>
            <a:pPr lvl="2"/>
            <a:r>
              <a:rPr lang="en-GB" altLang="ja-JP" dirty="0"/>
              <a:t>Third Outline Level</a:t>
            </a:r>
          </a:p>
          <a:p>
            <a:pPr lvl="3"/>
            <a:r>
              <a:rPr lang="en-GB" altLang="ja-JP" dirty="0"/>
              <a:t>Fourth Outline Level</a:t>
            </a:r>
          </a:p>
          <a:p>
            <a:pPr lvl="4"/>
            <a:r>
              <a:rPr lang="en-GB" altLang="ja-JP" dirty="0"/>
              <a:t>Fifth Outline Level</a:t>
            </a:r>
          </a:p>
          <a:p>
            <a:pPr lvl="4"/>
            <a:r>
              <a:rPr lang="en-GB" altLang="ja-JP" dirty="0"/>
              <a:t>Sixth Outline Level</a:t>
            </a:r>
          </a:p>
          <a:p>
            <a:pPr lvl="4"/>
            <a:r>
              <a:rPr lang="en-GB" altLang="ja-JP" dirty="0"/>
              <a:t>Seventh Outline Level</a:t>
            </a:r>
          </a:p>
          <a:p>
            <a:pPr lvl="4"/>
            <a:r>
              <a:rPr lang="en-GB" altLang="ja-JP" dirty="0"/>
              <a:t>Eighth Outline Level</a:t>
            </a:r>
          </a:p>
          <a:p>
            <a:pPr lvl="4"/>
            <a:r>
              <a:rPr lang="en-GB" altLang="ja-JP" dirty="0"/>
              <a:t>Ninth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r" defTabSz="449263" rtl="0" fontAlgn="base" hangingPunct="0">
        <a:lnSpc>
          <a:spcPct val="115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3600" b="1">
          <a:solidFill>
            <a:schemeClr val="bg1"/>
          </a:solidFill>
          <a:latin typeface="ＭＳ Ｐゴシック" panose="020B0600070205080204" pitchFamily="50" charset="-128"/>
          <a:ea typeface="ＭＳ Ｐゴシック" panose="020B0600070205080204" pitchFamily="50" charset="-128"/>
          <a:cs typeface="+mj-cs"/>
        </a:defRPr>
      </a:lvl1pPr>
      <a:lvl2pPr marL="358775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2pPr>
      <a:lvl3pPr marL="719138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3pPr>
      <a:lvl4pPr marL="1079500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4pPr>
      <a:lvl5pPr marL="1439863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5pPr>
      <a:lvl6pPr marL="1897063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6pPr>
      <a:lvl7pPr marL="2354263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7pPr>
      <a:lvl8pPr marL="2811463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8pPr>
      <a:lvl9pPr marL="3268663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9pPr>
    </p:titleStyle>
    <p:bodyStyle>
      <a:lvl1pPr marL="431800" indent="-323850" algn="l" defTabSz="449263" rtl="0" fontAlgn="base" hangingPunct="0">
        <a:lnSpc>
          <a:spcPct val="111000"/>
        </a:lnSpc>
        <a:spcBef>
          <a:spcPts val="575"/>
        </a:spcBef>
        <a:spcAft>
          <a:spcPts val="575"/>
        </a:spcAft>
        <a:buClr>
          <a:srgbClr val="000000"/>
        </a:buClr>
        <a:buSzPct val="75000"/>
        <a:buFont typeface="StarSymbol" pitchFamily="2" charset="0"/>
        <a:buChar char="■"/>
        <a:defRPr sz="3200" b="1">
          <a:solidFill>
            <a:srgbClr val="333366"/>
          </a:solidFill>
          <a:latin typeface="ＭＳ Ｐゴシック" panose="020B0600070205080204" pitchFamily="50" charset="-128"/>
          <a:ea typeface="ＭＳ Ｐゴシック" panose="020B0600070205080204" pitchFamily="50" charset="-128"/>
          <a:cs typeface="+mn-cs"/>
        </a:defRPr>
      </a:lvl1pPr>
      <a:lvl2pPr marL="863600" indent="-287338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45000"/>
        <a:buFont typeface="Wingdings" pitchFamily="2" charset="2"/>
        <a:buChar char="l"/>
        <a:defRPr sz="2800">
          <a:solidFill>
            <a:srgbClr val="000000"/>
          </a:solidFill>
          <a:latin typeface="ＭＳ Ｐゴシック" panose="020B0600070205080204" pitchFamily="50" charset="-128"/>
          <a:ea typeface="ＭＳ Ｐゴシック" panose="020B0600070205080204" pitchFamily="50" charset="-128"/>
        </a:defRPr>
      </a:lvl2pPr>
      <a:lvl3pPr marL="1295400" indent="-215900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45000"/>
        <a:buFont typeface="StarSymbol" pitchFamily="2" charset="0"/>
        <a:buChar char="➔"/>
        <a:defRPr sz="2400">
          <a:solidFill>
            <a:srgbClr val="000000"/>
          </a:solidFill>
          <a:latin typeface="ＭＳ Ｐゴシック" panose="020B0600070205080204" pitchFamily="50" charset="-128"/>
          <a:ea typeface="ＭＳ Ｐゴシック" panose="020B0600070205080204" pitchFamily="50" charset="-128"/>
        </a:defRPr>
      </a:lvl3pPr>
      <a:lvl4pPr marL="1727200" indent="-215900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75000"/>
        <a:buFont typeface="StarSymbol" pitchFamily="2" charset="0"/>
        <a:buChar char="-"/>
        <a:defRPr sz="2000">
          <a:solidFill>
            <a:srgbClr val="000000"/>
          </a:solidFill>
          <a:latin typeface="ＭＳ Ｐゴシック" panose="020B0600070205080204" pitchFamily="50" charset="-128"/>
          <a:ea typeface="ＭＳ Ｐゴシック" panose="020B0600070205080204" pitchFamily="50" charset="-128"/>
        </a:defRPr>
      </a:lvl4pPr>
      <a:lvl5pPr marL="2159000" indent="-215900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100000"/>
        <a:buFont typeface="StarSymbol" pitchFamily="2" charset="0"/>
        <a:buChar char="."/>
        <a:defRPr sz="2000">
          <a:solidFill>
            <a:srgbClr val="000000"/>
          </a:solidFill>
          <a:latin typeface="ＭＳ Ｐゴシック" panose="020B0600070205080204" pitchFamily="50" charset="-128"/>
          <a:ea typeface="ＭＳ Ｐゴシック" panose="020B0600070205080204" pitchFamily="50" charset="-128"/>
        </a:defRPr>
      </a:lvl5pPr>
      <a:lvl6pPr marL="2616200" indent="-215900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100000"/>
        <a:buFont typeface="StarSymbol" pitchFamily="2" charset="0"/>
        <a:buChar char="."/>
        <a:defRPr sz="2000">
          <a:solidFill>
            <a:srgbClr val="000000"/>
          </a:solidFill>
          <a:latin typeface="A-OTF 新ゴ Pro M" pitchFamily="34" charset="-128"/>
          <a:ea typeface="A-OTF 新ゴ Pro M" pitchFamily="34" charset="-128"/>
        </a:defRPr>
      </a:lvl6pPr>
      <a:lvl7pPr marL="3073400" indent="-215900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100000"/>
        <a:buFont typeface="StarSymbol" pitchFamily="2" charset="0"/>
        <a:buChar char="."/>
        <a:defRPr sz="2000">
          <a:solidFill>
            <a:srgbClr val="000000"/>
          </a:solidFill>
          <a:latin typeface="A-OTF 新ゴ Pro M" pitchFamily="34" charset="-128"/>
          <a:ea typeface="A-OTF 新ゴ Pro M" pitchFamily="34" charset="-128"/>
        </a:defRPr>
      </a:lvl7pPr>
      <a:lvl8pPr marL="3530600" indent="-215900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100000"/>
        <a:buFont typeface="StarSymbol" pitchFamily="2" charset="0"/>
        <a:buChar char="."/>
        <a:defRPr sz="2000">
          <a:solidFill>
            <a:srgbClr val="000000"/>
          </a:solidFill>
          <a:latin typeface="A-OTF 新ゴ Pro M" pitchFamily="34" charset="-128"/>
          <a:ea typeface="A-OTF 新ゴ Pro M" pitchFamily="34" charset="-128"/>
        </a:defRPr>
      </a:lvl8pPr>
      <a:lvl9pPr marL="3987800" indent="-215900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100000"/>
        <a:buFont typeface="StarSymbol" pitchFamily="2" charset="0"/>
        <a:buChar char="."/>
        <a:defRPr sz="2000">
          <a:solidFill>
            <a:srgbClr val="000000"/>
          </a:solidFill>
          <a:latin typeface="A-OTF 新ゴ Pro M" pitchFamily="34" charset="-128"/>
          <a:ea typeface="A-OTF 新ゴ Pro M" pitchFamily="34" charset="-128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>
          <a:xfrm>
            <a:off x="720725" y="0"/>
            <a:ext cx="9001125" cy="720725"/>
          </a:xfrm>
          <a:ln/>
        </p:spPr>
        <p:txBody>
          <a:bodyPr/>
          <a:lstStyle/>
          <a:p>
            <a:endParaRPr lang="ja-JP" altLang="en-US" dirty="0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539750" y="1474788"/>
            <a:ext cx="9094788" cy="5872162"/>
          </a:xfrm>
          <a:prstGeom prst="rect">
            <a:avLst/>
          </a:prstGeom>
          <a:noFill/>
          <a:ln/>
        </p:spPr>
        <p:txBody>
          <a:bodyPr lIns="0" tIns="0" rIns="0" bIns="0" anchor="ctr"/>
          <a:lstStyle/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en-GB" altLang="ja-JP" sz="4000" dirty="0"/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ja-JP" altLang="en-GB" sz="4000" dirty="0">
                <a:latin typeface="ヒラギノ角ゴ Pro W6" pitchFamily="34" charset="-128"/>
              </a:rPr>
              <a:t>オペレーティングシステム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4000" dirty="0">
              <a:latin typeface="ヒラギノ角ゴ Pro W6" pitchFamily="34" charset="-128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en-GB" altLang="ja-JP" sz="4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#7</a:t>
            </a:r>
            <a:r>
              <a:rPr lang="ja-JP" altLang="en-GB" sz="4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主記憶管理：主記憶管理基礎</a:t>
            </a:r>
            <a:endParaRPr lang="en-GB" altLang="ja-JP" sz="4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4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4000" dirty="0">
              <a:latin typeface="ヒラギノ角ゴ Pro W6" pitchFamily="34" charset="-128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2000" dirty="0">
              <a:latin typeface="ヒラギノ角ゴ Pro W6" pitchFamily="34" charset="-128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2000" dirty="0">
              <a:latin typeface="ヒラギノ角ゴ Pro W6" pitchFamily="34" charset="-128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復習</a:t>
            </a:r>
          </a:p>
        </p:txBody>
      </p:sp>
      <p:sp>
        <p:nvSpPr>
          <p:cNvPr id="65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/>
              <a:t>OS</a:t>
            </a:r>
          </a:p>
          <a:p>
            <a:pPr lvl="1"/>
            <a:r>
              <a:rPr lang="ja-JP" altLang="en-US"/>
              <a:t>複数プロセスによるリソース使用の調停</a:t>
            </a:r>
          </a:p>
          <a:p>
            <a:pPr lvl="1"/>
            <a:r>
              <a:rPr lang="en-US" altLang="ja-JP"/>
              <a:t>OS</a:t>
            </a:r>
            <a:r>
              <a:rPr lang="ja-JP" altLang="en-US"/>
              <a:t>自体とユーザプログラムもリソース共有</a:t>
            </a:r>
          </a:p>
          <a:p>
            <a:pPr lvl="1"/>
            <a:endParaRPr lang="ja-JP" altLang="en-US"/>
          </a:p>
          <a:p>
            <a:r>
              <a:rPr lang="ja-JP" altLang="en-US"/>
              <a:t>これまで</a:t>
            </a:r>
          </a:p>
          <a:p>
            <a:pPr lvl="1"/>
            <a:r>
              <a:rPr lang="ja-JP" altLang="en-US"/>
              <a:t>主に</a:t>
            </a:r>
            <a:r>
              <a:rPr lang="en-US" altLang="ja-JP"/>
              <a:t>CPU</a:t>
            </a:r>
            <a:r>
              <a:rPr lang="ja-JP" altLang="en-US"/>
              <a:t>のリソース使用調停について</a:t>
            </a:r>
          </a:p>
          <a:p>
            <a:pPr lvl="1"/>
            <a:endParaRPr lang="ja-JP" altLang="en-US"/>
          </a:p>
          <a:p>
            <a:r>
              <a:rPr lang="ja-JP" altLang="en-US"/>
              <a:t>これから</a:t>
            </a:r>
          </a:p>
          <a:p>
            <a:pPr lvl="1"/>
            <a:r>
              <a:rPr lang="ja-JP" altLang="en-US"/>
              <a:t>主記憶のリソース使用調停について詳しく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5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5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5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50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314" name="Rectangle 2"/>
          <p:cNvSpPr>
            <a:spLocks noGrp="1" noChangeArrowheads="1"/>
          </p:cNvSpPr>
          <p:nvPr>
            <p:ph type="title"/>
          </p:nvPr>
        </p:nvSpPr>
        <p:spPr>
          <a:xfrm>
            <a:off x="720725" y="0"/>
            <a:ext cx="9001125" cy="720725"/>
          </a:xfrm>
          <a:ln/>
        </p:spPr>
        <p:txBody>
          <a:bodyPr/>
          <a:lstStyle/>
          <a:p>
            <a:pPr hangingPunct="1"/>
            <a:endParaRPr kumimoji="1" lang="ja-JP" altLang="en-US" dirty="0"/>
          </a:p>
        </p:txBody>
      </p:sp>
      <p:sp>
        <p:nvSpPr>
          <p:cNvPr id="525315" name="Rectangle 3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539750" y="1474788"/>
            <a:ext cx="9094788" cy="5872162"/>
          </a:xfrm>
          <a:prstGeom prst="rect">
            <a:avLst/>
          </a:prstGeom>
          <a:noFill/>
          <a:ln/>
        </p:spPr>
        <p:txBody>
          <a:bodyPr lIns="0" tIns="0" rIns="0" bIns="0" anchor="ctr"/>
          <a:lstStyle/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en-GB" altLang="ja-JP" sz="4800"/>
              <a:t>7.1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ja-JP" altLang="en-GB" sz="4800"/>
              <a:t>主記憶管理の目的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4800"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主記憶の構成</a:t>
            </a:r>
          </a:p>
        </p:txBody>
      </p:sp>
      <p:sp>
        <p:nvSpPr>
          <p:cNvPr id="616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プログラム間で共有</a:t>
            </a:r>
          </a:p>
          <a:p>
            <a:pPr lvl="1"/>
            <a:r>
              <a:rPr lang="en-US" altLang="ja-JP"/>
              <a:t>OS</a:t>
            </a:r>
          </a:p>
          <a:p>
            <a:pPr lvl="1"/>
            <a:r>
              <a:rPr lang="ja-JP" altLang="en-US"/>
              <a:t>ユーザプログラム</a:t>
            </a:r>
          </a:p>
          <a:p>
            <a:pPr lvl="1"/>
            <a:r>
              <a:rPr lang="ja-JP" altLang="en-US"/>
              <a:t>データ領域</a:t>
            </a:r>
          </a:p>
          <a:p>
            <a:pPr lvl="1"/>
            <a:endParaRPr lang="ja-JP" altLang="en-US"/>
          </a:p>
          <a:p>
            <a:r>
              <a:rPr lang="ja-JP" altLang="en-US"/>
              <a:t>メモリアドレス</a:t>
            </a:r>
          </a:p>
          <a:p>
            <a:pPr lvl="1"/>
            <a:r>
              <a:rPr lang="ja-JP" altLang="en-US"/>
              <a:t>場所を示す番地</a:t>
            </a:r>
          </a:p>
          <a:p>
            <a:pPr lvl="1"/>
            <a:r>
              <a:rPr lang="ja-JP" altLang="en-US"/>
              <a:t>アドレスは</a:t>
            </a:r>
            <a:r>
              <a:rPr lang="en-US" altLang="ja-JP"/>
              <a:t>1</a:t>
            </a:r>
            <a:r>
              <a:rPr lang="ja-JP" altLang="en-US"/>
              <a:t>次元</a:t>
            </a:r>
          </a:p>
        </p:txBody>
      </p:sp>
      <p:sp>
        <p:nvSpPr>
          <p:cNvPr id="616452" name="Rectangle 4"/>
          <p:cNvSpPr>
            <a:spLocks noChangeArrowheads="1"/>
          </p:cNvSpPr>
          <p:nvPr/>
        </p:nvSpPr>
        <p:spPr bwMode="auto">
          <a:xfrm>
            <a:off x="5761038" y="1331913"/>
            <a:ext cx="3887787" cy="5616575"/>
          </a:xfrm>
          <a:prstGeom prst="rect">
            <a:avLst/>
          </a:prstGeom>
          <a:solidFill>
            <a:srgbClr val="FFFF99"/>
          </a:solidFill>
          <a:ln w="38100" algn="ctr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16453" name="Rectangle 5"/>
          <p:cNvSpPr>
            <a:spLocks noChangeArrowheads="1"/>
          </p:cNvSpPr>
          <p:nvPr/>
        </p:nvSpPr>
        <p:spPr bwMode="auto">
          <a:xfrm>
            <a:off x="5807075" y="1370013"/>
            <a:ext cx="3813175" cy="1368425"/>
          </a:xfrm>
          <a:prstGeom prst="rect">
            <a:avLst/>
          </a:prstGeom>
          <a:solidFill>
            <a:srgbClr val="FF99CC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OS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領域</a:t>
            </a:r>
          </a:p>
        </p:txBody>
      </p:sp>
      <p:sp>
        <p:nvSpPr>
          <p:cNvPr id="616454" name="Rectangle 6"/>
          <p:cNvSpPr>
            <a:spLocks noChangeArrowheads="1"/>
          </p:cNvSpPr>
          <p:nvPr/>
        </p:nvSpPr>
        <p:spPr bwMode="auto">
          <a:xfrm>
            <a:off x="5807075" y="3346450"/>
            <a:ext cx="3813175" cy="936625"/>
          </a:xfrm>
          <a:prstGeom prst="rect">
            <a:avLst/>
          </a:prstGeom>
          <a:solidFill>
            <a:srgbClr val="99CCFF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プログラム領域</a:t>
            </a:r>
          </a:p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(Word)</a:t>
            </a:r>
          </a:p>
        </p:txBody>
      </p:sp>
      <p:sp>
        <p:nvSpPr>
          <p:cNvPr id="616455" name="Rectangle 7"/>
          <p:cNvSpPr>
            <a:spLocks noChangeArrowheads="1"/>
          </p:cNvSpPr>
          <p:nvPr/>
        </p:nvSpPr>
        <p:spPr bwMode="auto">
          <a:xfrm>
            <a:off x="5807075" y="4427538"/>
            <a:ext cx="3813175" cy="936625"/>
          </a:xfrm>
          <a:prstGeom prst="rect">
            <a:avLst/>
          </a:prstGeom>
          <a:solidFill>
            <a:srgbClr val="CCFFCC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プログラム領域</a:t>
            </a:r>
          </a:p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(Excel)</a:t>
            </a:r>
          </a:p>
        </p:txBody>
      </p:sp>
      <p:sp>
        <p:nvSpPr>
          <p:cNvPr id="616456" name="Rectangle 8"/>
          <p:cNvSpPr>
            <a:spLocks noChangeArrowheads="1"/>
          </p:cNvSpPr>
          <p:nvPr/>
        </p:nvSpPr>
        <p:spPr bwMode="auto">
          <a:xfrm>
            <a:off x="5807075" y="5580063"/>
            <a:ext cx="3813175" cy="503237"/>
          </a:xfrm>
          <a:prstGeom prst="rect">
            <a:avLst/>
          </a:prstGeom>
          <a:solidFill>
            <a:srgbClr val="99CCFF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データ領域 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(Word)</a:t>
            </a:r>
          </a:p>
        </p:txBody>
      </p:sp>
      <p:sp>
        <p:nvSpPr>
          <p:cNvPr id="616457" name="Text Box 9"/>
          <p:cNvSpPr txBox="1">
            <a:spLocks noChangeArrowheads="1"/>
          </p:cNvSpPr>
          <p:nvPr/>
        </p:nvSpPr>
        <p:spPr bwMode="auto">
          <a:xfrm>
            <a:off x="5378101" y="1116013"/>
            <a:ext cx="337249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dirty="0">
                <a:solidFill>
                  <a:srgbClr val="FF99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616459" name="Line 11"/>
          <p:cNvSpPr>
            <a:spLocks noChangeShapeType="1"/>
          </p:cNvSpPr>
          <p:nvPr/>
        </p:nvSpPr>
        <p:spPr bwMode="auto">
          <a:xfrm>
            <a:off x="5545138" y="1619250"/>
            <a:ext cx="0" cy="5184775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 type="triangle" w="med" len="med"/>
          </a:ln>
          <a:effectLst/>
        </p:spPr>
        <p:txBody>
          <a:bodyPr wrap="none" lIns="90000" tIns="46800" rIns="90000" bIns="46800" anchor="ctr" anchorCtr="1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6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6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16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16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16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16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16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164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164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16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616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164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6453" grpId="0" animBg="1"/>
      <p:bldP spid="616454" grpId="0" animBg="1"/>
      <p:bldP spid="616455" grpId="0" animBg="1"/>
      <p:bldP spid="616456" grpId="0" animBg="1"/>
      <p:bldP spid="616457" grpId="0"/>
      <p:bldP spid="61645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主記憶の共有</a:t>
            </a:r>
          </a:p>
        </p:txBody>
      </p:sp>
      <p:sp>
        <p:nvSpPr>
          <p:cNvPr id="617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一般にマルチプロセス</a:t>
            </a:r>
          </a:p>
          <a:p>
            <a:pPr lvl="1"/>
            <a:r>
              <a:rPr lang="ja-JP" altLang="en-US"/>
              <a:t>主記憶は共有資源</a:t>
            </a:r>
          </a:p>
          <a:p>
            <a:pPr lvl="1"/>
            <a:r>
              <a:rPr lang="ja-JP" altLang="en-US"/>
              <a:t>複数のプロセスが</a:t>
            </a:r>
            <a:br>
              <a:rPr lang="ja-JP" altLang="en-US"/>
            </a:br>
            <a:r>
              <a:rPr lang="ja-JP" altLang="en-US"/>
              <a:t>アクセス</a:t>
            </a:r>
          </a:p>
          <a:p>
            <a:pPr lvl="1"/>
            <a:endParaRPr lang="ja-JP" altLang="en-US"/>
          </a:p>
          <a:p>
            <a:r>
              <a:rPr lang="ja-JP" altLang="en-US"/>
              <a:t>他のプログラムとの</a:t>
            </a:r>
            <a:br>
              <a:rPr lang="ja-JP" altLang="en-US"/>
            </a:br>
            <a:r>
              <a:rPr lang="ja-JP" altLang="en-US"/>
              <a:t>調停が必要</a:t>
            </a:r>
          </a:p>
          <a:p>
            <a:pPr lvl="1"/>
            <a:r>
              <a:rPr lang="ja-JP" altLang="en-US"/>
              <a:t>アクセス時刻だけでなく</a:t>
            </a:r>
          </a:p>
          <a:p>
            <a:pPr lvl="1"/>
            <a:r>
              <a:rPr lang="ja-JP" altLang="en-US"/>
              <a:t>アクセス領域も</a:t>
            </a:r>
          </a:p>
        </p:txBody>
      </p:sp>
      <p:sp>
        <p:nvSpPr>
          <p:cNvPr id="617476" name="Rectangle 4"/>
          <p:cNvSpPr>
            <a:spLocks noChangeArrowheads="1"/>
          </p:cNvSpPr>
          <p:nvPr/>
        </p:nvSpPr>
        <p:spPr bwMode="auto">
          <a:xfrm>
            <a:off x="5761038" y="1331913"/>
            <a:ext cx="3887787" cy="5616575"/>
          </a:xfrm>
          <a:prstGeom prst="rect">
            <a:avLst/>
          </a:prstGeom>
          <a:solidFill>
            <a:srgbClr val="FFFF99"/>
          </a:solidFill>
          <a:ln w="38100" algn="ctr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17477" name="Rectangle 5"/>
          <p:cNvSpPr>
            <a:spLocks noChangeArrowheads="1"/>
          </p:cNvSpPr>
          <p:nvPr/>
        </p:nvSpPr>
        <p:spPr bwMode="auto">
          <a:xfrm>
            <a:off x="5807075" y="1370013"/>
            <a:ext cx="3813175" cy="1368425"/>
          </a:xfrm>
          <a:prstGeom prst="rect">
            <a:avLst/>
          </a:prstGeom>
          <a:solidFill>
            <a:srgbClr val="FF99CC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OS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領域</a:t>
            </a:r>
          </a:p>
        </p:txBody>
      </p:sp>
      <p:sp>
        <p:nvSpPr>
          <p:cNvPr id="617478" name="Rectangle 6"/>
          <p:cNvSpPr>
            <a:spLocks noChangeArrowheads="1"/>
          </p:cNvSpPr>
          <p:nvPr/>
        </p:nvSpPr>
        <p:spPr bwMode="auto">
          <a:xfrm>
            <a:off x="5807075" y="3346450"/>
            <a:ext cx="3813175" cy="936625"/>
          </a:xfrm>
          <a:prstGeom prst="rect">
            <a:avLst/>
          </a:prstGeom>
          <a:solidFill>
            <a:srgbClr val="99CCFF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プログラム領域</a:t>
            </a:r>
          </a:p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(Word)</a:t>
            </a:r>
          </a:p>
        </p:txBody>
      </p:sp>
      <p:sp>
        <p:nvSpPr>
          <p:cNvPr id="617479" name="Rectangle 7"/>
          <p:cNvSpPr>
            <a:spLocks noChangeArrowheads="1"/>
          </p:cNvSpPr>
          <p:nvPr/>
        </p:nvSpPr>
        <p:spPr bwMode="auto">
          <a:xfrm>
            <a:off x="5807075" y="4067175"/>
            <a:ext cx="3813175" cy="936625"/>
          </a:xfrm>
          <a:prstGeom prst="rect">
            <a:avLst/>
          </a:prstGeom>
          <a:solidFill>
            <a:srgbClr val="CCFFCC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プログラム領域</a:t>
            </a:r>
          </a:p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(Excel)</a:t>
            </a:r>
          </a:p>
        </p:txBody>
      </p:sp>
      <p:sp>
        <p:nvSpPr>
          <p:cNvPr id="617480" name="Rectangle 8"/>
          <p:cNvSpPr>
            <a:spLocks noChangeArrowheads="1"/>
          </p:cNvSpPr>
          <p:nvPr/>
        </p:nvSpPr>
        <p:spPr bwMode="auto">
          <a:xfrm>
            <a:off x="5807075" y="5580063"/>
            <a:ext cx="3813175" cy="503237"/>
          </a:xfrm>
          <a:prstGeom prst="rect">
            <a:avLst/>
          </a:prstGeom>
          <a:solidFill>
            <a:srgbClr val="99CCFF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データ領域 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(Word)</a:t>
            </a:r>
          </a:p>
        </p:txBody>
      </p:sp>
      <p:sp>
        <p:nvSpPr>
          <p:cNvPr id="617481" name="Text Box 9"/>
          <p:cNvSpPr txBox="1">
            <a:spLocks noChangeArrowheads="1"/>
          </p:cNvSpPr>
          <p:nvPr/>
        </p:nvSpPr>
        <p:spPr bwMode="auto">
          <a:xfrm>
            <a:off x="5378101" y="1116013"/>
            <a:ext cx="337249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dirty="0">
                <a:solidFill>
                  <a:srgbClr val="FF99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7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500" fill="hold"/>
                                        <p:tgtEl>
                                          <p:spTgt spid="6174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50021"/>
                                      </p:to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6174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6174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500" fill="hold"/>
                                        <p:tgtEl>
                                          <p:spTgt spid="6174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5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500" fill="hold"/>
                                        <p:tgtEl>
                                          <p:spTgt spid="6174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17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17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7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747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問題点</a:t>
            </a:r>
            <a:r>
              <a:rPr lang="en-US" altLang="ja-JP"/>
              <a:t>(1)</a:t>
            </a:r>
            <a:r>
              <a:rPr lang="ja-JP" altLang="en-US"/>
              <a:t>：データ保護</a:t>
            </a:r>
          </a:p>
        </p:txBody>
      </p:sp>
      <p:sp>
        <p:nvSpPr>
          <p:cNvPr id="618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不正アクセス</a:t>
            </a:r>
          </a:p>
          <a:p>
            <a:pPr lvl="1"/>
            <a:r>
              <a:rPr lang="ja-JP" altLang="en-US"/>
              <a:t>ユーザプログラムのバグ</a:t>
            </a:r>
          </a:p>
          <a:p>
            <a:pPr lvl="2"/>
            <a:r>
              <a:rPr lang="ja-JP" altLang="en-US"/>
              <a:t>初期化されていない</a:t>
            </a:r>
            <a:br>
              <a:rPr lang="ja-JP" altLang="en-US"/>
            </a:br>
            <a:r>
              <a:rPr lang="ja-JP" altLang="en-US"/>
              <a:t>ポインタ変数への代入</a:t>
            </a:r>
          </a:p>
          <a:p>
            <a:pPr lvl="2"/>
            <a:r>
              <a:rPr lang="ja-JP" altLang="en-US"/>
              <a:t>配列のサイズを超えた</a:t>
            </a:r>
            <a:br>
              <a:rPr lang="ja-JP" altLang="en-US"/>
            </a:br>
            <a:r>
              <a:rPr lang="ja-JP" altLang="en-US"/>
              <a:t>要素への代入</a:t>
            </a:r>
          </a:p>
          <a:p>
            <a:pPr lvl="2"/>
            <a:endParaRPr lang="ja-JP" altLang="en-US"/>
          </a:p>
          <a:p>
            <a:pPr lvl="1"/>
            <a:r>
              <a:rPr lang="ja-JP" altLang="en-US"/>
              <a:t>他プロセスだけでなく</a:t>
            </a:r>
            <a:br>
              <a:rPr lang="ja-JP" altLang="en-US"/>
            </a:br>
            <a:r>
              <a:rPr lang="en-US" altLang="ja-JP"/>
              <a:t>OS</a:t>
            </a:r>
            <a:r>
              <a:rPr lang="ja-JP" altLang="en-US"/>
              <a:t>領域も破壊してしまう</a:t>
            </a:r>
            <a:br>
              <a:rPr lang="ja-JP" altLang="en-US"/>
            </a:br>
            <a:r>
              <a:rPr lang="ja-JP" altLang="en-US"/>
              <a:t>可能性</a:t>
            </a:r>
          </a:p>
          <a:p>
            <a:pPr lvl="1"/>
            <a:endParaRPr lang="ja-JP" altLang="en-US"/>
          </a:p>
        </p:txBody>
      </p:sp>
      <p:sp>
        <p:nvSpPr>
          <p:cNvPr id="618500" name="Rectangle 4"/>
          <p:cNvSpPr>
            <a:spLocks noChangeArrowheads="1"/>
          </p:cNvSpPr>
          <p:nvPr/>
        </p:nvSpPr>
        <p:spPr bwMode="auto">
          <a:xfrm>
            <a:off x="5761038" y="1331913"/>
            <a:ext cx="3887787" cy="5616575"/>
          </a:xfrm>
          <a:prstGeom prst="rect">
            <a:avLst/>
          </a:prstGeom>
          <a:solidFill>
            <a:srgbClr val="FFFF99"/>
          </a:solidFill>
          <a:ln w="38100" algn="ctr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18501" name="Rectangle 5"/>
          <p:cNvSpPr>
            <a:spLocks noChangeArrowheads="1"/>
          </p:cNvSpPr>
          <p:nvPr/>
        </p:nvSpPr>
        <p:spPr bwMode="auto">
          <a:xfrm>
            <a:off x="5807075" y="1370013"/>
            <a:ext cx="3813175" cy="1368425"/>
          </a:xfrm>
          <a:prstGeom prst="rect">
            <a:avLst/>
          </a:prstGeom>
          <a:solidFill>
            <a:srgbClr val="FF99CC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OS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領域</a:t>
            </a:r>
          </a:p>
        </p:txBody>
      </p:sp>
      <p:sp>
        <p:nvSpPr>
          <p:cNvPr id="618502" name="Rectangle 6"/>
          <p:cNvSpPr>
            <a:spLocks noChangeArrowheads="1"/>
          </p:cNvSpPr>
          <p:nvPr/>
        </p:nvSpPr>
        <p:spPr bwMode="auto">
          <a:xfrm>
            <a:off x="5807075" y="3346450"/>
            <a:ext cx="3813175" cy="936625"/>
          </a:xfrm>
          <a:prstGeom prst="rect">
            <a:avLst/>
          </a:prstGeom>
          <a:solidFill>
            <a:srgbClr val="99CCFF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プログラム領域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18503" name="Rectangle 7"/>
          <p:cNvSpPr>
            <a:spLocks noChangeArrowheads="1"/>
          </p:cNvSpPr>
          <p:nvPr/>
        </p:nvSpPr>
        <p:spPr bwMode="auto">
          <a:xfrm>
            <a:off x="5807075" y="4527550"/>
            <a:ext cx="3813175" cy="936625"/>
          </a:xfrm>
          <a:prstGeom prst="rect">
            <a:avLst/>
          </a:prstGeom>
          <a:solidFill>
            <a:srgbClr val="CCFFCC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プログラム領域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18504" name="Rectangle 8"/>
          <p:cNvSpPr>
            <a:spLocks noChangeArrowheads="1"/>
          </p:cNvSpPr>
          <p:nvPr/>
        </p:nvSpPr>
        <p:spPr bwMode="auto">
          <a:xfrm>
            <a:off x="5807075" y="5024438"/>
            <a:ext cx="3813175" cy="503237"/>
          </a:xfrm>
          <a:prstGeom prst="rect">
            <a:avLst/>
          </a:prstGeom>
          <a:solidFill>
            <a:srgbClr val="99CCFF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データ領域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18505" name="Text Box 9"/>
          <p:cNvSpPr txBox="1">
            <a:spLocks noChangeArrowheads="1"/>
          </p:cNvSpPr>
          <p:nvPr/>
        </p:nvSpPr>
        <p:spPr bwMode="auto">
          <a:xfrm>
            <a:off x="5378101" y="1116013"/>
            <a:ext cx="337249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dirty="0">
                <a:solidFill>
                  <a:srgbClr val="FF99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618506" name="Rectangle 10"/>
          <p:cNvSpPr>
            <a:spLocks noChangeArrowheads="1"/>
          </p:cNvSpPr>
          <p:nvPr/>
        </p:nvSpPr>
        <p:spPr bwMode="auto">
          <a:xfrm>
            <a:off x="5811838" y="2122488"/>
            <a:ext cx="3813175" cy="649287"/>
          </a:xfrm>
          <a:prstGeom prst="rect">
            <a:avLst/>
          </a:prstGeom>
          <a:solidFill>
            <a:srgbClr val="99CCFF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データ領域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8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8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8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8504" grpId="0" animBg="1"/>
      <p:bldP spid="61850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問題点</a:t>
            </a:r>
            <a:r>
              <a:rPr lang="en-US" altLang="ja-JP"/>
              <a:t>(2)</a:t>
            </a:r>
            <a:r>
              <a:rPr lang="ja-JP" altLang="en-US"/>
              <a:t>：有限性</a:t>
            </a:r>
          </a:p>
        </p:txBody>
      </p:sp>
      <p:sp>
        <p:nvSpPr>
          <p:cNvPr id="619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主記憶領域は有限</a:t>
            </a:r>
          </a:p>
          <a:p>
            <a:pPr lvl="1"/>
            <a:r>
              <a:rPr lang="ja-JP" altLang="en-US"/>
              <a:t>そのままではある程度の</a:t>
            </a:r>
            <a:br>
              <a:rPr lang="ja-JP" altLang="en-US"/>
            </a:br>
            <a:r>
              <a:rPr lang="ja-JP" altLang="en-US"/>
              <a:t>数のプロセスしか同時処理</a:t>
            </a:r>
            <a:br>
              <a:rPr lang="ja-JP" altLang="en-US"/>
            </a:br>
            <a:r>
              <a:rPr lang="ja-JP" altLang="en-US"/>
              <a:t>できない</a:t>
            </a:r>
          </a:p>
          <a:p>
            <a:pPr lvl="1"/>
            <a:endParaRPr lang="ja-JP" altLang="en-US"/>
          </a:p>
          <a:p>
            <a:pPr lvl="1"/>
            <a:r>
              <a:rPr lang="ja-JP" altLang="en-US"/>
              <a:t>他にどんなプロセスが動作</a:t>
            </a:r>
            <a:br>
              <a:rPr lang="ja-JP" altLang="en-US"/>
            </a:br>
            <a:r>
              <a:rPr lang="ja-JP" altLang="en-US"/>
              <a:t>しているかを意識しながら</a:t>
            </a:r>
            <a:br>
              <a:rPr lang="ja-JP" altLang="en-US"/>
            </a:br>
            <a:r>
              <a:rPr lang="ja-JP" altLang="en-US"/>
              <a:t>プログラムを作成するのは</a:t>
            </a:r>
            <a:br>
              <a:rPr lang="ja-JP" altLang="en-US"/>
            </a:br>
            <a:r>
              <a:rPr lang="ja-JP" altLang="en-US"/>
              <a:t>無理</a:t>
            </a:r>
          </a:p>
          <a:p>
            <a:pPr lvl="1">
              <a:buFont typeface="Wingdings" pitchFamily="2" charset="2"/>
              <a:buNone/>
            </a:pPr>
            <a:endParaRPr lang="ja-JP" altLang="en-US"/>
          </a:p>
        </p:txBody>
      </p:sp>
      <p:sp>
        <p:nvSpPr>
          <p:cNvPr id="619524" name="Rectangle 4"/>
          <p:cNvSpPr>
            <a:spLocks noChangeArrowheads="1"/>
          </p:cNvSpPr>
          <p:nvPr/>
        </p:nvSpPr>
        <p:spPr bwMode="auto">
          <a:xfrm>
            <a:off x="5761038" y="1331913"/>
            <a:ext cx="3887787" cy="5616575"/>
          </a:xfrm>
          <a:prstGeom prst="rect">
            <a:avLst/>
          </a:prstGeom>
          <a:solidFill>
            <a:srgbClr val="FFFF99"/>
          </a:solidFill>
          <a:ln w="38100" algn="ctr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19525" name="Rectangle 5"/>
          <p:cNvSpPr>
            <a:spLocks noChangeArrowheads="1"/>
          </p:cNvSpPr>
          <p:nvPr/>
        </p:nvSpPr>
        <p:spPr bwMode="auto">
          <a:xfrm>
            <a:off x="5807075" y="1370013"/>
            <a:ext cx="3813175" cy="1368425"/>
          </a:xfrm>
          <a:prstGeom prst="rect">
            <a:avLst/>
          </a:prstGeom>
          <a:solidFill>
            <a:srgbClr val="FF99CC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OS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領域</a:t>
            </a:r>
          </a:p>
        </p:txBody>
      </p:sp>
      <p:sp>
        <p:nvSpPr>
          <p:cNvPr id="619526" name="Rectangle 6"/>
          <p:cNvSpPr>
            <a:spLocks noChangeArrowheads="1"/>
          </p:cNvSpPr>
          <p:nvPr/>
        </p:nvSpPr>
        <p:spPr bwMode="auto">
          <a:xfrm>
            <a:off x="5807075" y="2771775"/>
            <a:ext cx="3813175" cy="936625"/>
          </a:xfrm>
          <a:prstGeom prst="rect">
            <a:avLst/>
          </a:prstGeom>
          <a:solidFill>
            <a:srgbClr val="99CCFF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プログラム領域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19527" name="Rectangle 7"/>
          <p:cNvSpPr>
            <a:spLocks noChangeArrowheads="1"/>
          </p:cNvSpPr>
          <p:nvPr/>
        </p:nvSpPr>
        <p:spPr bwMode="auto">
          <a:xfrm>
            <a:off x="5807075" y="3740150"/>
            <a:ext cx="3813175" cy="936625"/>
          </a:xfrm>
          <a:prstGeom prst="rect">
            <a:avLst/>
          </a:prstGeom>
          <a:solidFill>
            <a:srgbClr val="CCFFCC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プログラム領域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19529" name="Text Box 9"/>
          <p:cNvSpPr txBox="1">
            <a:spLocks noChangeArrowheads="1"/>
          </p:cNvSpPr>
          <p:nvPr/>
        </p:nvSpPr>
        <p:spPr bwMode="auto">
          <a:xfrm>
            <a:off x="5378101" y="1116013"/>
            <a:ext cx="337249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dirty="0">
                <a:solidFill>
                  <a:srgbClr val="FF99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619531" name="Rectangle 11"/>
          <p:cNvSpPr>
            <a:spLocks noChangeArrowheads="1"/>
          </p:cNvSpPr>
          <p:nvPr/>
        </p:nvSpPr>
        <p:spPr bwMode="auto">
          <a:xfrm>
            <a:off x="5811838" y="4700588"/>
            <a:ext cx="3813175" cy="936625"/>
          </a:xfrm>
          <a:prstGeom prst="rect">
            <a:avLst/>
          </a:prstGeom>
          <a:solidFill>
            <a:srgbClr val="CC99FF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プログラム領域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19532" name="Rectangle 12"/>
          <p:cNvSpPr>
            <a:spLocks noChangeArrowheads="1"/>
          </p:cNvSpPr>
          <p:nvPr/>
        </p:nvSpPr>
        <p:spPr bwMode="auto">
          <a:xfrm>
            <a:off x="5808663" y="5659438"/>
            <a:ext cx="3813175" cy="936625"/>
          </a:xfrm>
          <a:prstGeom prst="rect">
            <a:avLst/>
          </a:prstGeom>
          <a:solidFill>
            <a:srgbClr val="FFCC00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プログラム領域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9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19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19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19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19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19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9526" grpId="0" animBg="1"/>
      <p:bldP spid="619527" grpId="0" animBg="1"/>
      <p:bldP spid="619531" grpId="0" animBg="1"/>
      <p:bldP spid="61953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主記憶の仮想化</a:t>
            </a:r>
          </a:p>
        </p:txBody>
      </p:sp>
      <p:sp>
        <p:nvSpPr>
          <p:cNvPr id="620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データ保護機能</a:t>
            </a:r>
          </a:p>
          <a:p>
            <a:pPr lvl="1"/>
            <a:r>
              <a:rPr lang="ja-JP" altLang="en-US"/>
              <a:t>他のプロセスからの意図しない読み出し・書き換えを</a:t>
            </a:r>
            <a:br>
              <a:rPr lang="ja-JP" altLang="en-US"/>
            </a:br>
            <a:r>
              <a:rPr lang="ja-JP" altLang="en-US"/>
              <a:t>防ぐ必要</a:t>
            </a:r>
          </a:p>
          <a:p>
            <a:pPr lvl="1"/>
            <a:r>
              <a:rPr lang="ja-JP" altLang="en-US"/>
              <a:t>自プロセスも，自分のプログラム領域やデータ領域を</a:t>
            </a:r>
            <a:br>
              <a:rPr lang="ja-JP" altLang="en-US"/>
            </a:br>
            <a:r>
              <a:rPr lang="ja-JP" altLang="en-US"/>
              <a:t>破壊しないための防御・警告システムが必要</a:t>
            </a:r>
          </a:p>
          <a:p>
            <a:r>
              <a:rPr lang="ja-JP" altLang="en-US"/>
              <a:t>主記憶サイズの制限の排除</a:t>
            </a:r>
          </a:p>
          <a:p>
            <a:pPr lvl="1"/>
            <a:r>
              <a:rPr lang="ja-JP" altLang="en-US"/>
              <a:t>主記憶の物理的サイズに関係なく，プロセスに必要な</a:t>
            </a:r>
            <a:br>
              <a:rPr lang="ja-JP" altLang="en-US"/>
            </a:br>
            <a:r>
              <a:rPr lang="ja-JP" altLang="en-US"/>
              <a:t>メモリ量を割り当てる必要</a:t>
            </a:r>
          </a:p>
          <a:p>
            <a:pPr lvl="1"/>
            <a:r>
              <a:rPr lang="ja-JP" altLang="en-US"/>
              <a:t>プログラマに主記憶サイズを意識させない</a:t>
            </a:r>
          </a:p>
        </p:txBody>
      </p:sp>
      <p:sp>
        <p:nvSpPr>
          <p:cNvPr id="620548" name="Oval 4"/>
          <p:cNvSpPr>
            <a:spLocks noChangeArrowheads="1"/>
          </p:cNvSpPr>
          <p:nvPr/>
        </p:nvSpPr>
        <p:spPr bwMode="auto">
          <a:xfrm>
            <a:off x="1511300" y="5940425"/>
            <a:ext cx="7705725" cy="1439863"/>
          </a:xfrm>
          <a:prstGeom prst="ellipse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3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主記憶も</a:t>
            </a:r>
            <a:r>
              <a:rPr lang="ja-JP" altLang="en-US" sz="3600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仮想化</a:t>
            </a:r>
            <a:r>
              <a:rPr lang="ja-JP" altLang="en-US" sz="3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で対応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20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20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5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205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5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205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7" dur="500"/>
                                        <p:tgtEl>
                                          <p:spTgt spid="620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054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アドレス空間</a:t>
            </a:r>
          </a:p>
        </p:txBody>
      </p:sp>
      <p:sp>
        <p:nvSpPr>
          <p:cNvPr id="621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7338" y="971550"/>
            <a:ext cx="5473700" cy="6588125"/>
          </a:xfrm>
        </p:spPr>
        <p:txBody>
          <a:bodyPr/>
          <a:lstStyle/>
          <a:p>
            <a:r>
              <a:rPr lang="ja-JP" altLang="en-US" sz="2800">
                <a:solidFill>
                  <a:srgbClr val="A50021"/>
                </a:solidFill>
              </a:rPr>
              <a:t>物理アドレス空間</a:t>
            </a:r>
          </a:p>
          <a:p>
            <a:pPr lvl="1"/>
            <a:r>
              <a:rPr lang="ja-JP" altLang="en-US" sz="2400"/>
              <a:t>「</a:t>
            </a:r>
            <a:r>
              <a:rPr lang="en-US" altLang="ja-JP" sz="2400"/>
              <a:t>128</a:t>
            </a:r>
            <a:r>
              <a:rPr lang="ja-JP" altLang="en-US" sz="2400"/>
              <a:t>番地」は，メモリ上の</a:t>
            </a:r>
            <a:br>
              <a:rPr lang="ja-JP" altLang="en-US" sz="2400"/>
            </a:br>
            <a:r>
              <a:rPr lang="ja-JP" altLang="en-US" sz="2400"/>
              <a:t>まさに「</a:t>
            </a:r>
            <a:r>
              <a:rPr lang="en-US" altLang="ja-JP" sz="2400"/>
              <a:t>128</a:t>
            </a:r>
            <a:r>
              <a:rPr lang="ja-JP" altLang="en-US" sz="2400"/>
              <a:t>番地」を指す</a:t>
            </a:r>
          </a:p>
          <a:p>
            <a:r>
              <a:rPr lang="ja-JP" altLang="en-US" sz="2800">
                <a:solidFill>
                  <a:srgbClr val="008000"/>
                </a:solidFill>
              </a:rPr>
              <a:t>論理アドレス空間</a:t>
            </a:r>
          </a:p>
          <a:p>
            <a:pPr lvl="1"/>
            <a:r>
              <a:rPr lang="ja-JP" altLang="en-US" sz="2400"/>
              <a:t>「</a:t>
            </a:r>
            <a:r>
              <a:rPr lang="en-US" altLang="ja-JP" sz="2400"/>
              <a:t>128</a:t>
            </a:r>
            <a:r>
              <a:rPr lang="ja-JP" altLang="en-US" sz="2400"/>
              <a:t>番地」は，メモリ上の</a:t>
            </a:r>
            <a:br>
              <a:rPr lang="ja-JP" altLang="en-US" sz="2400"/>
            </a:br>
            <a:r>
              <a:rPr lang="ja-JP" altLang="en-US" sz="2400"/>
              <a:t>どこかの番地（物理アドレス）を指すが，実際の「</a:t>
            </a:r>
            <a:r>
              <a:rPr lang="en-US" altLang="ja-JP" sz="2400"/>
              <a:t>128</a:t>
            </a:r>
            <a:r>
              <a:rPr lang="ja-JP" altLang="en-US" sz="2400"/>
              <a:t>番地」</a:t>
            </a:r>
            <a:br>
              <a:rPr lang="ja-JP" altLang="en-US" sz="2400"/>
            </a:br>
            <a:r>
              <a:rPr lang="ja-JP" altLang="en-US" sz="2400"/>
              <a:t>とは限らない。</a:t>
            </a:r>
            <a:br>
              <a:rPr lang="ja-JP" altLang="en-US" sz="2400"/>
            </a:br>
            <a:r>
              <a:rPr lang="ja-JP" altLang="en-US" sz="2400"/>
              <a:t>プロセスによって異なる場合も。</a:t>
            </a:r>
          </a:p>
          <a:p>
            <a:pPr lvl="1"/>
            <a:r>
              <a:rPr lang="en-US" altLang="ja-JP" sz="2400">
                <a:solidFill>
                  <a:srgbClr val="A50021"/>
                </a:solidFill>
              </a:rPr>
              <a:t>MMU</a:t>
            </a:r>
            <a:r>
              <a:rPr lang="ja-JP" altLang="en-US" sz="2400"/>
              <a:t>（</a:t>
            </a:r>
            <a:r>
              <a:rPr lang="en-US" altLang="ja-JP" sz="2400"/>
              <a:t>Memory Management Unit</a:t>
            </a:r>
            <a:r>
              <a:rPr lang="ja-JP" altLang="en-US" sz="2400"/>
              <a:t>）が，</a:t>
            </a:r>
            <a:br>
              <a:rPr lang="ja-JP" altLang="en-US" sz="2400"/>
            </a:br>
            <a:r>
              <a:rPr lang="ja-JP" altLang="en-US" sz="2400"/>
              <a:t>論理→物理アドレスの変換を行う</a:t>
            </a:r>
          </a:p>
        </p:txBody>
      </p:sp>
      <p:sp>
        <p:nvSpPr>
          <p:cNvPr id="621572" name="Rectangle 4"/>
          <p:cNvSpPr>
            <a:spLocks noChangeArrowheads="1"/>
          </p:cNvSpPr>
          <p:nvPr/>
        </p:nvSpPr>
        <p:spPr bwMode="auto">
          <a:xfrm>
            <a:off x="5976938" y="1331913"/>
            <a:ext cx="2663825" cy="5616575"/>
          </a:xfrm>
          <a:prstGeom prst="rect">
            <a:avLst/>
          </a:prstGeom>
          <a:solidFill>
            <a:srgbClr val="FFFF99"/>
          </a:solidFill>
          <a:ln w="38100" algn="ctr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物理空間</a:t>
            </a:r>
          </a:p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21582" name="Rectangle 14"/>
          <p:cNvSpPr>
            <a:spLocks noChangeArrowheads="1"/>
          </p:cNvSpPr>
          <p:nvPr/>
        </p:nvSpPr>
        <p:spPr bwMode="auto">
          <a:xfrm>
            <a:off x="6048375" y="4356100"/>
            <a:ext cx="2520950" cy="1944688"/>
          </a:xfrm>
          <a:prstGeom prst="rect">
            <a:avLst/>
          </a:prstGeom>
          <a:solidFill>
            <a:srgbClr val="FFCC00"/>
          </a:solidFill>
          <a:ln w="38100" algn="ctr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論理空間</a:t>
            </a:r>
          </a:p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21583" name="Rectangle 15"/>
          <p:cNvSpPr>
            <a:spLocks noChangeArrowheads="1"/>
          </p:cNvSpPr>
          <p:nvPr/>
        </p:nvSpPr>
        <p:spPr bwMode="auto">
          <a:xfrm>
            <a:off x="6048375" y="2555875"/>
            <a:ext cx="2520950" cy="358775"/>
          </a:xfrm>
          <a:prstGeom prst="rect">
            <a:avLst/>
          </a:prstGeom>
          <a:solidFill>
            <a:srgbClr val="FFCC99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21584" name="Rectangle 16"/>
          <p:cNvSpPr>
            <a:spLocks noChangeArrowheads="1"/>
          </p:cNvSpPr>
          <p:nvPr/>
        </p:nvSpPr>
        <p:spPr bwMode="auto">
          <a:xfrm>
            <a:off x="6048375" y="5435600"/>
            <a:ext cx="2520950" cy="358775"/>
          </a:xfrm>
          <a:prstGeom prst="rect">
            <a:avLst/>
          </a:prstGeom>
          <a:solidFill>
            <a:srgbClr val="99FF66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21581" name="AutoShape 13"/>
          <p:cNvSpPr>
            <a:spLocks noChangeArrowheads="1"/>
          </p:cNvSpPr>
          <p:nvPr/>
        </p:nvSpPr>
        <p:spPr bwMode="auto">
          <a:xfrm flipH="1">
            <a:off x="8135938" y="1260475"/>
            <a:ext cx="1871662" cy="719138"/>
          </a:xfrm>
          <a:prstGeom prst="rightArrowCallout">
            <a:avLst>
              <a:gd name="adj1" fmla="val 25000"/>
              <a:gd name="adj2" fmla="val 25000"/>
              <a:gd name="adj3" fmla="val 43377"/>
              <a:gd name="adj4" fmla="val 66667"/>
            </a:avLst>
          </a:prstGeom>
          <a:solidFill>
            <a:srgbClr val="FF9966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128</a:t>
            </a:r>
          </a:p>
        </p:txBody>
      </p:sp>
      <p:sp>
        <p:nvSpPr>
          <p:cNvPr id="621579" name="AutoShape 11"/>
          <p:cNvSpPr>
            <a:spLocks noChangeArrowheads="1"/>
          </p:cNvSpPr>
          <p:nvPr/>
        </p:nvSpPr>
        <p:spPr bwMode="auto">
          <a:xfrm flipH="1">
            <a:off x="8137525" y="4284663"/>
            <a:ext cx="1871663" cy="719137"/>
          </a:xfrm>
          <a:prstGeom prst="rightArrowCallout">
            <a:avLst>
              <a:gd name="adj1" fmla="val 25000"/>
              <a:gd name="adj2" fmla="val 25000"/>
              <a:gd name="adj3" fmla="val 43378"/>
              <a:gd name="adj4" fmla="val 66667"/>
            </a:avLst>
          </a:prstGeom>
          <a:solidFill>
            <a:srgbClr val="CCFF99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128</a:t>
            </a:r>
          </a:p>
        </p:txBody>
      </p:sp>
      <p:sp>
        <p:nvSpPr>
          <p:cNvPr id="621585" name="Text Box 17"/>
          <p:cNvSpPr txBox="1">
            <a:spLocks noChangeArrowheads="1"/>
          </p:cNvSpPr>
          <p:nvPr/>
        </p:nvSpPr>
        <p:spPr bwMode="auto">
          <a:xfrm>
            <a:off x="5190859" y="2530475"/>
            <a:ext cx="648232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dirty="0">
                <a:solidFill>
                  <a:srgbClr val="FF99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128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21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06045E-7 4.28391E-6 L 8.06045E-7 0.14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215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21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21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21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5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215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621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21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8917E-6 1.90256E-6 L 1.88917E-6 0.1239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6215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21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1582" grpId="0" animBg="1"/>
      <p:bldP spid="621583" grpId="0" animBg="1"/>
      <p:bldP spid="621584" grpId="0" animBg="1"/>
      <p:bldP spid="621581" grpId="0" animBg="1"/>
      <p:bldP spid="621581" grpId="1" animBg="1"/>
      <p:bldP spid="621579" grpId="0" animBg="1"/>
      <p:bldP spid="621579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理想的な論理アドレス空間</a:t>
            </a:r>
          </a:p>
        </p:txBody>
      </p:sp>
      <p:sp>
        <p:nvSpPr>
          <p:cNvPr id="622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大きさが無制限</a:t>
            </a:r>
          </a:p>
          <a:p>
            <a:pPr lvl="1"/>
            <a:r>
              <a:rPr lang="ja-JP" altLang="en-US"/>
              <a:t>プロセスは主記憶の空き容量を考慮する必要なし</a:t>
            </a:r>
          </a:p>
          <a:p>
            <a:pPr lvl="1"/>
            <a:r>
              <a:rPr lang="ja-JP" altLang="en-US"/>
              <a:t>プログラムの簡単化，バグの可能性減少</a:t>
            </a:r>
          </a:p>
          <a:p>
            <a:r>
              <a:rPr lang="ja-JP" altLang="en-US"/>
              <a:t>プロセスごとに固有</a:t>
            </a:r>
          </a:p>
          <a:p>
            <a:pPr lvl="1"/>
            <a:r>
              <a:rPr lang="ja-JP" altLang="en-US"/>
              <a:t>他のプロセスからのアクセスに対し保護</a:t>
            </a:r>
          </a:p>
          <a:p>
            <a:r>
              <a:rPr lang="ja-JP" altLang="en-US"/>
              <a:t>プログラム部，データ部，スタック部など分離</a:t>
            </a:r>
          </a:p>
          <a:p>
            <a:pPr lvl="1"/>
            <a:r>
              <a:rPr lang="ja-JP" altLang="en-US"/>
              <a:t>用途ごとに空間を分けることで，</a:t>
            </a:r>
            <a:br>
              <a:rPr lang="ja-JP" altLang="en-US"/>
            </a:br>
            <a:r>
              <a:rPr lang="ja-JP" altLang="en-US"/>
              <a:t>自プロセス内での不正アクセスの可能性を低減</a:t>
            </a:r>
          </a:p>
          <a:p>
            <a:r>
              <a:rPr lang="ja-JP" altLang="en-US"/>
              <a:t>必要時にはプロセス間で共有も可能</a:t>
            </a:r>
          </a:p>
          <a:p>
            <a:pPr lvl="1"/>
            <a:r>
              <a:rPr lang="ja-JP" altLang="en-US"/>
              <a:t>並列動作するプロセス間で共有し，</a:t>
            </a:r>
            <a:br>
              <a:rPr lang="ja-JP" altLang="en-US"/>
            </a:br>
            <a:r>
              <a:rPr lang="ja-JP" altLang="en-US"/>
              <a:t>高速な通信機構として使用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22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22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22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5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225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5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225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変数と主記憶</a:t>
            </a:r>
          </a:p>
        </p:txBody>
      </p:sp>
      <p:sp>
        <p:nvSpPr>
          <p:cNvPr id="623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変数</a:t>
            </a:r>
          </a:p>
          <a:p>
            <a:pPr lvl="1"/>
            <a:r>
              <a:rPr lang="ja-JP" altLang="en-US"/>
              <a:t>数値を記憶するために使用</a:t>
            </a:r>
          </a:p>
          <a:p>
            <a:pPr lvl="1"/>
            <a:r>
              <a:rPr lang="ja-JP" altLang="en-US"/>
              <a:t>変数に相当する記憶場所が必要 → 主記憶上に確保</a:t>
            </a:r>
          </a:p>
          <a:p>
            <a:pPr lvl="1"/>
            <a:r>
              <a:rPr lang="ja-JP" altLang="en-US"/>
              <a:t>変数と主記憶上のアドレスとの対応づけが必要</a:t>
            </a:r>
          </a:p>
        </p:txBody>
      </p:sp>
      <p:sp>
        <p:nvSpPr>
          <p:cNvPr id="623620" name="Rectangle 4"/>
          <p:cNvSpPr>
            <a:spLocks noChangeArrowheads="1"/>
          </p:cNvSpPr>
          <p:nvPr/>
        </p:nvSpPr>
        <p:spPr bwMode="auto">
          <a:xfrm>
            <a:off x="431800" y="3492500"/>
            <a:ext cx="2447925" cy="3382963"/>
          </a:xfrm>
          <a:prstGeom prst="rect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l"/>
            <a:r>
              <a:rPr lang="ja-JP" altLang="en-US" sz="2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プログラム</a:t>
            </a:r>
          </a:p>
          <a:p>
            <a:pPr algn="l"/>
            <a:endParaRPr lang="en-US" altLang="ja-JP" sz="28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r>
              <a:rPr lang="en-US" altLang="ja-JP" sz="2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x = 10;</a:t>
            </a:r>
          </a:p>
          <a:p>
            <a:pPr algn="l"/>
            <a:r>
              <a:rPr lang="en-US" altLang="ja-JP" sz="2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y = 20;</a:t>
            </a:r>
          </a:p>
          <a:p>
            <a:pPr algn="l"/>
            <a:r>
              <a:rPr lang="en-US" altLang="ja-JP" sz="2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z = x + y;</a:t>
            </a:r>
          </a:p>
          <a:p>
            <a:pPr algn="l"/>
            <a:r>
              <a:rPr lang="en-US" altLang="ja-JP" sz="2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:</a:t>
            </a:r>
          </a:p>
          <a:p>
            <a:pPr algn="l"/>
            <a:r>
              <a:rPr lang="en-US" altLang="ja-JP" sz="2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:</a:t>
            </a:r>
          </a:p>
        </p:txBody>
      </p:sp>
      <p:graphicFrame>
        <p:nvGraphicFramePr>
          <p:cNvPr id="623647" name="Group 31"/>
          <p:cNvGraphicFramePr>
            <a:graphicFrameLocks noGrp="1"/>
          </p:cNvGraphicFramePr>
          <p:nvPr>
            <p:ph sz="half" idx="4294967295"/>
          </p:nvPr>
        </p:nvGraphicFramePr>
        <p:xfrm>
          <a:off x="3095625" y="3997325"/>
          <a:ext cx="2514600" cy="2159000"/>
        </p:xfrm>
        <a:graphic>
          <a:graphicData uri="http://schemas.openxmlformats.org/drawingml/2006/table">
            <a:tbl>
              <a:tblPr/>
              <a:tblGrid>
                <a:gridCol w="933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1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9750"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r>
                        <a:rPr kumimoji="0" lang="ja-JP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変数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r>
                        <a:rPr kumimoji="0" lang="ja-JP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アドレス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9750"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r>
                        <a:rPr kumimoji="0" lang="en-US" altLang="ja-JP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x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107950" marR="0" lvl="0" indent="-107950" algn="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r>
                        <a:rPr kumimoji="0" lang="en-US" altLang="ja-JP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8923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9750"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r>
                        <a:rPr kumimoji="0" lang="en-US" altLang="ja-JP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y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107950" marR="0" lvl="0" indent="-107950" algn="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r>
                        <a:rPr kumimoji="0" lang="en-US" altLang="ja-JP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2733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9750"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r>
                        <a:rPr kumimoji="0" lang="en-US" altLang="ja-JP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z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107950" marR="0" lvl="0" indent="-107950" algn="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r>
                        <a:rPr kumimoji="0" lang="en-US" altLang="ja-JP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4802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23648" name="Rectangle 32"/>
          <p:cNvSpPr>
            <a:spLocks noChangeArrowheads="1"/>
          </p:cNvSpPr>
          <p:nvPr/>
        </p:nvSpPr>
        <p:spPr bwMode="auto">
          <a:xfrm>
            <a:off x="6985000" y="3419475"/>
            <a:ext cx="2663825" cy="3529013"/>
          </a:xfrm>
          <a:prstGeom prst="rect">
            <a:avLst/>
          </a:prstGeom>
          <a:solidFill>
            <a:srgbClr val="FFFF99"/>
          </a:solidFill>
          <a:ln w="38100" algn="ctr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論理空間</a:t>
            </a:r>
          </a:p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23649" name="Text Box 33"/>
          <p:cNvSpPr txBox="1">
            <a:spLocks noChangeArrowheads="1"/>
          </p:cNvSpPr>
          <p:nvPr/>
        </p:nvSpPr>
        <p:spPr bwMode="auto">
          <a:xfrm>
            <a:off x="6068789" y="5867400"/>
            <a:ext cx="803723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dirty="0">
                <a:solidFill>
                  <a:srgbClr val="FF99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8923</a:t>
            </a:r>
          </a:p>
        </p:txBody>
      </p:sp>
      <p:sp>
        <p:nvSpPr>
          <p:cNvPr id="623650" name="Text Box 34"/>
          <p:cNvSpPr txBox="1">
            <a:spLocks noChangeArrowheads="1"/>
          </p:cNvSpPr>
          <p:nvPr/>
        </p:nvSpPr>
        <p:spPr bwMode="auto">
          <a:xfrm>
            <a:off x="6068789" y="5219700"/>
            <a:ext cx="803723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dirty="0">
                <a:solidFill>
                  <a:srgbClr val="FF99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4802</a:t>
            </a:r>
          </a:p>
        </p:txBody>
      </p:sp>
      <p:sp>
        <p:nvSpPr>
          <p:cNvPr id="623651" name="Text Box 35"/>
          <p:cNvSpPr txBox="1">
            <a:spLocks noChangeArrowheads="1"/>
          </p:cNvSpPr>
          <p:nvPr/>
        </p:nvSpPr>
        <p:spPr bwMode="auto">
          <a:xfrm>
            <a:off x="6087839" y="4330700"/>
            <a:ext cx="803723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dirty="0">
                <a:solidFill>
                  <a:srgbClr val="FF99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2733</a:t>
            </a:r>
          </a:p>
        </p:txBody>
      </p:sp>
      <p:sp>
        <p:nvSpPr>
          <p:cNvPr id="623652" name="Rectangle 36"/>
          <p:cNvSpPr>
            <a:spLocks noChangeArrowheads="1"/>
          </p:cNvSpPr>
          <p:nvPr/>
        </p:nvSpPr>
        <p:spPr bwMode="auto">
          <a:xfrm>
            <a:off x="6985000" y="4356100"/>
            <a:ext cx="2663825" cy="431800"/>
          </a:xfrm>
          <a:prstGeom prst="rect">
            <a:avLst/>
          </a:prstGeom>
          <a:solidFill>
            <a:srgbClr val="FFCC00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y</a:t>
            </a:r>
          </a:p>
        </p:txBody>
      </p:sp>
      <p:sp>
        <p:nvSpPr>
          <p:cNvPr id="623653" name="Rectangle 37"/>
          <p:cNvSpPr>
            <a:spLocks noChangeArrowheads="1"/>
          </p:cNvSpPr>
          <p:nvPr/>
        </p:nvSpPr>
        <p:spPr bwMode="auto">
          <a:xfrm>
            <a:off x="6985000" y="5219700"/>
            <a:ext cx="2663825" cy="431800"/>
          </a:xfrm>
          <a:prstGeom prst="rect">
            <a:avLst/>
          </a:prstGeom>
          <a:solidFill>
            <a:srgbClr val="FFCC00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z</a:t>
            </a:r>
          </a:p>
        </p:txBody>
      </p:sp>
      <p:sp>
        <p:nvSpPr>
          <p:cNvPr id="623654" name="Rectangle 38"/>
          <p:cNvSpPr>
            <a:spLocks noChangeArrowheads="1"/>
          </p:cNvSpPr>
          <p:nvPr/>
        </p:nvSpPr>
        <p:spPr bwMode="auto">
          <a:xfrm>
            <a:off x="6985000" y="5868988"/>
            <a:ext cx="2663825" cy="431800"/>
          </a:xfrm>
          <a:prstGeom prst="rect">
            <a:avLst/>
          </a:prstGeom>
          <a:solidFill>
            <a:srgbClr val="FFCC00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x</a:t>
            </a:r>
          </a:p>
        </p:txBody>
      </p:sp>
      <p:sp>
        <p:nvSpPr>
          <p:cNvPr id="623655" name="AutoShape 39"/>
          <p:cNvSpPr>
            <a:spLocks noChangeArrowheads="1"/>
          </p:cNvSpPr>
          <p:nvPr/>
        </p:nvSpPr>
        <p:spPr bwMode="auto">
          <a:xfrm>
            <a:off x="3311525" y="6227763"/>
            <a:ext cx="2232025" cy="1116012"/>
          </a:xfrm>
          <a:prstGeom prst="wedgeEllipseCallout">
            <a:avLst>
              <a:gd name="adj1" fmla="val -23259"/>
              <a:gd name="adj2" fmla="val -60954"/>
            </a:avLst>
          </a:prstGeom>
          <a:solidFill>
            <a:srgbClr val="CCFFCC"/>
          </a:solidFill>
          <a:ln w="38100" algn="ctr">
            <a:solidFill>
              <a:srgbClr val="CCFF99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コンパイル時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23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23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23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23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23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23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23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23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3649" grpId="0"/>
      <p:bldP spid="623650" grpId="0"/>
      <p:bldP spid="623651" grpId="0"/>
      <p:bldP spid="623652" grpId="0" animBg="1"/>
      <p:bldP spid="623653" grpId="0" animBg="1"/>
      <p:bldP spid="623654" grpId="0" animBg="1"/>
      <p:bldP spid="62365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変数アクセス時の様々な変換</a:t>
            </a:r>
          </a:p>
        </p:txBody>
      </p:sp>
      <p:sp>
        <p:nvSpPr>
          <p:cNvPr id="638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ネーミング関数</a:t>
            </a:r>
          </a:p>
          <a:p>
            <a:pPr lvl="1"/>
            <a:r>
              <a:rPr lang="ja-JP" altLang="en-US"/>
              <a:t>変数，定数などの識別子を論理アドレスに変換</a:t>
            </a:r>
          </a:p>
          <a:p>
            <a:pPr lvl="1"/>
            <a:r>
              <a:rPr lang="ja-JP" altLang="en-US"/>
              <a:t>コンパイル・リンク時に行われる</a:t>
            </a:r>
          </a:p>
          <a:p>
            <a:r>
              <a:rPr lang="ja-JP" altLang="en-US"/>
              <a:t>メモリ関数</a:t>
            </a:r>
          </a:p>
          <a:p>
            <a:pPr lvl="1"/>
            <a:r>
              <a:rPr lang="ja-JP" altLang="en-US"/>
              <a:t>論理アドレスから物理アドレスに変換</a:t>
            </a:r>
          </a:p>
          <a:p>
            <a:pPr lvl="1"/>
            <a:r>
              <a:rPr lang="en-US" altLang="ja-JP">
                <a:solidFill>
                  <a:schemeClr val="tx1"/>
                </a:solidFill>
              </a:rPr>
              <a:t>OS</a:t>
            </a:r>
            <a:r>
              <a:rPr lang="ja-JP" altLang="en-US">
                <a:solidFill>
                  <a:schemeClr val="tx1"/>
                </a:solidFill>
              </a:rPr>
              <a:t>によって行われる</a:t>
            </a:r>
          </a:p>
          <a:p>
            <a:r>
              <a:rPr lang="ja-JP" altLang="en-US"/>
              <a:t>内容関数</a:t>
            </a:r>
          </a:p>
          <a:p>
            <a:pPr lvl="1"/>
            <a:r>
              <a:rPr lang="ja-JP" altLang="en-US"/>
              <a:t>物理アドレスから，そのアドレスに格納された内容に</a:t>
            </a:r>
            <a:br>
              <a:rPr lang="ja-JP" altLang="en-US"/>
            </a:br>
            <a:r>
              <a:rPr lang="ja-JP" altLang="en-US"/>
              <a:t>変換</a:t>
            </a:r>
          </a:p>
          <a:p>
            <a:pPr lvl="1"/>
            <a:r>
              <a:rPr lang="ja-JP" altLang="en-US"/>
              <a:t>ハードウェアによって行われる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8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38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38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9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389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9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389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9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389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変数アクセス時の様々な変換</a:t>
            </a:r>
          </a:p>
        </p:txBody>
      </p:sp>
      <p:sp>
        <p:nvSpPr>
          <p:cNvPr id="636932" name="Rectangle 4"/>
          <p:cNvSpPr>
            <a:spLocks noChangeArrowheads="1"/>
          </p:cNvSpPr>
          <p:nvPr/>
        </p:nvSpPr>
        <p:spPr bwMode="auto">
          <a:xfrm>
            <a:off x="576263" y="3419475"/>
            <a:ext cx="2447925" cy="3382963"/>
          </a:xfrm>
          <a:prstGeom prst="rect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l"/>
            <a:r>
              <a:rPr lang="ja-JP" altLang="en-US" sz="2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プログラム</a:t>
            </a:r>
          </a:p>
          <a:p>
            <a:pPr algn="l"/>
            <a:endParaRPr lang="en-US" altLang="ja-JP" sz="28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r>
              <a:rPr lang="en-US" altLang="ja-JP" sz="2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:</a:t>
            </a:r>
          </a:p>
          <a:p>
            <a:pPr algn="l"/>
            <a:r>
              <a:rPr lang="en-US" altLang="ja-JP" sz="2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:</a:t>
            </a:r>
          </a:p>
          <a:p>
            <a:pPr algn="l"/>
            <a:r>
              <a:rPr lang="en-US" altLang="ja-JP" sz="2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x = 10;</a:t>
            </a:r>
          </a:p>
          <a:p>
            <a:pPr algn="l"/>
            <a:r>
              <a:rPr lang="en-US" altLang="ja-JP" sz="2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:</a:t>
            </a:r>
          </a:p>
          <a:p>
            <a:pPr algn="l"/>
            <a:r>
              <a:rPr lang="en-US" altLang="ja-JP" sz="2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:</a:t>
            </a:r>
          </a:p>
        </p:txBody>
      </p:sp>
      <p:sp>
        <p:nvSpPr>
          <p:cNvPr id="636933" name="Rectangle 5"/>
          <p:cNvSpPr>
            <a:spLocks noChangeArrowheads="1"/>
          </p:cNvSpPr>
          <p:nvPr/>
        </p:nvSpPr>
        <p:spPr bwMode="auto">
          <a:xfrm>
            <a:off x="5976938" y="1331913"/>
            <a:ext cx="2663825" cy="5616575"/>
          </a:xfrm>
          <a:prstGeom prst="rect">
            <a:avLst/>
          </a:prstGeom>
          <a:solidFill>
            <a:srgbClr val="FFFF99"/>
          </a:solidFill>
          <a:ln w="38100" algn="ctr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物理空間</a:t>
            </a:r>
          </a:p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36934" name="Rectangle 6"/>
          <p:cNvSpPr>
            <a:spLocks noChangeArrowheads="1"/>
          </p:cNvSpPr>
          <p:nvPr/>
        </p:nvSpPr>
        <p:spPr bwMode="auto">
          <a:xfrm>
            <a:off x="6048375" y="3419475"/>
            <a:ext cx="2520950" cy="2881313"/>
          </a:xfrm>
          <a:prstGeom prst="rect">
            <a:avLst/>
          </a:prstGeom>
          <a:solidFill>
            <a:srgbClr val="FFCC00"/>
          </a:solidFill>
          <a:ln w="38100" algn="ctr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論理空間</a:t>
            </a:r>
          </a:p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36936" name="Rectangle 8"/>
          <p:cNvSpPr>
            <a:spLocks noChangeArrowheads="1"/>
          </p:cNvSpPr>
          <p:nvPr/>
        </p:nvSpPr>
        <p:spPr bwMode="auto">
          <a:xfrm>
            <a:off x="6048375" y="5435600"/>
            <a:ext cx="2520950" cy="358775"/>
          </a:xfrm>
          <a:prstGeom prst="rect">
            <a:avLst/>
          </a:prstGeom>
          <a:solidFill>
            <a:srgbClr val="99FF66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36939" name="Text Box 11"/>
          <p:cNvSpPr txBox="1">
            <a:spLocks noChangeArrowheads="1"/>
          </p:cNvSpPr>
          <p:nvPr/>
        </p:nvSpPr>
        <p:spPr bwMode="auto">
          <a:xfrm>
            <a:off x="5190859" y="5410200"/>
            <a:ext cx="648232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dirty="0">
                <a:solidFill>
                  <a:srgbClr val="FF99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634</a:t>
            </a:r>
          </a:p>
        </p:txBody>
      </p:sp>
      <p:graphicFrame>
        <p:nvGraphicFramePr>
          <p:cNvPr id="636964" name="Group 36"/>
          <p:cNvGraphicFramePr>
            <a:graphicFrameLocks noGrp="1"/>
          </p:cNvGraphicFramePr>
          <p:nvPr/>
        </p:nvGraphicFramePr>
        <p:xfrm>
          <a:off x="2592388" y="2987675"/>
          <a:ext cx="2087562" cy="2159000"/>
        </p:xfrm>
        <a:graphic>
          <a:graphicData uri="http://schemas.openxmlformats.org/drawingml/2006/table">
            <a:tbl>
              <a:tblPr/>
              <a:tblGrid>
                <a:gridCol w="9699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9750"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r>
                        <a:rPr kumimoji="0" lang="ja-JP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変数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r>
                        <a:rPr kumimoji="0" lang="en-US" altLang="ja-JP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addr</a:t>
                      </a:r>
                      <a:endParaRPr kumimoji="0" lang="en-US" altLang="ja-JP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9750"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r>
                        <a:rPr kumimoji="0" lang="en-US" altLang="ja-JP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x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107950" marR="0" lvl="0" indent="-107950" algn="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r>
                        <a:rPr kumimoji="0" lang="en-US" altLang="ja-JP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128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9750"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endParaRPr kumimoji="0" lang="en-US" altLang="ja-JP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107950" marR="0" lvl="0" indent="-107950" algn="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endParaRPr kumimoji="0" lang="en-US" altLang="ja-JP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9750"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endParaRPr kumimoji="0" lang="en-US" altLang="ja-JP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107950" marR="0" lvl="0" indent="-107950" algn="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endParaRPr kumimoji="0" lang="en-US" altLang="ja-JP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36965" name="Line 37"/>
          <p:cNvSpPr>
            <a:spLocks noChangeShapeType="1"/>
          </p:cNvSpPr>
          <p:nvPr/>
        </p:nvSpPr>
        <p:spPr bwMode="auto">
          <a:xfrm>
            <a:off x="5545138" y="1619250"/>
            <a:ext cx="0" cy="3744913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 type="triangle" w="med" len="med"/>
          </a:ln>
          <a:effectLst/>
        </p:spPr>
        <p:txBody>
          <a:bodyPr wrap="none" lIns="90000" tIns="46800" rIns="90000" bIns="46800" anchor="ctr" anchorCtr="1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36966" name="AutoShape 38"/>
          <p:cNvSpPr>
            <a:spLocks noChangeArrowheads="1"/>
          </p:cNvSpPr>
          <p:nvPr/>
        </p:nvSpPr>
        <p:spPr bwMode="auto">
          <a:xfrm>
            <a:off x="719138" y="900113"/>
            <a:ext cx="2736850" cy="1727200"/>
          </a:xfrm>
          <a:prstGeom prst="wedgeEllipseCallout">
            <a:avLst>
              <a:gd name="adj1" fmla="val 34222"/>
              <a:gd name="adj2" fmla="val 62958"/>
            </a:avLst>
          </a:prstGeom>
          <a:solidFill>
            <a:srgbClr val="CCFFFF"/>
          </a:solidFill>
          <a:ln w="38100" algn="ctr">
            <a:solidFill>
              <a:srgbClr val="99CC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1.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ネーミング関数</a:t>
            </a: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（コンパイラ等）</a:t>
            </a:r>
          </a:p>
        </p:txBody>
      </p:sp>
      <p:sp>
        <p:nvSpPr>
          <p:cNvPr id="636967" name="AutoShape 39"/>
          <p:cNvSpPr>
            <a:spLocks noChangeArrowheads="1"/>
          </p:cNvSpPr>
          <p:nvPr/>
        </p:nvSpPr>
        <p:spPr bwMode="auto">
          <a:xfrm>
            <a:off x="2376488" y="5580063"/>
            <a:ext cx="2736850" cy="1727200"/>
          </a:xfrm>
          <a:prstGeom prst="wedgeEllipseCallout">
            <a:avLst>
              <a:gd name="adj1" fmla="val 49824"/>
              <a:gd name="adj2" fmla="val -37593"/>
            </a:avLst>
          </a:prstGeom>
          <a:solidFill>
            <a:srgbClr val="CCFFFF"/>
          </a:solidFill>
          <a:ln w="38100" algn="ctr">
            <a:solidFill>
              <a:srgbClr val="99CC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2.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メモリ関数</a:t>
            </a: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OS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）</a:t>
            </a:r>
          </a:p>
        </p:txBody>
      </p:sp>
      <p:sp>
        <p:nvSpPr>
          <p:cNvPr id="636968" name="AutoShape 40"/>
          <p:cNvSpPr>
            <a:spLocks noChangeArrowheads="1"/>
          </p:cNvSpPr>
          <p:nvPr/>
        </p:nvSpPr>
        <p:spPr bwMode="auto">
          <a:xfrm>
            <a:off x="7127875" y="5832475"/>
            <a:ext cx="2736850" cy="1727200"/>
          </a:xfrm>
          <a:prstGeom prst="wedgeEllipseCallout">
            <a:avLst>
              <a:gd name="adj1" fmla="val -38690"/>
              <a:gd name="adj2" fmla="val -51745"/>
            </a:avLst>
          </a:prstGeom>
          <a:solidFill>
            <a:srgbClr val="CCFFFF"/>
          </a:solidFill>
          <a:ln w="38100" algn="ctr">
            <a:solidFill>
              <a:srgbClr val="99CC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3.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内容関数</a:t>
            </a: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（ハードウェア）</a:t>
            </a:r>
          </a:p>
        </p:txBody>
      </p:sp>
      <p:sp>
        <p:nvSpPr>
          <p:cNvPr id="636969" name="Rectangle 41"/>
          <p:cNvSpPr>
            <a:spLocks noChangeArrowheads="1"/>
          </p:cNvSpPr>
          <p:nvPr/>
        </p:nvSpPr>
        <p:spPr bwMode="auto">
          <a:xfrm>
            <a:off x="6056313" y="5437188"/>
            <a:ext cx="2520950" cy="358775"/>
          </a:xfrm>
          <a:prstGeom prst="rect">
            <a:avLst/>
          </a:prstGeom>
          <a:solidFill>
            <a:srgbClr val="99FF66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10</a:t>
            </a:r>
          </a:p>
        </p:txBody>
      </p:sp>
      <p:sp>
        <p:nvSpPr>
          <p:cNvPr id="636938" name="AutoShape 10"/>
          <p:cNvSpPr>
            <a:spLocks noChangeArrowheads="1"/>
          </p:cNvSpPr>
          <p:nvPr/>
        </p:nvSpPr>
        <p:spPr bwMode="auto">
          <a:xfrm flipH="1">
            <a:off x="8137525" y="3421063"/>
            <a:ext cx="1871663" cy="719137"/>
          </a:xfrm>
          <a:prstGeom prst="rightArrowCallout">
            <a:avLst>
              <a:gd name="adj1" fmla="val 25000"/>
              <a:gd name="adj2" fmla="val 25000"/>
              <a:gd name="adj3" fmla="val 43378"/>
              <a:gd name="adj4" fmla="val 66667"/>
            </a:avLst>
          </a:prstGeom>
          <a:solidFill>
            <a:srgbClr val="CCFF99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128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6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36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36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1352E-6 0 L 2.71352E-6 0.23814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6369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36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36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636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36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636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36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636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6933" grpId="0" animBg="1"/>
      <p:bldP spid="636936" grpId="0" animBg="1"/>
      <p:bldP spid="636939" grpId="0"/>
      <p:bldP spid="636965" grpId="0" animBg="1"/>
      <p:bldP spid="636966" grpId="0" animBg="1"/>
      <p:bldP spid="636967" grpId="0" animBg="1"/>
      <p:bldP spid="636968" grpId="0" animBg="1"/>
      <p:bldP spid="636969" grpId="0" animBg="1"/>
      <p:bldP spid="636938" grpId="0" animBg="1"/>
      <p:bldP spid="636938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266" name="AutoShape 2"/>
          <p:cNvSpPr>
            <a:spLocks noChangeArrowheads="1"/>
          </p:cNvSpPr>
          <p:nvPr/>
        </p:nvSpPr>
        <p:spPr bwMode="auto">
          <a:xfrm>
            <a:off x="287338" y="2771775"/>
            <a:ext cx="9577387" cy="1873250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38100" algn="ctr">
            <a:noFill/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5126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変数アクセス時の様々な変換</a:t>
            </a:r>
          </a:p>
        </p:txBody>
      </p:sp>
      <p:sp>
        <p:nvSpPr>
          <p:cNvPr id="651268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ネーミング関数</a:t>
            </a:r>
          </a:p>
          <a:p>
            <a:pPr lvl="1"/>
            <a:r>
              <a:rPr lang="ja-JP" altLang="en-US"/>
              <a:t>変数，定数などの識別子を論理アドレスに変換</a:t>
            </a:r>
          </a:p>
          <a:p>
            <a:pPr lvl="1"/>
            <a:r>
              <a:rPr lang="ja-JP" altLang="en-US"/>
              <a:t>コンパイル・リンク時に行われる</a:t>
            </a:r>
          </a:p>
          <a:p>
            <a:r>
              <a:rPr lang="ja-JP" altLang="en-US"/>
              <a:t>メモリ関数</a:t>
            </a:r>
          </a:p>
          <a:p>
            <a:pPr lvl="1"/>
            <a:r>
              <a:rPr lang="ja-JP" altLang="en-US"/>
              <a:t>論理アドレスから物理アドレスに変換</a:t>
            </a:r>
          </a:p>
          <a:p>
            <a:pPr lvl="1"/>
            <a:r>
              <a:rPr lang="en-US" altLang="ja-JP">
                <a:solidFill>
                  <a:schemeClr val="tx1"/>
                </a:solidFill>
              </a:rPr>
              <a:t>OS</a:t>
            </a:r>
            <a:r>
              <a:rPr lang="ja-JP" altLang="en-US">
                <a:solidFill>
                  <a:schemeClr val="tx1"/>
                </a:solidFill>
              </a:rPr>
              <a:t>によって行われる</a:t>
            </a:r>
          </a:p>
          <a:p>
            <a:r>
              <a:rPr lang="ja-JP" altLang="en-US"/>
              <a:t>内容関数</a:t>
            </a:r>
          </a:p>
          <a:p>
            <a:pPr lvl="1"/>
            <a:r>
              <a:rPr lang="ja-JP" altLang="en-US"/>
              <a:t>物理アドレスから，そのアドレスに格納された内容に</a:t>
            </a:r>
            <a:br>
              <a:rPr lang="ja-JP" altLang="en-US"/>
            </a:br>
            <a:r>
              <a:rPr lang="ja-JP" altLang="en-US"/>
              <a:t>変換</a:t>
            </a:r>
          </a:p>
          <a:p>
            <a:pPr lvl="1"/>
            <a:r>
              <a:rPr lang="ja-JP" altLang="en-US"/>
              <a:t>ハードウェアによって行われる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5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126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メモリ関数の設計</a:t>
            </a:r>
          </a:p>
        </p:txBody>
      </p:sp>
      <p:sp>
        <p:nvSpPr>
          <p:cNvPr id="640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メモリ関数の処理</a:t>
            </a:r>
          </a:p>
          <a:p>
            <a:pPr lvl="1"/>
            <a:r>
              <a:rPr lang="ja-JP" altLang="en-US"/>
              <a:t>遅いと，プログラムの実行速度に大きく影響</a:t>
            </a:r>
          </a:p>
          <a:p>
            <a:pPr lvl="1"/>
            <a:endParaRPr lang="ja-JP" altLang="en-US"/>
          </a:p>
          <a:p>
            <a:pPr lvl="1"/>
            <a:endParaRPr lang="ja-JP" altLang="en-US"/>
          </a:p>
          <a:p>
            <a:r>
              <a:rPr lang="ja-JP" altLang="en-US"/>
              <a:t>メモリ関数に要求されること</a:t>
            </a:r>
          </a:p>
          <a:p>
            <a:pPr lvl="1"/>
            <a:r>
              <a:rPr lang="ja-JP" altLang="en-US"/>
              <a:t>論理アドレスから物理アドレスへの変換を高速に</a:t>
            </a:r>
          </a:p>
          <a:p>
            <a:pPr lvl="1"/>
            <a:r>
              <a:rPr lang="ja-JP" altLang="en-US"/>
              <a:t>ハードウェアを簡潔に</a:t>
            </a:r>
          </a:p>
          <a:p>
            <a:pPr lvl="1"/>
            <a:r>
              <a:rPr lang="ja-JP" altLang="en-US"/>
              <a:t>プログラマに使いやすい論理アドレス空間を提供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42" name="Rectangle 2"/>
          <p:cNvSpPr>
            <a:spLocks noGrp="1" noChangeArrowheads="1"/>
          </p:cNvSpPr>
          <p:nvPr>
            <p:ph type="title"/>
          </p:nvPr>
        </p:nvSpPr>
        <p:spPr>
          <a:xfrm>
            <a:off x="720725" y="0"/>
            <a:ext cx="9001125" cy="720725"/>
          </a:xfrm>
          <a:ln/>
        </p:spPr>
        <p:txBody>
          <a:bodyPr/>
          <a:lstStyle/>
          <a:p>
            <a:pPr hangingPunct="1"/>
            <a:endParaRPr kumimoji="1" lang="ja-JP" altLang="en-US" dirty="0"/>
          </a:p>
        </p:txBody>
      </p:sp>
      <p:sp>
        <p:nvSpPr>
          <p:cNvPr id="624643" name="Rectangle 3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539750" y="1474788"/>
            <a:ext cx="9094788" cy="5872162"/>
          </a:xfrm>
          <a:prstGeom prst="rect">
            <a:avLst/>
          </a:prstGeom>
          <a:noFill/>
          <a:ln/>
        </p:spPr>
        <p:txBody>
          <a:bodyPr lIns="0" tIns="0" rIns="0" bIns="0" anchor="ctr"/>
          <a:lstStyle/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en-GB" altLang="ja-JP" sz="4800"/>
              <a:t>7.2</a:t>
            </a:r>
            <a:endParaRPr lang="ja-JP" altLang="en-GB" sz="4800"/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ja-JP" altLang="en-GB" sz="4800"/>
              <a:t>下限レジスタ機構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4800"/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目的</a:t>
            </a:r>
          </a:p>
        </p:txBody>
      </p:sp>
      <p:sp>
        <p:nvSpPr>
          <p:cNvPr id="626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主記憶空間の他プロセスからの保護</a:t>
            </a:r>
          </a:p>
          <a:p>
            <a:pPr lvl="1"/>
            <a:r>
              <a:rPr lang="ja-JP" altLang="en-US"/>
              <a:t>プログラム領域を書き換えられると，</a:t>
            </a:r>
            <a:br>
              <a:rPr lang="ja-JP" altLang="en-US"/>
            </a:br>
            <a:r>
              <a:rPr lang="ja-JP" altLang="en-US"/>
              <a:t>プロセスの誤動作・停止などの危険</a:t>
            </a:r>
          </a:p>
          <a:p>
            <a:pPr lvl="1"/>
            <a:endParaRPr lang="en-US" altLang="ja-JP"/>
          </a:p>
          <a:p>
            <a:r>
              <a:rPr lang="en-US" altLang="ja-JP"/>
              <a:t>OS</a:t>
            </a:r>
            <a:r>
              <a:rPr lang="ja-JP" altLang="en-US"/>
              <a:t>領域</a:t>
            </a:r>
          </a:p>
          <a:p>
            <a:pPr lvl="1"/>
            <a:r>
              <a:rPr lang="ja-JP" altLang="en-US"/>
              <a:t>他プロセスからの保護が特に重要</a:t>
            </a:r>
          </a:p>
          <a:p>
            <a:pPr lvl="1"/>
            <a:r>
              <a:rPr lang="ja-JP" altLang="en-US"/>
              <a:t>システム全体の停止につながる</a:t>
            </a:r>
          </a:p>
          <a:p>
            <a:pPr lvl="1"/>
            <a:endParaRPr lang="ja-JP" altLang="en-US"/>
          </a:p>
          <a:p>
            <a:pPr lvl="1"/>
            <a:endParaRPr lang="ja-JP" altLang="en-US"/>
          </a:p>
          <a:p>
            <a:pPr lvl="1"/>
            <a:r>
              <a:rPr lang="ja-JP" altLang="en-US"/>
              <a:t>ユーザプログラムの使用領域と</a:t>
            </a:r>
            <a:br>
              <a:rPr lang="ja-JP" altLang="en-US"/>
            </a:br>
            <a:r>
              <a:rPr lang="en-US" altLang="ja-JP"/>
              <a:t>OS</a:t>
            </a:r>
            <a:r>
              <a:rPr lang="ja-JP" altLang="en-US"/>
              <a:t>の使用領域を</a:t>
            </a:r>
            <a:r>
              <a:rPr lang="ja-JP" altLang="en-US">
                <a:solidFill>
                  <a:srgbClr val="A50021"/>
                </a:solidFill>
              </a:rPr>
              <a:t>厳密に分ける</a:t>
            </a:r>
            <a:r>
              <a:rPr lang="ja-JP" altLang="en-US"/>
              <a:t>必要</a:t>
            </a:r>
          </a:p>
        </p:txBody>
      </p:sp>
      <p:sp>
        <p:nvSpPr>
          <p:cNvPr id="626692" name="AutoShape 4"/>
          <p:cNvSpPr>
            <a:spLocks noChangeArrowheads="1"/>
          </p:cNvSpPr>
          <p:nvPr/>
        </p:nvSpPr>
        <p:spPr bwMode="auto">
          <a:xfrm>
            <a:off x="4535488" y="5075238"/>
            <a:ext cx="936625" cy="1081087"/>
          </a:xfrm>
          <a:prstGeom prst="downArrow">
            <a:avLst>
              <a:gd name="adj1" fmla="val 47120"/>
              <a:gd name="adj2" fmla="val 65930"/>
            </a:avLst>
          </a:prstGeom>
          <a:solidFill>
            <a:srgbClr val="FF9900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266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266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266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26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266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669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下限レジスタ機構の仕組み</a:t>
            </a:r>
          </a:p>
        </p:txBody>
      </p:sp>
      <p:sp>
        <p:nvSpPr>
          <p:cNvPr id="627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方針</a:t>
            </a:r>
          </a:p>
          <a:p>
            <a:pPr lvl="1"/>
            <a:r>
              <a:rPr lang="ja-JP" altLang="en-US"/>
              <a:t>ユーザプログラムが使用</a:t>
            </a:r>
            <a:br>
              <a:rPr lang="ja-JP" altLang="en-US"/>
            </a:br>
            <a:r>
              <a:rPr lang="ja-JP" altLang="en-US"/>
              <a:t>できる記憶領域の</a:t>
            </a:r>
            <a:r>
              <a:rPr lang="ja-JP" altLang="en-US">
                <a:solidFill>
                  <a:srgbClr val="A50021"/>
                </a:solidFill>
              </a:rPr>
              <a:t>下限</a:t>
            </a:r>
            <a:r>
              <a:rPr lang="ja-JP" altLang="en-US"/>
              <a:t>を</a:t>
            </a:r>
            <a:br>
              <a:rPr lang="ja-JP" altLang="en-US"/>
            </a:br>
            <a:r>
              <a:rPr lang="ja-JP" altLang="en-US"/>
              <a:t>設定</a:t>
            </a:r>
          </a:p>
          <a:p>
            <a:pPr lvl="1"/>
            <a:r>
              <a:rPr lang="ja-JP" altLang="en-US"/>
              <a:t>ユーザプログラムによる</a:t>
            </a:r>
            <a:br>
              <a:rPr lang="ja-JP" altLang="en-US"/>
            </a:br>
            <a:r>
              <a:rPr lang="ja-JP" altLang="en-US"/>
              <a:t>アクセスか</a:t>
            </a:r>
            <a:r>
              <a:rPr lang="en-US" altLang="ja-JP"/>
              <a:t>OS</a:t>
            </a:r>
            <a:r>
              <a:rPr lang="ja-JP" altLang="en-US"/>
              <a:t>による</a:t>
            </a:r>
            <a:br>
              <a:rPr lang="ja-JP" altLang="en-US"/>
            </a:br>
            <a:r>
              <a:rPr lang="ja-JP" altLang="en-US"/>
              <a:t>アクセスかは，</a:t>
            </a:r>
            <a:r>
              <a:rPr lang="ja-JP" altLang="en-US">
                <a:solidFill>
                  <a:srgbClr val="A50021"/>
                </a:solidFill>
              </a:rPr>
              <a:t>実行モード</a:t>
            </a:r>
            <a:br>
              <a:rPr lang="ja-JP" altLang="en-US"/>
            </a:br>
            <a:r>
              <a:rPr lang="ja-JP" altLang="en-US"/>
              <a:t>で判断</a:t>
            </a:r>
          </a:p>
          <a:p>
            <a:pPr lvl="1"/>
            <a:endParaRPr lang="ja-JP" altLang="en-US"/>
          </a:p>
        </p:txBody>
      </p:sp>
      <p:sp>
        <p:nvSpPr>
          <p:cNvPr id="627716" name="Rectangle 4"/>
          <p:cNvSpPr>
            <a:spLocks noChangeArrowheads="1"/>
          </p:cNvSpPr>
          <p:nvPr/>
        </p:nvSpPr>
        <p:spPr bwMode="auto">
          <a:xfrm>
            <a:off x="5761038" y="1331913"/>
            <a:ext cx="3887787" cy="5616575"/>
          </a:xfrm>
          <a:prstGeom prst="rect">
            <a:avLst/>
          </a:prstGeom>
          <a:solidFill>
            <a:srgbClr val="FFFF99"/>
          </a:solidFill>
          <a:ln w="38100" algn="ctr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27717" name="Rectangle 5"/>
          <p:cNvSpPr>
            <a:spLocks noChangeArrowheads="1"/>
          </p:cNvSpPr>
          <p:nvPr/>
        </p:nvSpPr>
        <p:spPr bwMode="auto">
          <a:xfrm>
            <a:off x="5807075" y="1370013"/>
            <a:ext cx="3813175" cy="1368425"/>
          </a:xfrm>
          <a:prstGeom prst="rect">
            <a:avLst/>
          </a:prstGeom>
          <a:solidFill>
            <a:srgbClr val="FF99CC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OS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領域</a:t>
            </a:r>
          </a:p>
        </p:txBody>
      </p:sp>
      <p:sp>
        <p:nvSpPr>
          <p:cNvPr id="627718" name="Rectangle 6"/>
          <p:cNvSpPr>
            <a:spLocks noChangeArrowheads="1"/>
          </p:cNvSpPr>
          <p:nvPr/>
        </p:nvSpPr>
        <p:spPr bwMode="auto">
          <a:xfrm>
            <a:off x="5807075" y="3346450"/>
            <a:ext cx="3813175" cy="936625"/>
          </a:xfrm>
          <a:prstGeom prst="rect">
            <a:avLst/>
          </a:prstGeom>
          <a:solidFill>
            <a:srgbClr val="99CCFF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プログラム領域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27720" name="Rectangle 8"/>
          <p:cNvSpPr>
            <a:spLocks noChangeArrowheads="1"/>
          </p:cNvSpPr>
          <p:nvPr/>
        </p:nvSpPr>
        <p:spPr bwMode="auto">
          <a:xfrm>
            <a:off x="5807075" y="5580063"/>
            <a:ext cx="3813175" cy="503237"/>
          </a:xfrm>
          <a:prstGeom prst="rect">
            <a:avLst/>
          </a:prstGeom>
          <a:solidFill>
            <a:srgbClr val="99CCFF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データ領域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27721" name="Text Box 9"/>
          <p:cNvSpPr txBox="1">
            <a:spLocks noChangeArrowheads="1"/>
          </p:cNvSpPr>
          <p:nvPr/>
        </p:nvSpPr>
        <p:spPr bwMode="auto">
          <a:xfrm>
            <a:off x="5378101" y="1116013"/>
            <a:ext cx="337249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dirty="0">
                <a:solidFill>
                  <a:srgbClr val="FF99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627722" name="AutoShape 10"/>
          <p:cNvSpPr>
            <a:spLocks noChangeArrowheads="1"/>
          </p:cNvSpPr>
          <p:nvPr/>
        </p:nvSpPr>
        <p:spPr bwMode="auto">
          <a:xfrm>
            <a:off x="576263" y="5075238"/>
            <a:ext cx="4824412" cy="2233612"/>
          </a:xfrm>
          <a:prstGeom prst="roundRect">
            <a:avLst>
              <a:gd name="adj" fmla="val 7463"/>
            </a:avLst>
          </a:prstGeom>
          <a:solidFill>
            <a:srgbClr val="FFFFCC"/>
          </a:solidFill>
          <a:ln w="38100" algn="ctr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lvl="1" algn="l"/>
            <a:endParaRPr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lvl="1" algn="l"/>
            <a:r>
              <a:rPr lang="ja-JP" altLang="en-US" sz="2000" b="0" dirty="0">
                <a:solidFill>
                  <a:srgbClr val="9900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スーパバイザモード</a:t>
            </a:r>
            <a:endParaRPr lang="en-US" altLang="ja-JP" sz="2000" b="0" dirty="0">
              <a:solidFill>
                <a:srgbClr val="9900CC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lvl="1" algn="l"/>
            <a:r>
              <a:rPr lang="en-US" altLang="ja-JP" sz="2000" b="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OS</a:t>
            </a:r>
            <a:r>
              <a:rPr lang="ja-JP" altLang="en-US" sz="2000" b="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を実行するモード</a:t>
            </a:r>
            <a:endParaRPr lang="en-US" altLang="ja-JP" sz="2000" b="0" dirty="0">
              <a:solidFill>
                <a:srgbClr val="00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lvl="1" algn="l"/>
            <a:r>
              <a:rPr lang="en-US" altLang="ja-JP" sz="2000" b="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CPU</a:t>
            </a:r>
            <a:r>
              <a:rPr lang="ja-JP" altLang="en-US" sz="2000" b="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内の全てのリソースを利用可能</a:t>
            </a:r>
          </a:p>
          <a:p>
            <a:pPr lvl="1" algn="l"/>
            <a:r>
              <a:rPr lang="ja-JP" altLang="en-US" sz="2000" b="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ユーザモード：</a:t>
            </a:r>
            <a:endParaRPr lang="en-US" altLang="ja-JP" sz="2000" b="0" dirty="0">
              <a:solidFill>
                <a:schemeClr val="accent2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lvl="1" algn="l"/>
            <a:r>
              <a:rPr lang="ja-JP" altLang="en-US" sz="2000" b="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ja-JP" altLang="en-US" sz="2000" b="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アプリケーションを実行するモード</a:t>
            </a:r>
            <a:endParaRPr lang="en-US" altLang="ja-JP" sz="2000" b="0" dirty="0">
              <a:solidFill>
                <a:srgbClr val="00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lvl="1" algn="l"/>
            <a:r>
              <a:rPr lang="ja-JP" altLang="en-US" sz="2000" b="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利用できるリソースに制限あり</a:t>
            </a:r>
            <a:endParaRPr lang="ja-JP" altLang="en-US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27723" name="AutoShape 11"/>
          <p:cNvSpPr>
            <a:spLocks noChangeArrowheads="1"/>
          </p:cNvSpPr>
          <p:nvPr/>
        </p:nvSpPr>
        <p:spPr bwMode="auto">
          <a:xfrm>
            <a:off x="287338" y="4859338"/>
            <a:ext cx="1584325" cy="504825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復  習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27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27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7722" grpId="0" animBg="1"/>
      <p:bldP spid="62772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下限レジスタ機構の仕組み</a:t>
            </a:r>
          </a:p>
        </p:txBody>
      </p:sp>
      <p:sp>
        <p:nvSpPr>
          <p:cNvPr id="642052" name="Rectangle 4"/>
          <p:cNvSpPr>
            <a:spLocks noChangeArrowheads="1"/>
          </p:cNvSpPr>
          <p:nvPr/>
        </p:nvSpPr>
        <p:spPr bwMode="auto">
          <a:xfrm>
            <a:off x="5761038" y="1331913"/>
            <a:ext cx="3887787" cy="5616575"/>
          </a:xfrm>
          <a:prstGeom prst="rect">
            <a:avLst/>
          </a:prstGeom>
          <a:solidFill>
            <a:srgbClr val="FFFF99"/>
          </a:solidFill>
          <a:ln w="38100" algn="ctr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42053" name="Rectangle 5"/>
          <p:cNvSpPr>
            <a:spLocks noChangeArrowheads="1"/>
          </p:cNvSpPr>
          <p:nvPr/>
        </p:nvSpPr>
        <p:spPr bwMode="auto">
          <a:xfrm>
            <a:off x="5807075" y="1370013"/>
            <a:ext cx="3813175" cy="1368425"/>
          </a:xfrm>
          <a:prstGeom prst="rect">
            <a:avLst/>
          </a:prstGeom>
          <a:solidFill>
            <a:srgbClr val="FF99CC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OS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領域</a:t>
            </a:r>
          </a:p>
        </p:txBody>
      </p:sp>
      <p:sp>
        <p:nvSpPr>
          <p:cNvPr id="642056" name="Text Box 8"/>
          <p:cNvSpPr txBox="1">
            <a:spLocks noChangeArrowheads="1"/>
          </p:cNvSpPr>
          <p:nvPr/>
        </p:nvSpPr>
        <p:spPr bwMode="auto">
          <a:xfrm>
            <a:off x="5378101" y="1116013"/>
            <a:ext cx="337249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dirty="0">
                <a:solidFill>
                  <a:srgbClr val="FF99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642059" name="Rectangle 11"/>
          <p:cNvSpPr>
            <a:spLocks noChangeArrowheads="1"/>
          </p:cNvSpPr>
          <p:nvPr/>
        </p:nvSpPr>
        <p:spPr bwMode="auto">
          <a:xfrm>
            <a:off x="360363" y="4140200"/>
            <a:ext cx="2089150" cy="863600"/>
          </a:xfrm>
          <a:prstGeom prst="rect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アドレスレジスタ</a:t>
            </a:r>
          </a:p>
          <a:p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ADR</a:t>
            </a:r>
          </a:p>
        </p:txBody>
      </p:sp>
      <p:cxnSp>
        <p:nvCxnSpPr>
          <p:cNvPr id="642060" name="AutoShape 12"/>
          <p:cNvCxnSpPr>
            <a:cxnSpLocks noChangeShapeType="1"/>
            <a:stCxn id="642059" idx="3"/>
            <a:endCxn id="642061" idx="1"/>
          </p:cNvCxnSpPr>
          <p:nvPr/>
        </p:nvCxnSpPr>
        <p:spPr bwMode="auto">
          <a:xfrm flipV="1">
            <a:off x="2449513" y="3410098"/>
            <a:ext cx="2397055" cy="1161902"/>
          </a:xfrm>
          <a:prstGeom prst="bentConnector3">
            <a:avLst>
              <a:gd name="adj1" fmla="val 50000"/>
            </a:avLst>
          </a:prstGeom>
          <a:noFill/>
          <a:ln w="101600">
            <a:solidFill>
              <a:srgbClr val="FF6600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642061" name="Text Box 13"/>
          <p:cNvSpPr txBox="1">
            <a:spLocks noChangeArrowheads="1"/>
          </p:cNvSpPr>
          <p:nvPr/>
        </p:nvSpPr>
        <p:spPr bwMode="auto">
          <a:xfrm>
            <a:off x="4846568" y="3178175"/>
            <a:ext cx="771663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dirty="0">
                <a:solidFill>
                  <a:srgbClr val="FF99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ADR</a:t>
            </a:r>
          </a:p>
        </p:txBody>
      </p:sp>
      <p:cxnSp>
        <p:nvCxnSpPr>
          <p:cNvPr id="642062" name="AutoShape 14"/>
          <p:cNvCxnSpPr>
            <a:cxnSpLocks noChangeShapeType="1"/>
            <a:stCxn id="642059" idx="3"/>
            <a:endCxn id="642063" idx="1"/>
          </p:cNvCxnSpPr>
          <p:nvPr/>
        </p:nvCxnSpPr>
        <p:spPr bwMode="auto">
          <a:xfrm flipV="1">
            <a:off x="2449513" y="2282973"/>
            <a:ext cx="2378005" cy="2289027"/>
          </a:xfrm>
          <a:prstGeom prst="bentConnector3">
            <a:avLst>
              <a:gd name="adj1" fmla="val 50000"/>
            </a:avLst>
          </a:prstGeom>
          <a:noFill/>
          <a:ln w="101600">
            <a:solidFill>
              <a:srgbClr val="FF6600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642063" name="Text Box 15"/>
          <p:cNvSpPr txBox="1">
            <a:spLocks noChangeArrowheads="1"/>
          </p:cNvSpPr>
          <p:nvPr/>
        </p:nvSpPr>
        <p:spPr bwMode="auto">
          <a:xfrm>
            <a:off x="4827518" y="2051050"/>
            <a:ext cx="771663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dirty="0">
                <a:solidFill>
                  <a:srgbClr val="FF99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ADR</a:t>
            </a:r>
          </a:p>
        </p:txBody>
      </p:sp>
      <p:sp>
        <p:nvSpPr>
          <p:cNvPr id="642064" name="AutoShape 16"/>
          <p:cNvSpPr>
            <a:spLocks noChangeArrowheads="1"/>
          </p:cNvSpPr>
          <p:nvPr/>
        </p:nvSpPr>
        <p:spPr bwMode="auto">
          <a:xfrm>
            <a:off x="5616575" y="1835150"/>
            <a:ext cx="1439863" cy="1081088"/>
          </a:xfrm>
          <a:prstGeom prst="irregularSeal1">
            <a:avLst/>
          </a:prstGeom>
          <a:solidFill>
            <a:srgbClr val="CC0000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破壊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2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4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6420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6420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42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642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2" dur="500"/>
                                        <p:tgtEl>
                                          <p:spTgt spid="642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6420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6420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6420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2061" grpId="0"/>
      <p:bldP spid="642061" grpId="1"/>
      <p:bldP spid="642063" grpId="0"/>
      <p:bldP spid="642063" grpId="1"/>
      <p:bldP spid="642064" grpId="0" animBg="1"/>
      <p:bldP spid="642064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下限レジスタ機構の仕組み</a:t>
            </a:r>
          </a:p>
        </p:txBody>
      </p:sp>
      <p:sp>
        <p:nvSpPr>
          <p:cNvPr id="644099" name="Rectangle 3"/>
          <p:cNvSpPr>
            <a:spLocks noChangeArrowheads="1"/>
          </p:cNvSpPr>
          <p:nvPr/>
        </p:nvSpPr>
        <p:spPr bwMode="auto">
          <a:xfrm>
            <a:off x="5761038" y="1331913"/>
            <a:ext cx="3887787" cy="5616575"/>
          </a:xfrm>
          <a:prstGeom prst="rect">
            <a:avLst/>
          </a:prstGeom>
          <a:solidFill>
            <a:srgbClr val="FFFF99"/>
          </a:solidFill>
          <a:ln w="38100" algn="ctr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44100" name="Rectangle 4"/>
          <p:cNvSpPr>
            <a:spLocks noChangeArrowheads="1"/>
          </p:cNvSpPr>
          <p:nvPr/>
        </p:nvSpPr>
        <p:spPr bwMode="auto">
          <a:xfrm>
            <a:off x="5807075" y="1370013"/>
            <a:ext cx="3813175" cy="1368425"/>
          </a:xfrm>
          <a:prstGeom prst="rect">
            <a:avLst/>
          </a:prstGeom>
          <a:solidFill>
            <a:srgbClr val="FF99CC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OS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領域</a:t>
            </a:r>
          </a:p>
        </p:txBody>
      </p:sp>
      <p:sp>
        <p:nvSpPr>
          <p:cNvPr id="644101" name="Text Box 5"/>
          <p:cNvSpPr txBox="1">
            <a:spLocks noChangeArrowheads="1"/>
          </p:cNvSpPr>
          <p:nvPr/>
        </p:nvSpPr>
        <p:spPr bwMode="auto">
          <a:xfrm>
            <a:off x="5441601" y="1116013"/>
            <a:ext cx="337249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dirty="0">
                <a:solidFill>
                  <a:srgbClr val="FF99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644102" name="Rectangle 6"/>
          <p:cNvSpPr>
            <a:spLocks noChangeArrowheads="1"/>
          </p:cNvSpPr>
          <p:nvPr/>
        </p:nvSpPr>
        <p:spPr bwMode="auto">
          <a:xfrm>
            <a:off x="360363" y="1979613"/>
            <a:ext cx="2089150" cy="936625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下限レジスタ</a:t>
            </a:r>
          </a:p>
          <a:p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LL</a:t>
            </a:r>
          </a:p>
        </p:txBody>
      </p:sp>
      <p:sp>
        <p:nvSpPr>
          <p:cNvPr id="644103" name="Text Box 7"/>
          <p:cNvSpPr txBox="1">
            <a:spLocks noChangeArrowheads="1"/>
          </p:cNvSpPr>
          <p:nvPr/>
        </p:nvSpPr>
        <p:spPr bwMode="auto">
          <a:xfrm>
            <a:off x="5255796" y="2484438"/>
            <a:ext cx="515182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LL</a:t>
            </a:r>
          </a:p>
        </p:txBody>
      </p:sp>
      <p:sp>
        <p:nvSpPr>
          <p:cNvPr id="644104" name="Rectangle 8"/>
          <p:cNvSpPr>
            <a:spLocks noChangeArrowheads="1"/>
          </p:cNvSpPr>
          <p:nvPr/>
        </p:nvSpPr>
        <p:spPr bwMode="auto">
          <a:xfrm>
            <a:off x="360363" y="4140200"/>
            <a:ext cx="2089150" cy="863600"/>
          </a:xfrm>
          <a:prstGeom prst="rect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アドレスレジスタ</a:t>
            </a:r>
          </a:p>
          <a:p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ADR</a:t>
            </a:r>
          </a:p>
        </p:txBody>
      </p:sp>
      <p:sp>
        <p:nvSpPr>
          <p:cNvPr id="644110" name="Oval 14"/>
          <p:cNvSpPr>
            <a:spLocks noChangeArrowheads="1"/>
          </p:cNvSpPr>
          <p:nvPr/>
        </p:nvSpPr>
        <p:spPr bwMode="auto">
          <a:xfrm>
            <a:off x="2808288" y="1873250"/>
            <a:ext cx="1152525" cy="1152525"/>
          </a:xfrm>
          <a:prstGeom prst="ellipse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比較器</a:t>
            </a:r>
          </a:p>
        </p:txBody>
      </p:sp>
      <p:cxnSp>
        <p:nvCxnSpPr>
          <p:cNvPr id="644111" name="AutoShape 15"/>
          <p:cNvCxnSpPr>
            <a:cxnSpLocks noChangeShapeType="1"/>
            <a:stCxn id="644102" idx="3"/>
            <a:endCxn id="644110" idx="2"/>
          </p:cNvCxnSpPr>
          <p:nvPr/>
        </p:nvCxnSpPr>
        <p:spPr bwMode="auto">
          <a:xfrm>
            <a:off x="2468563" y="2447925"/>
            <a:ext cx="320675" cy="1588"/>
          </a:xfrm>
          <a:prstGeom prst="straightConnector1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  <a:effectLst/>
        </p:spPr>
      </p:cxnSp>
      <p:cxnSp>
        <p:nvCxnSpPr>
          <p:cNvPr id="644112" name="AutoShape 16"/>
          <p:cNvCxnSpPr>
            <a:cxnSpLocks noChangeShapeType="1"/>
            <a:stCxn id="644104" idx="3"/>
            <a:endCxn id="644110" idx="3"/>
          </p:cNvCxnSpPr>
          <p:nvPr/>
        </p:nvCxnSpPr>
        <p:spPr bwMode="auto">
          <a:xfrm flipV="1">
            <a:off x="2468563" y="2876550"/>
            <a:ext cx="508000" cy="1695450"/>
          </a:xfrm>
          <a:prstGeom prst="straightConnector1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  <a:effectLst/>
        </p:spPr>
      </p:cxnSp>
      <p:cxnSp>
        <p:nvCxnSpPr>
          <p:cNvPr id="644113" name="AutoShape 17"/>
          <p:cNvCxnSpPr>
            <a:cxnSpLocks noChangeShapeType="1"/>
            <a:stCxn id="644110" idx="6"/>
          </p:cNvCxnSpPr>
          <p:nvPr/>
        </p:nvCxnSpPr>
        <p:spPr bwMode="auto">
          <a:xfrm>
            <a:off x="3979863" y="2449513"/>
            <a:ext cx="339725" cy="0"/>
          </a:xfrm>
          <a:prstGeom prst="straightConnector1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</p:spPr>
      </p:cxnSp>
      <p:cxnSp>
        <p:nvCxnSpPr>
          <p:cNvPr id="644114" name="AutoShape 18"/>
          <p:cNvCxnSpPr>
            <a:cxnSpLocks noChangeShapeType="1"/>
            <a:stCxn id="644104" idx="3"/>
          </p:cNvCxnSpPr>
          <p:nvPr/>
        </p:nvCxnSpPr>
        <p:spPr bwMode="auto">
          <a:xfrm>
            <a:off x="2468563" y="4572000"/>
            <a:ext cx="1851025" cy="0"/>
          </a:xfrm>
          <a:prstGeom prst="straightConnector1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</p:spPr>
      </p:cxnSp>
      <p:sp>
        <p:nvSpPr>
          <p:cNvPr id="644115" name="Rectangle 19"/>
          <p:cNvSpPr>
            <a:spLocks noChangeArrowheads="1"/>
          </p:cNvSpPr>
          <p:nvPr/>
        </p:nvSpPr>
        <p:spPr bwMode="auto">
          <a:xfrm>
            <a:off x="3384550" y="6300788"/>
            <a:ext cx="2089150" cy="936625"/>
          </a:xfrm>
          <a:prstGeom prst="rect">
            <a:avLst/>
          </a:prstGeom>
          <a:solidFill>
            <a:srgbClr val="CCFFCC"/>
          </a:solidFill>
          <a:ln w="38100" algn="ctr">
            <a:solidFill>
              <a:srgbClr val="339966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実行モード</a:t>
            </a:r>
          </a:p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ユーザモード</a:t>
            </a:r>
          </a:p>
        </p:txBody>
      </p:sp>
      <p:cxnSp>
        <p:nvCxnSpPr>
          <p:cNvPr id="644117" name="AutoShape 21"/>
          <p:cNvCxnSpPr>
            <a:cxnSpLocks noChangeShapeType="1"/>
            <a:stCxn id="644115" idx="0"/>
            <a:endCxn id="644116" idx="4"/>
          </p:cNvCxnSpPr>
          <p:nvPr/>
        </p:nvCxnSpPr>
        <p:spPr bwMode="auto">
          <a:xfrm flipV="1">
            <a:off x="4429125" y="3563938"/>
            <a:ext cx="142875" cy="2717800"/>
          </a:xfrm>
          <a:prstGeom prst="straightConnector1">
            <a:avLst/>
          </a:prstGeom>
          <a:noFill/>
          <a:ln w="63500">
            <a:solidFill>
              <a:srgbClr val="C0C0C0"/>
            </a:solidFill>
            <a:prstDash val="sysDot"/>
            <a:round/>
            <a:headEnd/>
            <a:tailEnd type="triangle" w="med" len="med"/>
          </a:ln>
          <a:effectLst/>
        </p:spPr>
      </p:cxnSp>
      <p:sp>
        <p:nvSpPr>
          <p:cNvPr id="644118" name="Line 22"/>
          <p:cNvSpPr>
            <a:spLocks noChangeShapeType="1"/>
          </p:cNvSpPr>
          <p:nvPr/>
        </p:nvSpPr>
        <p:spPr bwMode="auto">
          <a:xfrm flipH="1" flipV="1">
            <a:off x="4319588" y="2484438"/>
            <a:ext cx="215900" cy="935037"/>
          </a:xfrm>
          <a:prstGeom prst="line">
            <a:avLst/>
          </a:prstGeom>
          <a:noFill/>
          <a:ln w="38100">
            <a:solidFill>
              <a:srgbClr val="00008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44120" name="Text Box 24"/>
          <p:cNvSpPr txBox="1">
            <a:spLocks noChangeArrowheads="1"/>
          </p:cNvSpPr>
          <p:nvPr/>
        </p:nvSpPr>
        <p:spPr bwMode="auto">
          <a:xfrm>
            <a:off x="4948168" y="4330700"/>
            <a:ext cx="771663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dirty="0">
                <a:solidFill>
                  <a:srgbClr val="FF99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ADR</a:t>
            </a:r>
          </a:p>
        </p:txBody>
      </p:sp>
      <p:sp>
        <p:nvSpPr>
          <p:cNvPr id="644116" name="Oval 20"/>
          <p:cNvSpPr>
            <a:spLocks noChangeArrowheads="1"/>
          </p:cNvSpPr>
          <p:nvPr/>
        </p:nvSpPr>
        <p:spPr bwMode="auto">
          <a:xfrm>
            <a:off x="4464050" y="3348038"/>
            <a:ext cx="215900" cy="215900"/>
          </a:xfrm>
          <a:prstGeom prst="ellipse">
            <a:avLst/>
          </a:prstGeom>
          <a:solidFill>
            <a:schemeClr val="accent2"/>
          </a:solidFill>
          <a:ln w="38100" algn="ctr">
            <a:noFill/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44121" name="Text Box 25"/>
          <p:cNvSpPr txBox="1">
            <a:spLocks noChangeArrowheads="1"/>
          </p:cNvSpPr>
          <p:nvPr/>
        </p:nvSpPr>
        <p:spPr bwMode="auto">
          <a:xfrm>
            <a:off x="2680321" y="1403350"/>
            <a:ext cx="1449733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dirty="0">
                <a:solidFill>
                  <a:srgbClr val="006666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LL &lt; ADR</a:t>
            </a:r>
          </a:p>
        </p:txBody>
      </p:sp>
      <p:cxnSp>
        <p:nvCxnSpPr>
          <p:cNvPr id="644122" name="AutoShape 26"/>
          <p:cNvCxnSpPr>
            <a:cxnSpLocks noChangeShapeType="1"/>
            <a:stCxn id="644116" idx="6"/>
            <a:endCxn id="644120" idx="1"/>
          </p:cNvCxnSpPr>
          <p:nvPr/>
        </p:nvCxnSpPr>
        <p:spPr bwMode="auto">
          <a:xfrm>
            <a:off x="4679950" y="3455988"/>
            <a:ext cx="268218" cy="1106635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FF6600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644123" name="Text Box 27"/>
          <p:cNvSpPr txBox="1">
            <a:spLocks noChangeArrowheads="1"/>
          </p:cNvSpPr>
          <p:nvPr/>
        </p:nvSpPr>
        <p:spPr bwMode="auto">
          <a:xfrm>
            <a:off x="2680321" y="1403350"/>
            <a:ext cx="1449733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LL &gt; ADR</a:t>
            </a:r>
          </a:p>
        </p:txBody>
      </p:sp>
      <p:sp>
        <p:nvSpPr>
          <p:cNvPr id="644124" name="Text Box 28"/>
          <p:cNvSpPr txBox="1">
            <a:spLocks noChangeArrowheads="1"/>
          </p:cNvSpPr>
          <p:nvPr/>
        </p:nvSpPr>
        <p:spPr bwMode="auto">
          <a:xfrm>
            <a:off x="3915865" y="2070100"/>
            <a:ext cx="696322" cy="710067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4000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×</a:t>
            </a:r>
          </a:p>
        </p:txBody>
      </p:sp>
      <p:sp>
        <p:nvSpPr>
          <p:cNvPr id="644125" name="AutoShape 29"/>
          <p:cNvSpPr>
            <a:spLocks noChangeArrowheads="1"/>
          </p:cNvSpPr>
          <p:nvPr/>
        </p:nvSpPr>
        <p:spPr bwMode="auto">
          <a:xfrm>
            <a:off x="4319588" y="1187450"/>
            <a:ext cx="2736850" cy="936625"/>
          </a:xfrm>
          <a:prstGeom prst="wedgeEllipseCallout">
            <a:avLst>
              <a:gd name="adj1" fmla="val -43750"/>
              <a:gd name="adj2" fmla="val 70000"/>
            </a:avLst>
          </a:prstGeom>
          <a:solidFill>
            <a:srgbClr val="FF99CC"/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不正アクセスで</a:t>
            </a:r>
          </a:p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例外として処理</a:t>
            </a:r>
          </a:p>
        </p:txBody>
      </p:sp>
      <p:sp>
        <p:nvSpPr>
          <p:cNvPr id="644126" name="Text Box 30"/>
          <p:cNvSpPr txBox="1">
            <a:spLocks noChangeArrowheads="1"/>
          </p:cNvSpPr>
          <p:nvPr/>
        </p:nvSpPr>
        <p:spPr bwMode="auto">
          <a:xfrm>
            <a:off x="4967218" y="2051050"/>
            <a:ext cx="771663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dirty="0">
                <a:solidFill>
                  <a:srgbClr val="FF99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ADR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4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4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4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44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44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44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44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44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644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44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44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44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1000"/>
                                        <p:tgtEl>
                                          <p:spTgt spid="644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644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4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644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4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644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4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44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44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644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644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4102" grpId="0" animBg="1"/>
      <p:bldP spid="644103" grpId="0"/>
      <p:bldP spid="644110" grpId="0" animBg="1"/>
      <p:bldP spid="644115" grpId="0" animBg="1"/>
      <p:bldP spid="644118" grpId="0" animBg="1"/>
      <p:bldP spid="644120" grpId="0"/>
      <p:bldP spid="644120" grpId="1"/>
      <p:bldP spid="644116" grpId="0" animBg="1"/>
      <p:bldP spid="644121" grpId="0"/>
      <p:bldP spid="644121" grpId="1"/>
      <p:bldP spid="644123" grpId="0"/>
      <p:bldP spid="644124" grpId="0"/>
      <p:bldP spid="644125" grpId="0" animBg="1"/>
      <p:bldP spid="64412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下限レジスタ機構の仕組み</a:t>
            </a:r>
          </a:p>
        </p:txBody>
      </p:sp>
      <p:sp>
        <p:nvSpPr>
          <p:cNvPr id="645123" name="Rectangle 3"/>
          <p:cNvSpPr>
            <a:spLocks noChangeArrowheads="1"/>
          </p:cNvSpPr>
          <p:nvPr/>
        </p:nvSpPr>
        <p:spPr bwMode="auto">
          <a:xfrm>
            <a:off x="5761038" y="1331913"/>
            <a:ext cx="3887787" cy="5616575"/>
          </a:xfrm>
          <a:prstGeom prst="rect">
            <a:avLst/>
          </a:prstGeom>
          <a:solidFill>
            <a:srgbClr val="FFFF99"/>
          </a:solidFill>
          <a:ln w="38100" algn="ctr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45124" name="Rectangle 4"/>
          <p:cNvSpPr>
            <a:spLocks noChangeArrowheads="1"/>
          </p:cNvSpPr>
          <p:nvPr/>
        </p:nvSpPr>
        <p:spPr bwMode="auto">
          <a:xfrm>
            <a:off x="5807075" y="1370013"/>
            <a:ext cx="3813175" cy="1368425"/>
          </a:xfrm>
          <a:prstGeom prst="rect">
            <a:avLst/>
          </a:prstGeom>
          <a:solidFill>
            <a:srgbClr val="FF99CC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OS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領域</a:t>
            </a:r>
          </a:p>
        </p:txBody>
      </p:sp>
      <p:sp>
        <p:nvSpPr>
          <p:cNvPr id="645125" name="Text Box 5"/>
          <p:cNvSpPr txBox="1">
            <a:spLocks noChangeArrowheads="1"/>
          </p:cNvSpPr>
          <p:nvPr/>
        </p:nvSpPr>
        <p:spPr bwMode="auto">
          <a:xfrm>
            <a:off x="5441601" y="1116013"/>
            <a:ext cx="337249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dirty="0">
                <a:solidFill>
                  <a:srgbClr val="FF99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645126" name="Rectangle 6"/>
          <p:cNvSpPr>
            <a:spLocks noChangeArrowheads="1"/>
          </p:cNvSpPr>
          <p:nvPr/>
        </p:nvSpPr>
        <p:spPr bwMode="auto">
          <a:xfrm>
            <a:off x="360363" y="1979613"/>
            <a:ext cx="2089150" cy="936625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下限レジスタ</a:t>
            </a:r>
          </a:p>
          <a:p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LL</a:t>
            </a:r>
          </a:p>
        </p:txBody>
      </p:sp>
      <p:sp>
        <p:nvSpPr>
          <p:cNvPr id="645127" name="Text Box 7"/>
          <p:cNvSpPr txBox="1">
            <a:spLocks noChangeArrowheads="1"/>
          </p:cNvSpPr>
          <p:nvPr/>
        </p:nvSpPr>
        <p:spPr bwMode="auto">
          <a:xfrm>
            <a:off x="5255796" y="2484438"/>
            <a:ext cx="515182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LL</a:t>
            </a:r>
          </a:p>
        </p:txBody>
      </p:sp>
      <p:sp>
        <p:nvSpPr>
          <p:cNvPr id="645128" name="Rectangle 8"/>
          <p:cNvSpPr>
            <a:spLocks noChangeArrowheads="1"/>
          </p:cNvSpPr>
          <p:nvPr/>
        </p:nvSpPr>
        <p:spPr bwMode="auto">
          <a:xfrm>
            <a:off x="360363" y="4140200"/>
            <a:ext cx="2089150" cy="863600"/>
          </a:xfrm>
          <a:prstGeom prst="rect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アドレスレジスタ</a:t>
            </a:r>
          </a:p>
          <a:p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ADR</a:t>
            </a:r>
          </a:p>
        </p:txBody>
      </p:sp>
      <p:sp>
        <p:nvSpPr>
          <p:cNvPr id="645129" name="Oval 9"/>
          <p:cNvSpPr>
            <a:spLocks noChangeArrowheads="1"/>
          </p:cNvSpPr>
          <p:nvPr/>
        </p:nvSpPr>
        <p:spPr bwMode="auto">
          <a:xfrm>
            <a:off x="2808288" y="1873250"/>
            <a:ext cx="1152525" cy="1152525"/>
          </a:xfrm>
          <a:prstGeom prst="ellipse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比較器</a:t>
            </a:r>
          </a:p>
        </p:txBody>
      </p:sp>
      <p:cxnSp>
        <p:nvCxnSpPr>
          <p:cNvPr id="645130" name="AutoShape 10"/>
          <p:cNvCxnSpPr>
            <a:cxnSpLocks noChangeShapeType="1"/>
            <a:stCxn id="645126" idx="3"/>
            <a:endCxn id="645129" idx="2"/>
          </p:cNvCxnSpPr>
          <p:nvPr/>
        </p:nvCxnSpPr>
        <p:spPr bwMode="auto">
          <a:xfrm>
            <a:off x="2468563" y="2447925"/>
            <a:ext cx="320675" cy="1588"/>
          </a:xfrm>
          <a:prstGeom prst="straightConnector1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  <a:effectLst/>
        </p:spPr>
      </p:cxnSp>
      <p:cxnSp>
        <p:nvCxnSpPr>
          <p:cNvPr id="645131" name="AutoShape 11"/>
          <p:cNvCxnSpPr>
            <a:cxnSpLocks noChangeShapeType="1"/>
            <a:stCxn id="645128" idx="3"/>
            <a:endCxn id="645129" idx="3"/>
          </p:cNvCxnSpPr>
          <p:nvPr/>
        </p:nvCxnSpPr>
        <p:spPr bwMode="auto">
          <a:xfrm flipV="1">
            <a:off x="2468563" y="2876550"/>
            <a:ext cx="508000" cy="1695450"/>
          </a:xfrm>
          <a:prstGeom prst="straightConnector1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  <a:effectLst/>
        </p:spPr>
      </p:cxnSp>
      <p:cxnSp>
        <p:nvCxnSpPr>
          <p:cNvPr id="645132" name="AutoShape 12"/>
          <p:cNvCxnSpPr>
            <a:cxnSpLocks noChangeShapeType="1"/>
            <a:stCxn id="645129" idx="6"/>
          </p:cNvCxnSpPr>
          <p:nvPr/>
        </p:nvCxnSpPr>
        <p:spPr bwMode="auto">
          <a:xfrm>
            <a:off x="3979863" y="2449513"/>
            <a:ext cx="339725" cy="0"/>
          </a:xfrm>
          <a:prstGeom prst="straightConnector1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</p:spPr>
      </p:cxnSp>
      <p:cxnSp>
        <p:nvCxnSpPr>
          <p:cNvPr id="645133" name="AutoShape 13"/>
          <p:cNvCxnSpPr>
            <a:cxnSpLocks noChangeShapeType="1"/>
            <a:stCxn id="645128" idx="3"/>
          </p:cNvCxnSpPr>
          <p:nvPr/>
        </p:nvCxnSpPr>
        <p:spPr bwMode="auto">
          <a:xfrm>
            <a:off x="2468563" y="4572000"/>
            <a:ext cx="1851025" cy="0"/>
          </a:xfrm>
          <a:prstGeom prst="straightConnector1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</p:spPr>
      </p:cxnSp>
      <p:sp>
        <p:nvSpPr>
          <p:cNvPr id="645134" name="Rectangle 14"/>
          <p:cNvSpPr>
            <a:spLocks noChangeArrowheads="1"/>
          </p:cNvSpPr>
          <p:nvPr/>
        </p:nvSpPr>
        <p:spPr bwMode="auto">
          <a:xfrm>
            <a:off x="3384550" y="6300788"/>
            <a:ext cx="2089150" cy="936625"/>
          </a:xfrm>
          <a:prstGeom prst="rect">
            <a:avLst/>
          </a:prstGeom>
          <a:solidFill>
            <a:srgbClr val="CCFFCC"/>
          </a:solidFill>
          <a:ln w="38100" algn="ctr">
            <a:solidFill>
              <a:srgbClr val="339966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実行モード</a:t>
            </a:r>
          </a:p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ユーザモード</a:t>
            </a:r>
          </a:p>
        </p:txBody>
      </p:sp>
      <p:cxnSp>
        <p:nvCxnSpPr>
          <p:cNvPr id="645135" name="AutoShape 15"/>
          <p:cNvCxnSpPr>
            <a:cxnSpLocks noChangeShapeType="1"/>
            <a:stCxn id="645134" idx="0"/>
            <a:endCxn id="645139" idx="4"/>
          </p:cNvCxnSpPr>
          <p:nvPr/>
        </p:nvCxnSpPr>
        <p:spPr bwMode="auto">
          <a:xfrm flipV="1">
            <a:off x="4429125" y="3563938"/>
            <a:ext cx="142875" cy="2717800"/>
          </a:xfrm>
          <a:prstGeom prst="straightConnector1">
            <a:avLst/>
          </a:prstGeom>
          <a:noFill/>
          <a:ln w="63500">
            <a:solidFill>
              <a:srgbClr val="C0C0C0"/>
            </a:solidFill>
            <a:prstDash val="sysDot"/>
            <a:round/>
            <a:headEnd/>
            <a:tailEnd type="triangle" w="med" len="med"/>
          </a:ln>
          <a:effectLst/>
        </p:spPr>
      </p:cxnSp>
      <p:sp>
        <p:nvSpPr>
          <p:cNvPr id="645136" name="Line 16"/>
          <p:cNvSpPr>
            <a:spLocks noChangeShapeType="1"/>
          </p:cNvSpPr>
          <p:nvPr/>
        </p:nvSpPr>
        <p:spPr bwMode="auto">
          <a:xfrm flipH="1" flipV="1">
            <a:off x="4319588" y="2484438"/>
            <a:ext cx="215900" cy="935037"/>
          </a:xfrm>
          <a:prstGeom prst="line">
            <a:avLst/>
          </a:prstGeom>
          <a:noFill/>
          <a:ln w="38100">
            <a:solidFill>
              <a:srgbClr val="00008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45137" name="Line 17"/>
          <p:cNvSpPr>
            <a:spLocks noChangeShapeType="1"/>
          </p:cNvSpPr>
          <p:nvPr/>
        </p:nvSpPr>
        <p:spPr bwMode="auto">
          <a:xfrm flipV="1">
            <a:off x="4319588" y="3492500"/>
            <a:ext cx="215900" cy="1079500"/>
          </a:xfrm>
          <a:prstGeom prst="line">
            <a:avLst/>
          </a:prstGeom>
          <a:noFill/>
          <a:ln w="38100">
            <a:solidFill>
              <a:srgbClr val="00008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45139" name="Oval 19"/>
          <p:cNvSpPr>
            <a:spLocks noChangeArrowheads="1"/>
          </p:cNvSpPr>
          <p:nvPr/>
        </p:nvSpPr>
        <p:spPr bwMode="auto">
          <a:xfrm>
            <a:off x="4464050" y="3348038"/>
            <a:ext cx="215900" cy="215900"/>
          </a:xfrm>
          <a:prstGeom prst="ellipse">
            <a:avLst/>
          </a:prstGeom>
          <a:solidFill>
            <a:schemeClr val="accent2"/>
          </a:solidFill>
          <a:ln w="38100" algn="ctr">
            <a:noFill/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45146" name="Rectangle 26"/>
          <p:cNvSpPr>
            <a:spLocks noChangeArrowheads="1"/>
          </p:cNvSpPr>
          <p:nvPr/>
        </p:nvSpPr>
        <p:spPr bwMode="auto">
          <a:xfrm>
            <a:off x="3384550" y="6300788"/>
            <a:ext cx="2089150" cy="936625"/>
          </a:xfrm>
          <a:prstGeom prst="rect">
            <a:avLst/>
          </a:prstGeom>
          <a:solidFill>
            <a:srgbClr val="FF99CC"/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実行モード</a:t>
            </a:r>
          </a:p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スーパバイザモード</a:t>
            </a:r>
          </a:p>
        </p:txBody>
      </p:sp>
      <p:sp>
        <p:nvSpPr>
          <p:cNvPr id="645147" name="AutoShape 27"/>
          <p:cNvSpPr>
            <a:spLocks noChangeArrowheads="1"/>
          </p:cNvSpPr>
          <p:nvPr/>
        </p:nvSpPr>
        <p:spPr bwMode="auto">
          <a:xfrm>
            <a:off x="4824413" y="3779838"/>
            <a:ext cx="3095625" cy="1081087"/>
          </a:xfrm>
          <a:prstGeom prst="wedgeEllipseCallout">
            <a:avLst>
              <a:gd name="adj1" fmla="val -53333"/>
              <a:gd name="adj2" fmla="val -75403"/>
            </a:avLst>
          </a:prstGeom>
          <a:solidFill>
            <a:srgbClr val="FFCCCC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比較器を通さず</a:t>
            </a: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アクセス</a:t>
            </a:r>
          </a:p>
        </p:txBody>
      </p:sp>
      <p:sp>
        <p:nvSpPr>
          <p:cNvPr id="645148" name="Text Box 28"/>
          <p:cNvSpPr txBox="1">
            <a:spLocks noChangeArrowheads="1"/>
          </p:cNvSpPr>
          <p:nvPr/>
        </p:nvSpPr>
        <p:spPr bwMode="auto">
          <a:xfrm>
            <a:off x="4967218" y="2051050"/>
            <a:ext cx="771663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dirty="0">
                <a:solidFill>
                  <a:srgbClr val="FF99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ADR</a:t>
            </a:r>
          </a:p>
        </p:txBody>
      </p:sp>
      <p:cxnSp>
        <p:nvCxnSpPr>
          <p:cNvPr id="645149" name="AutoShape 29"/>
          <p:cNvCxnSpPr>
            <a:cxnSpLocks noChangeShapeType="1"/>
            <a:stCxn id="645139" idx="6"/>
            <a:endCxn id="645148" idx="1"/>
          </p:cNvCxnSpPr>
          <p:nvPr/>
        </p:nvCxnSpPr>
        <p:spPr bwMode="auto">
          <a:xfrm flipV="1">
            <a:off x="4679950" y="2282973"/>
            <a:ext cx="287268" cy="1173015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FF6600"/>
            </a:solidFill>
            <a:miter lim="800000"/>
            <a:headEnd/>
            <a:tailEnd type="triangl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5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45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645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45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45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9" dur="500"/>
                                        <p:tgtEl>
                                          <p:spTgt spid="645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45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000"/>
                                        <p:tgtEl>
                                          <p:spTgt spid="645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36" grpId="0" animBg="1"/>
      <p:bldP spid="645137" grpId="0" animBg="1"/>
      <p:bldP spid="645146" grpId="0" animBg="1"/>
      <p:bldP spid="645147" grpId="0" animBg="1"/>
      <p:bldP spid="645147" grpId="1" animBg="1"/>
      <p:bldP spid="64514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738" name="Rectangle 2"/>
          <p:cNvSpPr>
            <a:spLocks noGrp="1" noChangeArrowheads="1"/>
          </p:cNvSpPr>
          <p:nvPr>
            <p:ph type="title"/>
          </p:nvPr>
        </p:nvSpPr>
        <p:spPr>
          <a:xfrm>
            <a:off x="720725" y="0"/>
            <a:ext cx="9001125" cy="720725"/>
          </a:xfrm>
          <a:ln/>
        </p:spPr>
        <p:txBody>
          <a:bodyPr/>
          <a:lstStyle/>
          <a:p>
            <a:pPr hangingPunct="1"/>
            <a:endParaRPr kumimoji="1" lang="ja-JP" altLang="en-US" dirty="0"/>
          </a:p>
        </p:txBody>
      </p:sp>
      <p:sp>
        <p:nvSpPr>
          <p:cNvPr id="628739" name="Rectangle 3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539750" y="1474788"/>
            <a:ext cx="9094788" cy="5872162"/>
          </a:xfrm>
          <a:prstGeom prst="rect">
            <a:avLst/>
          </a:prstGeom>
          <a:noFill/>
          <a:ln/>
        </p:spPr>
        <p:txBody>
          <a:bodyPr lIns="0" tIns="0" rIns="0" bIns="0" anchor="ctr"/>
          <a:lstStyle/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en-GB" altLang="ja-JP" sz="4800"/>
              <a:t>7.3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ja-JP" altLang="en-GB" sz="4800"/>
              <a:t>ロック／キー機構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4800"/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下限レジスタ機構とその問題</a:t>
            </a:r>
          </a:p>
        </p:txBody>
      </p:sp>
      <p:sp>
        <p:nvSpPr>
          <p:cNvPr id="630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ユーザ領域の下限を設定</a:t>
            </a:r>
          </a:p>
          <a:p>
            <a:pPr lvl="1"/>
            <a:r>
              <a:rPr lang="ja-JP" altLang="en-US"/>
              <a:t>下限レジスタが示す境界で </a:t>
            </a:r>
            <a:r>
              <a:rPr lang="en-US" altLang="ja-JP"/>
              <a:t>OS/</a:t>
            </a:r>
            <a:r>
              <a:rPr lang="ja-JP" altLang="en-US"/>
              <a:t>ユーザ領域を区別</a:t>
            </a:r>
          </a:p>
          <a:p>
            <a:pPr lvl="1"/>
            <a:endParaRPr lang="ja-JP" altLang="en-US"/>
          </a:p>
          <a:p>
            <a:r>
              <a:rPr lang="ja-JP" altLang="en-US"/>
              <a:t>問題点</a:t>
            </a:r>
          </a:p>
          <a:p>
            <a:pPr lvl="1"/>
            <a:r>
              <a:rPr lang="ja-JP" altLang="en-US"/>
              <a:t>領域境界が</a:t>
            </a:r>
            <a:r>
              <a:rPr lang="en-US" altLang="ja-JP"/>
              <a:t>1</a:t>
            </a:r>
            <a:r>
              <a:rPr lang="ja-JP" altLang="en-US"/>
              <a:t>つしかない</a:t>
            </a:r>
          </a:p>
          <a:p>
            <a:pPr lvl="1"/>
            <a:r>
              <a:rPr lang="en-US" altLang="ja-JP"/>
              <a:t>OS</a:t>
            </a:r>
            <a:r>
              <a:rPr lang="ja-JP" altLang="en-US"/>
              <a:t>領域を保護することしかできない</a:t>
            </a:r>
          </a:p>
          <a:p>
            <a:pPr lvl="1"/>
            <a:r>
              <a:rPr lang="ja-JP" altLang="en-US"/>
              <a:t>複数のプロセス間でアクセス権は設定できない</a:t>
            </a:r>
          </a:p>
          <a:p>
            <a:pPr lvl="1"/>
            <a:endParaRPr lang="ja-JP" altLang="en-US"/>
          </a:p>
          <a:p>
            <a:pPr lvl="1"/>
            <a:endParaRPr lang="ja-JP" altLang="en-US"/>
          </a:p>
          <a:p>
            <a:pPr lvl="1"/>
            <a:r>
              <a:rPr lang="ja-JP" altLang="en-US"/>
              <a:t>任意・複数の境界を設定し，プロセスごとに</a:t>
            </a:r>
            <a:br>
              <a:rPr lang="ja-JP" altLang="en-US"/>
            </a:br>
            <a:r>
              <a:rPr lang="ja-JP" altLang="en-US"/>
              <a:t>アクセス権を設定したい</a:t>
            </a:r>
          </a:p>
        </p:txBody>
      </p:sp>
      <p:sp>
        <p:nvSpPr>
          <p:cNvPr id="630788" name="AutoShape 4"/>
          <p:cNvSpPr>
            <a:spLocks noChangeArrowheads="1"/>
          </p:cNvSpPr>
          <p:nvPr/>
        </p:nvSpPr>
        <p:spPr bwMode="auto">
          <a:xfrm>
            <a:off x="4535488" y="5291138"/>
            <a:ext cx="936625" cy="1081087"/>
          </a:xfrm>
          <a:prstGeom prst="downArrow">
            <a:avLst>
              <a:gd name="adj1" fmla="val 47120"/>
              <a:gd name="adj2" fmla="val 65930"/>
            </a:avLst>
          </a:prstGeom>
          <a:solidFill>
            <a:srgbClr val="FF9900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7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07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30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7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307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7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307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30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7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307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078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ロック／キー機構の仕組み</a:t>
            </a:r>
          </a:p>
        </p:txBody>
      </p:sp>
      <p:sp>
        <p:nvSpPr>
          <p:cNvPr id="631812" name="Rectangle 4"/>
          <p:cNvSpPr>
            <a:spLocks noChangeArrowheads="1"/>
          </p:cNvSpPr>
          <p:nvPr/>
        </p:nvSpPr>
        <p:spPr bwMode="auto">
          <a:xfrm>
            <a:off x="7200900" y="1331913"/>
            <a:ext cx="2447925" cy="5616575"/>
          </a:xfrm>
          <a:prstGeom prst="rect">
            <a:avLst/>
          </a:prstGeom>
          <a:solidFill>
            <a:srgbClr val="FFFF99"/>
          </a:solidFill>
          <a:ln w="38100" algn="ctr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31813" name="Rectangle 5"/>
          <p:cNvSpPr>
            <a:spLocks noChangeArrowheads="1"/>
          </p:cNvSpPr>
          <p:nvPr/>
        </p:nvSpPr>
        <p:spPr bwMode="auto">
          <a:xfrm>
            <a:off x="7239000" y="1370013"/>
            <a:ext cx="2400300" cy="825500"/>
          </a:xfrm>
          <a:prstGeom prst="rect">
            <a:avLst/>
          </a:prstGeom>
          <a:solidFill>
            <a:srgbClr val="FF99CC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OS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領域</a:t>
            </a:r>
          </a:p>
        </p:txBody>
      </p:sp>
      <p:sp>
        <p:nvSpPr>
          <p:cNvPr id="631814" name="Text Box 6"/>
          <p:cNvSpPr txBox="1">
            <a:spLocks noChangeArrowheads="1"/>
          </p:cNvSpPr>
          <p:nvPr/>
        </p:nvSpPr>
        <p:spPr bwMode="auto">
          <a:xfrm>
            <a:off x="6889401" y="1116013"/>
            <a:ext cx="337249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dirty="0">
                <a:solidFill>
                  <a:srgbClr val="FF99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631817" name="Rectangle 9"/>
          <p:cNvSpPr>
            <a:spLocks noChangeArrowheads="1"/>
          </p:cNvSpPr>
          <p:nvPr/>
        </p:nvSpPr>
        <p:spPr bwMode="auto">
          <a:xfrm>
            <a:off x="3849688" y="4429125"/>
            <a:ext cx="2089150" cy="863600"/>
          </a:xfrm>
          <a:prstGeom prst="rect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アドレスレジスタ</a:t>
            </a:r>
          </a:p>
          <a:p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ADR</a:t>
            </a:r>
          </a:p>
        </p:txBody>
      </p:sp>
      <p:sp>
        <p:nvSpPr>
          <p:cNvPr id="631818" name="Oval 10"/>
          <p:cNvSpPr>
            <a:spLocks noChangeArrowheads="1"/>
          </p:cNvSpPr>
          <p:nvPr/>
        </p:nvSpPr>
        <p:spPr bwMode="auto">
          <a:xfrm>
            <a:off x="4308475" y="1873250"/>
            <a:ext cx="1152525" cy="1152525"/>
          </a:xfrm>
          <a:prstGeom prst="ellipse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比較器</a:t>
            </a:r>
          </a:p>
        </p:txBody>
      </p:sp>
      <p:cxnSp>
        <p:nvCxnSpPr>
          <p:cNvPr id="631819" name="AutoShape 11"/>
          <p:cNvCxnSpPr>
            <a:cxnSpLocks noChangeShapeType="1"/>
            <a:endCxn id="631818" idx="2"/>
          </p:cNvCxnSpPr>
          <p:nvPr/>
        </p:nvCxnSpPr>
        <p:spPr bwMode="auto">
          <a:xfrm>
            <a:off x="3968750" y="2447925"/>
            <a:ext cx="320675" cy="1588"/>
          </a:xfrm>
          <a:prstGeom prst="straightConnector1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  <a:effectLst/>
        </p:spPr>
      </p:cxnSp>
      <p:cxnSp>
        <p:nvCxnSpPr>
          <p:cNvPr id="631821" name="AutoShape 13"/>
          <p:cNvCxnSpPr>
            <a:cxnSpLocks noChangeShapeType="1"/>
            <a:stCxn id="631818" idx="6"/>
          </p:cNvCxnSpPr>
          <p:nvPr/>
        </p:nvCxnSpPr>
        <p:spPr bwMode="auto">
          <a:xfrm>
            <a:off x="5480050" y="2449513"/>
            <a:ext cx="339725" cy="0"/>
          </a:xfrm>
          <a:prstGeom prst="straightConnector1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</p:spPr>
      </p:cxnSp>
      <p:sp>
        <p:nvSpPr>
          <p:cNvPr id="631834" name="Rectangle 26"/>
          <p:cNvSpPr>
            <a:spLocks noChangeArrowheads="1"/>
          </p:cNvSpPr>
          <p:nvPr/>
        </p:nvSpPr>
        <p:spPr bwMode="auto">
          <a:xfrm>
            <a:off x="431800" y="1331913"/>
            <a:ext cx="792163" cy="5616575"/>
          </a:xfrm>
          <a:prstGeom prst="rect">
            <a:avLst/>
          </a:prstGeom>
          <a:solidFill>
            <a:srgbClr val="99CCFF"/>
          </a:solidFill>
          <a:ln w="38100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31835" name="Rectangle 27"/>
          <p:cNvSpPr>
            <a:spLocks noChangeArrowheads="1"/>
          </p:cNvSpPr>
          <p:nvPr/>
        </p:nvSpPr>
        <p:spPr bwMode="auto">
          <a:xfrm>
            <a:off x="7239000" y="2220913"/>
            <a:ext cx="2400300" cy="825500"/>
          </a:xfrm>
          <a:prstGeom prst="rect">
            <a:avLst/>
          </a:prstGeom>
          <a:solidFill>
            <a:srgbClr val="CCFF99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ユーザ領域</a:t>
            </a:r>
          </a:p>
        </p:txBody>
      </p:sp>
      <p:sp>
        <p:nvSpPr>
          <p:cNvPr id="631836" name="Rectangle 28"/>
          <p:cNvSpPr>
            <a:spLocks noChangeArrowheads="1"/>
          </p:cNvSpPr>
          <p:nvPr/>
        </p:nvSpPr>
        <p:spPr bwMode="auto">
          <a:xfrm>
            <a:off x="7239000" y="3071813"/>
            <a:ext cx="2400300" cy="825500"/>
          </a:xfrm>
          <a:prstGeom prst="rect">
            <a:avLst/>
          </a:prstGeom>
          <a:solidFill>
            <a:srgbClr val="FF99CC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OS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領域</a:t>
            </a:r>
          </a:p>
        </p:txBody>
      </p:sp>
      <p:sp>
        <p:nvSpPr>
          <p:cNvPr id="631837" name="Rectangle 29"/>
          <p:cNvSpPr>
            <a:spLocks noChangeArrowheads="1"/>
          </p:cNvSpPr>
          <p:nvPr/>
        </p:nvSpPr>
        <p:spPr bwMode="auto">
          <a:xfrm>
            <a:off x="7239000" y="3924300"/>
            <a:ext cx="2400300" cy="825500"/>
          </a:xfrm>
          <a:prstGeom prst="rect">
            <a:avLst/>
          </a:prstGeom>
          <a:solidFill>
            <a:srgbClr val="33CCCC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自由領域</a:t>
            </a:r>
          </a:p>
        </p:txBody>
      </p:sp>
      <p:sp>
        <p:nvSpPr>
          <p:cNvPr id="631839" name="Rectangle 31"/>
          <p:cNvSpPr>
            <a:spLocks noChangeArrowheads="1"/>
          </p:cNvSpPr>
          <p:nvPr/>
        </p:nvSpPr>
        <p:spPr bwMode="auto">
          <a:xfrm>
            <a:off x="454025" y="1370013"/>
            <a:ext cx="744538" cy="825500"/>
          </a:xfrm>
          <a:prstGeom prst="rect">
            <a:avLst/>
          </a:prstGeom>
          <a:solidFill>
            <a:srgbClr val="FF99CC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631840" name="Rectangle 32"/>
          <p:cNvSpPr>
            <a:spLocks noChangeArrowheads="1"/>
          </p:cNvSpPr>
          <p:nvPr/>
        </p:nvSpPr>
        <p:spPr bwMode="auto">
          <a:xfrm>
            <a:off x="454025" y="2220913"/>
            <a:ext cx="744538" cy="825500"/>
          </a:xfrm>
          <a:prstGeom prst="rect">
            <a:avLst/>
          </a:prstGeom>
          <a:solidFill>
            <a:srgbClr val="CCFF99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631841" name="Rectangle 33"/>
          <p:cNvSpPr>
            <a:spLocks noChangeArrowheads="1"/>
          </p:cNvSpPr>
          <p:nvPr/>
        </p:nvSpPr>
        <p:spPr bwMode="auto">
          <a:xfrm>
            <a:off x="454025" y="3071813"/>
            <a:ext cx="744538" cy="825500"/>
          </a:xfrm>
          <a:prstGeom prst="rect">
            <a:avLst/>
          </a:prstGeom>
          <a:solidFill>
            <a:srgbClr val="FF99CC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631842" name="Rectangle 34"/>
          <p:cNvSpPr>
            <a:spLocks noChangeArrowheads="1"/>
          </p:cNvSpPr>
          <p:nvPr/>
        </p:nvSpPr>
        <p:spPr bwMode="auto">
          <a:xfrm>
            <a:off x="454025" y="3924300"/>
            <a:ext cx="744538" cy="825500"/>
          </a:xfrm>
          <a:prstGeom prst="rect">
            <a:avLst/>
          </a:prstGeom>
          <a:solidFill>
            <a:srgbClr val="33CCCC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</a:p>
        </p:txBody>
      </p:sp>
      <p:sp>
        <p:nvSpPr>
          <p:cNvPr id="631843" name="Text Box 35"/>
          <p:cNvSpPr txBox="1">
            <a:spLocks noChangeArrowheads="1"/>
          </p:cNvSpPr>
          <p:nvPr/>
        </p:nvSpPr>
        <p:spPr bwMode="auto">
          <a:xfrm>
            <a:off x="372250" y="827088"/>
            <a:ext cx="925551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ロック</a:t>
            </a:r>
          </a:p>
        </p:txBody>
      </p:sp>
      <p:sp>
        <p:nvSpPr>
          <p:cNvPr id="631844" name="AutoShape 36"/>
          <p:cNvSpPr>
            <a:spLocks noChangeArrowheads="1"/>
          </p:cNvSpPr>
          <p:nvPr/>
        </p:nvSpPr>
        <p:spPr bwMode="auto">
          <a:xfrm>
            <a:off x="2303463" y="1116013"/>
            <a:ext cx="4608512" cy="2881312"/>
          </a:xfrm>
          <a:prstGeom prst="wedgeEllipseCallout">
            <a:avLst>
              <a:gd name="adj1" fmla="val -71153"/>
              <a:gd name="adj2" fmla="val -2838"/>
            </a:avLst>
          </a:prstGeom>
          <a:solidFill>
            <a:srgbClr val="CCECFF"/>
          </a:solidFill>
          <a:ln w="38100" algn="ctr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領域（アドレスの上位数桁が</a:t>
            </a: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同じ部分）に分割し，</a:t>
            </a: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それぞれにアクセス権を設定</a:t>
            </a:r>
          </a:p>
        </p:txBody>
      </p:sp>
      <p:sp>
        <p:nvSpPr>
          <p:cNvPr id="631845" name="AutoShape 37"/>
          <p:cNvSpPr>
            <a:spLocks noChangeArrowheads="1"/>
          </p:cNvSpPr>
          <p:nvPr/>
        </p:nvSpPr>
        <p:spPr bwMode="auto">
          <a:xfrm>
            <a:off x="1511300" y="5867400"/>
            <a:ext cx="4391025" cy="1439863"/>
          </a:xfrm>
          <a:prstGeom prst="roundRect">
            <a:avLst>
              <a:gd name="adj" fmla="val 16667"/>
            </a:avLst>
          </a:prstGeom>
          <a:solidFill>
            <a:srgbClr val="CCECFF"/>
          </a:solidFill>
          <a:ln w="38100" algn="ctr">
            <a:solidFill>
              <a:srgbClr val="99CCFF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l"/>
            <a:r>
              <a:rPr lang="en-US" altLang="ja-JP" dirty="0">
                <a:solidFill>
                  <a:srgbClr val="FF00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1: </a:t>
            </a:r>
            <a:r>
              <a:rPr lang="ja-JP" altLang="en-US" dirty="0">
                <a:solidFill>
                  <a:srgbClr val="FF00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スーパバイザモードのみ可</a:t>
            </a:r>
          </a:p>
          <a:p>
            <a:pPr algn="l"/>
            <a:r>
              <a:rPr lang="en-US" altLang="ja-JP" dirty="0">
                <a:solidFill>
                  <a:srgbClr val="33CC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2: </a:t>
            </a:r>
            <a:r>
              <a:rPr lang="ja-JP" altLang="en-US" dirty="0">
                <a:solidFill>
                  <a:srgbClr val="33CC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ユーザモードのみ可</a:t>
            </a:r>
          </a:p>
          <a:p>
            <a:pPr algn="l"/>
            <a:r>
              <a:rPr lang="en-US" altLang="ja-JP" dirty="0">
                <a:solidFill>
                  <a:srgbClr val="006699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3: </a:t>
            </a:r>
            <a:r>
              <a:rPr lang="ja-JP" altLang="en-US" dirty="0">
                <a:solidFill>
                  <a:srgbClr val="006699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全てのモードで可</a:t>
            </a:r>
          </a:p>
        </p:txBody>
      </p:sp>
      <p:sp>
        <p:nvSpPr>
          <p:cNvPr id="631846" name="Rectangle 38"/>
          <p:cNvSpPr>
            <a:spLocks noChangeArrowheads="1"/>
          </p:cNvSpPr>
          <p:nvPr/>
        </p:nvSpPr>
        <p:spPr bwMode="auto">
          <a:xfrm>
            <a:off x="3841750" y="3348038"/>
            <a:ext cx="2089150" cy="936625"/>
          </a:xfrm>
          <a:prstGeom prst="rect">
            <a:avLst/>
          </a:prstGeom>
          <a:solidFill>
            <a:srgbClr val="CCFFCC"/>
          </a:solidFill>
          <a:ln w="38100" algn="ctr">
            <a:solidFill>
              <a:srgbClr val="339966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実行モード</a:t>
            </a:r>
          </a:p>
        </p:txBody>
      </p:sp>
      <p:cxnSp>
        <p:nvCxnSpPr>
          <p:cNvPr id="631847" name="AutoShape 39"/>
          <p:cNvCxnSpPr>
            <a:cxnSpLocks noChangeShapeType="1"/>
            <a:stCxn id="631846" idx="0"/>
            <a:endCxn id="631818" idx="4"/>
          </p:cNvCxnSpPr>
          <p:nvPr/>
        </p:nvCxnSpPr>
        <p:spPr bwMode="auto">
          <a:xfrm flipH="1" flipV="1">
            <a:off x="4884738" y="3044825"/>
            <a:ext cx="1587" cy="284163"/>
          </a:xfrm>
          <a:prstGeom prst="straightConnector1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1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31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31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31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31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31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31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31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31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31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31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31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58" dur="500"/>
                                        <p:tgtEl>
                                          <p:spTgt spid="6318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1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31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31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31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31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31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1813" grpId="0" animBg="1"/>
      <p:bldP spid="631818" grpId="0" animBg="1"/>
      <p:bldP spid="631834" grpId="0" animBg="1"/>
      <p:bldP spid="631835" grpId="0" animBg="1"/>
      <p:bldP spid="631836" grpId="0" animBg="1"/>
      <p:bldP spid="631837" grpId="0" animBg="1"/>
      <p:bldP spid="631839" grpId="0" animBg="1"/>
      <p:bldP spid="631840" grpId="0" animBg="1"/>
      <p:bldP spid="631841" grpId="0" animBg="1"/>
      <p:bldP spid="631842" grpId="0" animBg="1"/>
      <p:bldP spid="631843" grpId="0"/>
      <p:bldP spid="631844" grpId="0" animBg="1"/>
      <p:bldP spid="631844" grpId="1" animBg="1"/>
      <p:bldP spid="631845" grpId="0" animBg="1"/>
      <p:bldP spid="63184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ロック／キー機構の仕組み</a:t>
            </a:r>
          </a:p>
        </p:txBody>
      </p:sp>
      <p:sp>
        <p:nvSpPr>
          <p:cNvPr id="647171" name="Rectangle 3"/>
          <p:cNvSpPr>
            <a:spLocks noChangeArrowheads="1"/>
          </p:cNvSpPr>
          <p:nvPr/>
        </p:nvSpPr>
        <p:spPr bwMode="auto">
          <a:xfrm>
            <a:off x="7200900" y="1331913"/>
            <a:ext cx="2447925" cy="5616575"/>
          </a:xfrm>
          <a:prstGeom prst="rect">
            <a:avLst/>
          </a:prstGeom>
          <a:solidFill>
            <a:srgbClr val="FFFF99"/>
          </a:solidFill>
          <a:ln w="38100" algn="ctr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47172" name="Rectangle 4"/>
          <p:cNvSpPr>
            <a:spLocks noChangeArrowheads="1"/>
          </p:cNvSpPr>
          <p:nvPr/>
        </p:nvSpPr>
        <p:spPr bwMode="auto">
          <a:xfrm>
            <a:off x="7239000" y="1370013"/>
            <a:ext cx="2400300" cy="825500"/>
          </a:xfrm>
          <a:prstGeom prst="rect">
            <a:avLst/>
          </a:prstGeom>
          <a:solidFill>
            <a:srgbClr val="FF99CC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OS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領域</a:t>
            </a:r>
          </a:p>
        </p:txBody>
      </p:sp>
      <p:sp>
        <p:nvSpPr>
          <p:cNvPr id="647173" name="Text Box 5"/>
          <p:cNvSpPr txBox="1">
            <a:spLocks noChangeArrowheads="1"/>
          </p:cNvSpPr>
          <p:nvPr/>
        </p:nvSpPr>
        <p:spPr bwMode="auto">
          <a:xfrm>
            <a:off x="6889401" y="1116013"/>
            <a:ext cx="337249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dirty="0">
                <a:solidFill>
                  <a:srgbClr val="FF99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647174" name="Rectangle 6"/>
          <p:cNvSpPr>
            <a:spLocks noChangeArrowheads="1"/>
          </p:cNvSpPr>
          <p:nvPr/>
        </p:nvSpPr>
        <p:spPr bwMode="auto">
          <a:xfrm>
            <a:off x="3849688" y="4429125"/>
            <a:ext cx="2089150" cy="863600"/>
          </a:xfrm>
          <a:prstGeom prst="rect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アドレスレジスタ</a:t>
            </a:r>
          </a:p>
          <a:p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ADR</a:t>
            </a:r>
          </a:p>
        </p:txBody>
      </p:sp>
      <p:sp>
        <p:nvSpPr>
          <p:cNvPr id="647175" name="Oval 7"/>
          <p:cNvSpPr>
            <a:spLocks noChangeArrowheads="1"/>
          </p:cNvSpPr>
          <p:nvPr/>
        </p:nvSpPr>
        <p:spPr bwMode="auto">
          <a:xfrm>
            <a:off x="4308475" y="1873250"/>
            <a:ext cx="1152525" cy="1152525"/>
          </a:xfrm>
          <a:prstGeom prst="ellipse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比較器</a:t>
            </a:r>
          </a:p>
        </p:txBody>
      </p:sp>
      <p:cxnSp>
        <p:nvCxnSpPr>
          <p:cNvPr id="647176" name="AutoShape 8"/>
          <p:cNvCxnSpPr>
            <a:cxnSpLocks noChangeShapeType="1"/>
            <a:endCxn id="647175" idx="2"/>
          </p:cNvCxnSpPr>
          <p:nvPr/>
        </p:nvCxnSpPr>
        <p:spPr bwMode="auto">
          <a:xfrm>
            <a:off x="3968750" y="2447925"/>
            <a:ext cx="320675" cy="1588"/>
          </a:xfrm>
          <a:prstGeom prst="straightConnector1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  <a:effectLst/>
        </p:spPr>
      </p:cxnSp>
      <p:cxnSp>
        <p:nvCxnSpPr>
          <p:cNvPr id="647178" name="AutoShape 10"/>
          <p:cNvCxnSpPr>
            <a:cxnSpLocks noChangeShapeType="1"/>
            <a:stCxn id="647175" idx="6"/>
          </p:cNvCxnSpPr>
          <p:nvPr/>
        </p:nvCxnSpPr>
        <p:spPr bwMode="auto">
          <a:xfrm>
            <a:off x="5480050" y="2449513"/>
            <a:ext cx="339725" cy="0"/>
          </a:xfrm>
          <a:prstGeom prst="straightConnector1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</p:spPr>
      </p:cxnSp>
      <p:sp>
        <p:nvSpPr>
          <p:cNvPr id="647179" name="Rectangle 11"/>
          <p:cNvSpPr>
            <a:spLocks noChangeArrowheads="1"/>
          </p:cNvSpPr>
          <p:nvPr/>
        </p:nvSpPr>
        <p:spPr bwMode="auto">
          <a:xfrm>
            <a:off x="431800" y="1331913"/>
            <a:ext cx="792163" cy="5616575"/>
          </a:xfrm>
          <a:prstGeom prst="rect">
            <a:avLst/>
          </a:prstGeom>
          <a:solidFill>
            <a:srgbClr val="99CCFF"/>
          </a:solidFill>
          <a:ln w="38100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47180" name="Rectangle 12"/>
          <p:cNvSpPr>
            <a:spLocks noChangeArrowheads="1"/>
          </p:cNvSpPr>
          <p:nvPr/>
        </p:nvSpPr>
        <p:spPr bwMode="auto">
          <a:xfrm>
            <a:off x="7239000" y="2220913"/>
            <a:ext cx="2400300" cy="825500"/>
          </a:xfrm>
          <a:prstGeom prst="rect">
            <a:avLst/>
          </a:prstGeom>
          <a:solidFill>
            <a:srgbClr val="CCFF99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ユーザ領域</a:t>
            </a:r>
          </a:p>
        </p:txBody>
      </p:sp>
      <p:sp>
        <p:nvSpPr>
          <p:cNvPr id="647181" name="Rectangle 13"/>
          <p:cNvSpPr>
            <a:spLocks noChangeArrowheads="1"/>
          </p:cNvSpPr>
          <p:nvPr/>
        </p:nvSpPr>
        <p:spPr bwMode="auto">
          <a:xfrm>
            <a:off x="7239000" y="3071813"/>
            <a:ext cx="2400300" cy="825500"/>
          </a:xfrm>
          <a:prstGeom prst="rect">
            <a:avLst/>
          </a:prstGeom>
          <a:solidFill>
            <a:srgbClr val="FF99CC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OS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領域</a:t>
            </a:r>
          </a:p>
        </p:txBody>
      </p:sp>
      <p:sp>
        <p:nvSpPr>
          <p:cNvPr id="647182" name="Rectangle 14"/>
          <p:cNvSpPr>
            <a:spLocks noChangeArrowheads="1"/>
          </p:cNvSpPr>
          <p:nvPr/>
        </p:nvSpPr>
        <p:spPr bwMode="auto">
          <a:xfrm>
            <a:off x="7239000" y="3924300"/>
            <a:ext cx="2400300" cy="825500"/>
          </a:xfrm>
          <a:prstGeom prst="rect">
            <a:avLst/>
          </a:prstGeom>
          <a:solidFill>
            <a:srgbClr val="33CCCC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自由領域</a:t>
            </a:r>
          </a:p>
        </p:txBody>
      </p:sp>
      <p:sp>
        <p:nvSpPr>
          <p:cNvPr id="647183" name="Rectangle 15"/>
          <p:cNvSpPr>
            <a:spLocks noChangeArrowheads="1"/>
          </p:cNvSpPr>
          <p:nvPr/>
        </p:nvSpPr>
        <p:spPr bwMode="auto">
          <a:xfrm>
            <a:off x="454025" y="1370013"/>
            <a:ext cx="744538" cy="825500"/>
          </a:xfrm>
          <a:prstGeom prst="rect">
            <a:avLst/>
          </a:prstGeom>
          <a:solidFill>
            <a:srgbClr val="FF99CC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647184" name="Rectangle 16"/>
          <p:cNvSpPr>
            <a:spLocks noChangeArrowheads="1"/>
          </p:cNvSpPr>
          <p:nvPr/>
        </p:nvSpPr>
        <p:spPr bwMode="auto">
          <a:xfrm>
            <a:off x="454025" y="2220913"/>
            <a:ext cx="744538" cy="825500"/>
          </a:xfrm>
          <a:prstGeom prst="rect">
            <a:avLst/>
          </a:prstGeom>
          <a:solidFill>
            <a:srgbClr val="CCFF99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647185" name="Rectangle 17"/>
          <p:cNvSpPr>
            <a:spLocks noChangeArrowheads="1"/>
          </p:cNvSpPr>
          <p:nvPr/>
        </p:nvSpPr>
        <p:spPr bwMode="auto">
          <a:xfrm>
            <a:off x="454025" y="3071813"/>
            <a:ext cx="744538" cy="825500"/>
          </a:xfrm>
          <a:prstGeom prst="rect">
            <a:avLst/>
          </a:prstGeom>
          <a:solidFill>
            <a:srgbClr val="FF99CC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647186" name="Rectangle 18"/>
          <p:cNvSpPr>
            <a:spLocks noChangeArrowheads="1"/>
          </p:cNvSpPr>
          <p:nvPr/>
        </p:nvSpPr>
        <p:spPr bwMode="auto">
          <a:xfrm>
            <a:off x="454025" y="3924300"/>
            <a:ext cx="744538" cy="825500"/>
          </a:xfrm>
          <a:prstGeom prst="rect">
            <a:avLst/>
          </a:prstGeom>
          <a:solidFill>
            <a:srgbClr val="33CCCC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</a:p>
        </p:txBody>
      </p:sp>
      <p:sp>
        <p:nvSpPr>
          <p:cNvPr id="647187" name="Text Box 19"/>
          <p:cNvSpPr txBox="1">
            <a:spLocks noChangeArrowheads="1"/>
          </p:cNvSpPr>
          <p:nvPr/>
        </p:nvSpPr>
        <p:spPr bwMode="auto">
          <a:xfrm>
            <a:off x="372250" y="827088"/>
            <a:ext cx="925551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ロック</a:t>
            </a:r>
          </a:p>
        </p:txBody>
      </p:sp>
      <p:sp>
        <p:nvSpPr>
          <p:cNvPr id="647189" name="AutoShape 21"/>
          <p:cNvSpPr>
            <a:spLocks noChangeArrowheads="1"/>
          </p:cNvSpPr>
          <p:nvPr/>
        </p:nvSpPr>
        <p:spPr bwMode="auto">
          <a:xfrm>
            <a:off x="1511300" y="5867400"/>
            <a:ext cx="4391025" cy="1439863"/>
          </a:xfrm>
          <a:prstGeom prst="roundRect">
            <a:avLst>
              <a:gd name="adj" fmla="val 16667"/>
            </a:avLst>
          </a:prstGeom>
          <a:solidFill>
            <a:srgbClr val="CCECFF"/>
          </a:solidFill>
          <a:ln w="38100" algn="ctr">
            <a:solidFill>
              <a:srgbClr val="99CCFF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l"/>
            <a:r>
              <a:rPr lang="en-US" altLang="ja-JP" dirty="0">
                <a:solidFill>
                  <a:srgbClr val="FF00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1: </a:t>
            </a:r>
            <a:r>
              <a:rPr lang="ja-JP" altLang="en-US" dirty="0">
                <a:solidFill>
                  <a:srgbClr val="FF00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スーパバイザモードのみ可</a:t>
            </a:r>
          </a:p>
          <a:p>
            <a:pPr algn="l"/>
            <a:r>
              <a:rPr lang="en-US" altLang="ja-JP" dirty="0">
                <a:solidFill>
                  <a:srgbClr val="33CC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2: </a:t>
            </a:r>
            <a:r>
              <a:rPr lang="ja-JP" altLang="en-US" dirty="0">
                <a:solidFill>
                  <a:srgbClr val="33CC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ユーザモードのみ可</a:t>
            </a:r>
          </a:p>
          <a:p>
            <a:pPr algn="l"/>
            <a:r>
              <a:rPr lang="en-US" altLang="ja-JP" dirty="0">
                <a:solidFill>
                  <a:srgbClr val="006699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3: </a:t>
            </a:r>
            <a:r>
              <a:rPr lang="ja-JP" altLang="en-US" dirty="0">
                <a:solidFill>
                  <a:srgbClr val="006699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全てのモードで可</a:t>
            </a:r>
          </a:p>
        </p:txBody>
      </p:sp>
      <p:sp>
        <p:nvSpPr>
          <p:cNvPr id="647190" name="Rectangle 22"/>
          <p:cNvSpPr>
            <a:spLocks noChangeArrowheads="1"/>
          </p:cNvSpPr>
          <p:nvPr/>
        </p:nvSpPr>
        <p:spPr bwMode="auto">
          <a:xfrm>
            <a:off x="3841750" y="3348038"/>
            <a:ext cx="2089150" cy="936625"/>
          </a:xfrm>
          <a:prstGeom prst="rect">
            <a:avLst/>
          </a:prstGeom>
          <a:solidFill>
            <a:srgbClr val="CCFFCC"/>
          </a:solidFill>
          <a:ln w="38100" algn="ctr">
            <a:solidFill>
              <a:srgbClr val="339966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実行モード</a:t>
            </a:r>
          </a:p>
        </p:txBody>
      </p:sp>
      <p:cxnSp>
        <p:nvCxnSpPr>
          <p:cNvPr id="647191" name="AutoShape 23"/>
          <p:cNvCxnSpPr>
            <a:cxnSpLocks noChangeShapeType="1"/>
            <a:stCxn id="647190" idx="0"/>
            <a:endCxn id="647175" idx="4"/>
          </p:cNvCxnSpPr>
          <p:nvPr/>
        </p:nvCxnSpPr>
        <p:spPr bwMode="auto">
          <a:xfrm flipH="1" flipV="1">
            <a:off x="4884738" y="3044825"/>
            <a:ext cx="1587" cy="284163"/>
          </a:xfrm>
          <a:prstGeom prst="straightConnector1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</p:spPr>
      </p:cxnSp>
      <p:sp>
        <p:nvSpPr>
          <p:cNvPr id="647192" name="Text Box 24"/>
          <p:cNvSpPr txBox="1">
            <a:spLocks noChangeArrowheads="1"/>
          </p:cNvSpPr>
          <p:nvPr/>
        </p:nvSpPr>
        <p:spPr bwMode="auto">
          <a:xfrm>
            <a:off x="6407081" y="3106738"/>
            <a:ext cx="771663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dirty="0">
                <a:solidFill>
                  <a:srgbClr val="FF99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ADR</a:t>
            </a:r>
          </a:p>
        </p:txBody>
      </p:sp>
      <p:cxnSp>
        <p:nvCxnSpPr>
          <p:cNvPr id="647193" name="AutoShape 25"/>
          <p:cNvCxnSpPr>
            <a:cxnSpLocks noChangeShapeType="1"/>
            <a:stCxn id="647174" idx="1"/>
          </p:cNvCxnSpPr>
          <p:nvPr/>
        </p:nvCxnSpPr>
        <p:spPr bwMode="auto">
          <a:xfrm rot="10800000">
            <a:off x="1439863" y="3348038"/>
            <a:ext cx="2390775" cy="1512887"/>
          </a:xfrm>
          <a:prstGeom prst="bentConnector3">
            <a:avLst>
              <a:gd name="adj1" fmla="val 49602"/>
            </a:avLst>
          </a:prstGeom>
          <a:noFill/>
          <a:ln w="63500">
            <a:solidFill>
              <a:srgbClr val="FF6600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647194" name="AutoShape 26"/>
          <p:cNvCxnSpPr>
            <a:cxnSpLocks noChangeShapeType="1"/>
          </p:cNvCxnSpPr>
          <p:nvPr/>
        </p:nvCxnSpPr>
        <p:spPr bwMode="auto">
          <a:xfrm flipV="1">
            <a:off x="1439863" y="2449513"/>
            <a:ext cx="2447925" cy="792162"/>
          </a:xfrm>
          <a:prstGeom prst="bentConnector3">
            <a:avLst>
              <a:gd name="adj1" fmla="val 50000"/>
            </a:avLst>
          </a:prstGeom>
          <a:noFill/>
          <a:ln w="63500">
            <a:solidFill>
              <a:srgbClr val="FF6600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647195" name="AutoShape 27"/>
          <p:cNvSpPr>
            <a:spLocks noChangeArrowheads="1"/>
          </p:cNvSpPr>
          <p:nvPr/>
        </p:nvSpPr>
        <p:spPr bwMode="auto">
          <a:xfrm>
            <a:off x="5327650" y="250825"/>
            <a:ext cx="3382963" cy="1584325"/>
          </a:xfrm>
          <a:prstGeom prst="wedgeEllipseCallout">
            <a:avLst>
              <a:gd name="adj1" fmla="val -43750"/>
              <a:gd name="adj2" fmla="val 70000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実行モードと</a:t>
            </a: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アクセス権が</a:t>
            </a:r>
            <a:b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一致すれば許可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7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647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6471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7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647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47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7192" grpId="0"/>
      <p:bldP spid="64719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ロック機構における領域分割</a:t>
            </a:r>
          </a:p>
        </p:txBody>
      </p:sp>
      <p:sp>
        <p:nvSpPr>
          <p:cNvPr id="64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アドレスを分割</a:t>
            </a:r>
          </a:p>
          <a:p>
            <a:pPr lvl="1"/>
            <a:r>
              <a:rPr lang="ja-JP" altLang="en-US" dirty="0"/>
              <a:t>アドレス上位数桁</a:t>
            </a:r>
            <a:endParaRPr lang="en-US" altLang="ja-JP" dirty="0"/>
          </a:p>
          <a:p>
            <a:pPr lvl="1"/>
            <a:r>
              <a:rPr lang="ja-JP" altLang="en-US" dirty="0"/>
              <a:t>アドレス上位が同じ領域を</a:t>
            </a:r>
            <a:br>
              <a:rPr lang="ja-JP" altLang="en-US" dirty="0"/>
            </a:br>
            <a:r>
              <a:rPr lang="ja-JP" altLang="en-US" dirty="0"/>
              <a:t>同じ属性を持つ領域とする</a:t>
            </a:r>
          </a:p>
          <a:p>
            <a:pPr lvl="1"/>
            <a:r>
              <a:rPr lang="ja-JP" altLang="en-US" dirty="0"/>
              <a:t>このアドレス上位部を</a:t>
            </a:r>
            <a:endParaRPr lang="en-US" altLang="ja-JP" dirty="0"/>
          </a:p>
          <a:p>
            <a:pPr marL="576262" lvl="1" indent="0">
              <a:buNone/>
            </a:pPr>
            <a:r>
              <a:rPr lang="ja-JP" altLang="en-US" dirty="0"/>
              <a:t>ロック表のインデックスと</a:t>
            </a:r>
            <a:br>
              <a:rPr lang="en-US" altLang="ja-JP" dirty="0"/>
            </a:br>
            <a:r>
              <a:rPr lang="ja-JP" altLang="en-US" dirty="0"/>
              <a:t>して使用</a:t>
            </a:r>
          </a:p>
          <a:p>
            <a:pPr>
              <a:buFont typeface="StarSymbol" pitchFamily="2" charset="0"/>
              <a:buNone/>
            </a:pPr>
            <a:endParaRPr lang="ja-JP" altLang="en-US" dirty="0"/>
          </a:p>
        </p:txBody>
      </p:sp>
      <p:sp>
        <p:nvSpPr>
          <p:cNvPr id="648196" name="Rectangle 4"/>
          <p:cNvSpPr>
            <a:spLocks noChangeArrowheads="1"/>
          </p:cNvSpPr>
          <p:nvPr/>
        </p:nvSpPr>
        <p:spPr bwMode="auto">
          <a:xfrm>
            <a:off x="7488238" y="900113"/>
            <a:ext cx="2447925" cy="5616575"/>
          </a:xfrm>
          <a:prstGeom prst="rect">
            <a:avLst/>
          </a:prstGeom>
          <a:solidFill>
            <a:srgbClr val="FFFF99"/>
          </a:solidFill>
          <a:ln w="38100" algn="ctr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48197" name="Rectangle 5"/>
          <p:cNvSpPr>
            <a:spLocks noChangeArrowheads="1"/>
          </p:cNvSpPr>
          <p:nvPr/>
        </p:nvSpPr>
        <p:spPr bwMode="auto">
          <a:xfrm>
            <a:off x="7526338" y="938213"/>
            <a:ext cx="2400300" cy="825500"/>
          </a:xfrm>
          <a:prstGeom prst="rect">
            <a:avLst/>
          </a:prstGeom>
          <a:solidFill>
            <a:srgbClr val="0066FF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48198" name="Text Box 6"/>
          <p:cNvSpPr txBox="1">
            <a:spLocks noChangeArrowheads="1"/>
          </p:cNvSpPr>
          <p:nvPr/>
        </p:nvSpPr>
        <p:spPr bwMode="auto">
          <a:xfrm>
            <a:off x="6481198" y="760413"/>
            <a:ext cx="874255" cy="371513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800" dirty="0">
                <a:solidFill>
                  <a:srgbClr val="FF99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800" dirty="0">
                <a:solidFill>
                  <a:srgbClr val="0066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  <a:r>
              <a:rPr lang="en-US" altLang="ja-JP" sz="1800" dirty="0">
                <a:solidFill>
                  <a:srgbClr val="FF99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648199" name="Rectangle 7"/>
          <p:cNvSpPr>
            <a:spLocks noChangeArrowheads="1"/>
          </p:cNvSpPr>
          <p:nvPr/>
        </p:nvSpPr>
        <p:spPr bwMode="auto">
          <a:xfrm>
            <a:off x="7526338" y="1789113"/>
            <a:ext cx="2400300" cy="825500"/>
          </a:xfrm>
          <a:prstGeom prst="rect">
            <a:avLst/>
          </a:prstGeom>
          <a:solidFill>
            <a:srgbClr val="FF5050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48200" name="Rectangle 8"/>
          <p:cNvSpPr>
            <a:spLocks noChangeArrowheads="1"/>
          </p:cNvSpPr>
          <p:nvPr/>
        </p:nvSpPr>
        <p:spPr bwMode="auto">
          <a:xfrm>
            <a:off x="7526338" y="2640013"/>
            <a:ext cx="2400300" cy="825500"/>
          </a:xfrm>
          <a:prstGeom prst="rect">
            <a:avLst/>
          </a:prstGeom>
          <a:solidFill>
            <a:srgbClr val="008000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48201" name="Rectangle 9"/>
          <p:cNvSpPr>
            <a:spLocks noChangeArrowheads="1"/>
          </p:cNvSpPr>
          <p:nvPr/>
        </p:nvSpPr>
        <p:spPr bwMode="auto">
          <a:xfrm>
            <a:off x="7526338" y="3492500"/>
            <a:ext cx="2400300" cy="825500"/>
          </a:xfrm>
          <a:prstGeom prst="rect">
            <a:avLst/>
          </a:prstGeom>
          <a:solidFill>
            <a:srgbClr val="996633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48202" name="Text Box 10"/>
          <p:cNvSpPr txBox="1">
            <a:spLocks noChangeArrowheads="1"/>
          </p:cNvSpPr>
          <p:nvPr/>
        </p:nvSpPr>
        <p:spPr bwMode="auto">
          <a:xfrm>
            <a:off x="6472303" y="1479550"/>
            <a:ext cx="907919" cy="371513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800" dirty="0">
                <a:solidFill>
                  <a:srgbClr val="FF99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800" dirty="0">
                <a:solidFill>
                  <a:srgbClr val="0066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  <a:r>
              <a:rPr lang="en-US" altLang="ja-JP" sz="1800" dirty="0">
                <a:solidFill>
                  <a:srgbClr val="FF99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648203" name="Text Box 11"/>
          <p:cNvSpPr txBox="1">
            <a:spLocks noChangeArrowheads="1"/>
          </p:cNvSpPr>
          <p:nvPr/>
        </p:nvSpPr>
        <p:spPr bwMode="auto">
          <a:xfrm>
            <a:off x="6489135" y="1743075"/>
            <a:ext cx="874255" cy="371513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800" dirty="0">
                <a:solidFill>
                  <a:srgbClr val="FF99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800" dirty="0">
                <a:solidFill>
                  <a:srgbClr val="FF505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en-US" altLang="ja-JP" sz="1800" dirty="0">
                <a:solidFill>
                  <a:srgbClr val="FF99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648204" name="Text Box 12"/>
          <p:cNvSpPr txBox="1">
            <a:spLocks noChangeArrowheads="1"/>
          </p:cNvSpPr>
          <p:nvPr/>
        </p:nvSpPr>
        <p:spPr bwMode="auto">
          <a:xfrm>
            <a:off x="6472303" y="2344738"/>
            <a:ext cx="907919" cy="371513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800" dirty="0">
                <a:solidFill>
                  <a:srgbClr val="FF99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800" dirty="0">
                <a:solidFill>
                  <a:srgbClr val="FF505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en-US" altLang="ja-JP" sz="1800" dirty="0">
                <a:solidFill>
                  <a:srgbClr val="FF99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648205" name="Text Box 13"/>
          <p:cNvSpPr txBox="1">
            <a:spLocks noChangeArrowheads="1"/>
          </p:cNvSpPr>
          <p:nvPr/>
        </p:nvSpPr>
        <p:spPr bwMode="auto">
          <a:xfrm>
            <a:off x="6489135" y="2608263"/>
            <a:ext cx="874255" cy="371513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800" dirty="0">
                <a:solidFill>
                  <a:srgbClr val="FF99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800" dirty="0">
                <a:solidFill>
                  <a:srgbClr val="008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en-US" altLang="ja-JP" sz="1800" dirty="0">
                <a:solidFill>
                  <a:srgbClr val="FF99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648206" name="Text Box 14"/>
          <p:cNvSpPr txBox="1">
            <a:spLocks noChangeArrowheads="1"/>
          </p:cNvSpPr>
          <p:nvPr/>
        </p:nvSpPr>
        <p:spPr bwMode="auto">
          <a:xfrm>
            <a:off x="6472303" y="3208338"/>
            <a:ext cx="907919" cy="371513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800" dirty="0">
                <a:solidFill>
                  <a:srgbClr val="FF99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800" dirty="0">
                <a:solidFill>
                  <a:srgbClr val="008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en-US" altLang="ja-JP" sz="1800" dirty="0">
                <a:solidFill>
                  <a:srgbClr val="FF99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648207" name="Text Box 15"/>
          <p:cNvSpPr txBox="1">
            <a:spLocks noChangeArrowheads="1"/>
          </p:cNvSpPr>
          <p:nvPr/>
        </p:nvSpPr>
        <p:spPr bwMode="auto">
          <a:xfrm>
            <a:off x="6489135" y="3471863"/>
            <a:ext cx="874255" cy="371513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800" dirty="0">
                <a:solidFill>
                  <a:srgbClr val="FF99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800" dirty="0">
                <a:solidFill>
                  <a:srgbClr val="9966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  <a:r>
              <a:rPr lang="en-US" altLang="ja-JP" sz="1800" dirty="0">
                <a:solidFill>
                  <a:srgbClr val="FF99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648208" name="Text Box 16"/>
          <p:cNvSpPr txBox="1">
            <a:spLocks noChangeArrowheads="1"/>
          </p:cNvSpPr>
          <p:nvPr/>
        </p:nvSpPr>
        <p:spPr bwMode="auto">
          <a:xfrm>
            <a:off x="6472303" y="4071938"/>
            <a:ext cx="907919" cy="371513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800" dirty="0">
                <a:solidFill>
                  <a:srgbClr val="FF99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800" dirty="0">
                <a:solidFill>
                  <a:srgbClr val="9966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  <a:r>
              <a:rPr lang="en-US" altLang="ja-JP" sz="1800" dirty="0">
                <a:solidFill>
                  <a:srgbClr val="FF99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648209" name="Rectangle 17"/>
          <p:cNvSpPr>
            <a:spLocks noChangeArrowheads="1"/>
          </p:cNvSpPr>
          <p:nvPr/>
        </p:nvSpPr>
        <p:spPr bwMode="auto">
          <a:xfrm>
            <a:off x="5472113" y="900113"/>
            <a:ext cx="792162" cy="5616575"/>
          </a:xfrm>
          <a:prstGeom prst="rect">
            <a:avLst/>
          </a:prstGeom>
          <a:solidFill>
            <a:srgbClr val="99CCFF"/>
          </a:solidFill>
          <a:ln w="38100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48214" name="Text Box 22"/>
          <p:cNvSpPr txBox="1">
            <a:spLocks noChangeArrowheads="1"/>
          </p:cNvSpPr>
          <p:nvPr/>
        </p:nvSpPr>
        <p:spPr bwMode="auto">
          <a:xfrm>
            <a:off x="5412562" y="6443663"/>
            <a:ext cx="925551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ロック</a:t>
            </a:r>
          </a:p>
        </p:txBody>
      </p:sp>
      <p:sp>
        <p:nvSpPr>
          <p:cNvPr id="648215" name="Rectangle 23"/>
          <p:cNvSpPr>
            <a:spLocks noChangeArrowheads="1"/>
          </p:cNvSpPr>
          <p:nvPr/>
        </p:nvSpPr>
        <p:spPr bwMode="auto">
          <a:xfrm>
            <a:off x="5510213" y="938213"/>
            <a:ext cx="720725" cy="825500"/>
          </a:xfrm>
          <a:prstGeom prst="rect">
            <a:avLst/>
          </a:prstGeom>
          <a:solidFill>
            <a:schemeClr val="hlink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48216" name="Rectangle 24"/>
          <p:cNvSpPr>
            <a:spLocks noChangeArrowheads="1"/>
          </p:cNvSpPr>
          <p:nvPr/>
        </p:nvSpPr>
        <p:spPr bwMode="auto">
          <a:xfrm>
            <a:off x="5510213" y="1789113"/>
            <a:ext cx="720725" cy="825500"/>
          </a:xfrm>
          <a:prstGeom prst="rect">
            <a:avLst/>
          </a:prstGeom>
          <a:solidFill>
            <a:schemeClr val="hlink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48217" name="Rectangle 25"/>
          <p:cNvSpPr>
            <a:spLocks noChangeArrowheads="1"/>
          </p:cNvSpPr>
          <p:nvPr/>
        </p:nvSpPr>
        <p:spPr bwMode="auto">
          <a:xfrm>
            <a:off x="5510213" y="2640013"/>
            <a:ext cx="720725" cy="825500"/>
          </a:xfrm>
          <a:prstGeom prst="rect">
            <a:avLst/>
          </a:prstGeom>
          <a:solidFill>
            <a:schemeClr val="hlink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48218" name="Rectangle 26"/>
          <p:cNvSpPr>
            <a:spLocks noChangeArrowheads="1"/>
          </p:cNvSpPr>
          <p:nvPr/>
        </p:nvSpPr>
        <p:spPr bwMode="auto">
          <a:xfrm>
            <a:off x="5510213" y="3492500"/>
            <a:ext cx="720725" cy="825500"/>
          </a:xfrm>
          <a:prstGeom prst="rect">
            <a:avLst/>
          </a:prstGeom>
          <a:solidFill>
            <a:schemeClr val="hlink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48219" name="Text Box 27"/>
          <p:cNvSpPr txBox="1">
            <a:spLocks noChangeArrowheads="1"/>
          </p:cNvSpPr>
          <p:nvPr/>
        </p:nvSpPr>
        <p:spPr bwMode="auto">
          <a:xfrm>
            <a:off x="5162201" y="1116013"/>
            <a:ext cx="337249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648220" name="Text Box 28"/>
          <p:cNvSpPr txBox="1">
            <a:spLocks noChangeArrowheads="1"/>
          </p:cNvSpPr>
          <p:nvPr/>
        </p:nvSpPr>
        <p:spPr bwMode="auto">
          <a:xfrm>
            <a:off x="5162201" y="1954213"/>
            <a:ext cx="337249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648221" name="Text Box 29"/>
          <p:cNvSpPr txBox="1">
            <a:spLocks noChangeArrowheads="1"/>
          </p:cNvSpPr>
          <p:nvPr/>
        </p:nvSpPr>
        <p:spPr bwMode="auto">
          <a:xfrm>
            <a:off x="5162201" y="2817813"/>
            <a:ext cx="337249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648222" name="Text Box 30"/>
          <p:cNvSpPr txBox="1">
            <a:spLocks noChangeArrowheads="1"/>
          </p:cNvSpPr>
          <p:nvPr/>
        </p:nvSpPr>
        <p:spPr bwMode="auto">
          <a:xfrm>
            <a:off x="5162201" y="3683000"/>
            <a:ext cx="337249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</a:p>
        </p:txBody>
      </p:sp>
      <p:sp>
        <p:nvSpPr>
          <p:cNvPr id="648223" name="Line 31"/>
          <p:cNvSpPr>
            <a:spLocks noChangeShapeType="1"/>
          </p:cNvSpPr>
          <p:nvPr/>
        </p:nvSpPr>
        <p:spPr bwMode="auto">
          <a:xfrm>
            <a:off x="6911975" y="4716463"/>
            <a:ext cx="0" cy="1368425"/>
          </a:xfrm>
          <a:prstGeom prst="line">
            <a:avLst/>
          </a:prstGeom>
          <a:noFill/>
          <a:ln w="88900" cap="rnd">
            <a:solidFill>
              <a:srgbClr val="FF9900"/>
            </a:solidFill>
            <a:prstDash val="sysDot"/>
            <a:round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48224" name="Line 32"/>
          <p:cNvSpPr>
            <a:spLocks noChangeShapeType="1"/>
          </p:cNvSpPr>
          <p:nvPr/>
        </p:nvSpPr>
        <p:spPr bwMode="auto">
          <a:xfrm>
            <a:off x="5327650" y="4716463"/>
            <a:ext cx="0" cy="1368425"/>
          </a:xfrm>
          <a:prstGeom prst="line">
            <a:avLst/>
          </a:prstGeom>
          <a:noFill/>
          <a:ln w="88900" cap="rnd">
            <a:solidFill>
              <a:schemeClr val="accent2"/>
            </a:solidFill>
            <a:prstDash val="sysDot"/>
            <a:round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4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4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4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48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64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64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648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64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648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648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64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648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648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4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4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48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48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648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648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648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648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48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648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50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648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0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648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2500"/>
                            </p:stCondLst>
                            <p:childTnLst>
                              <p:par>
                                <p:cTn id="10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500"/>
                                        <p:tgtEl>
                                          <p:spTgt spid="648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8197" grpId="0" animBg="1"/>
      <p:bldP spid="648198" grpId="0"/>
      <p:bldP spid="648199" grpId="0" animBg="1"/>
      <p:bldP spid="648200" grpId="0" animBg="1"/>
      <p:bldP spid="648201" grpId="0" animBg="1"/>
      <p:bldP spid="648202" grpId="0"/>
      <p:bldP spid="648203" grpId="0"/>
      <p:bldP spid="648204" grpId="0"/>
      <p:bldP spid="648205" grpId="0"/>
      <p:bldP spid="648206" grpId="0"/>
      <p:bldP spid="648207" grpId="0"/>
      <p:bldP spid="648208" grpId="0"/>
      <p:bldP spid="648209" grpId="0" animBg="1"/>
      <p:bldP spid="648214" grpId="0"/>
      <p:bldP spid="648215" grpId="0" animBg="1"/>
      <p:bldP spid="648216" grpId="0" animBg="1"/>
      <p:bldP spid="648217" grpId="0" animBg="1"/>
      <p:bldP spid="648218" grpId="0" animBg="1"/>
      <p:bldP spid="648219" grpId="0"/>
      <p:bldP spid="648220" grpId="0"/>
      <p:bldP spid="648221" grpId="0"/>
      <p:bldP spid="648222" grpId="0"/>
      <p:bldP spid="648223" grpId="0" animBg="1"/>
      <p:bldP spid="64822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まとめ</a:t>
            </a:r>
          </a:p>
        </p:txBody>
      </p:sp>
      <p:sp>
        <p:nvSpPr>
          <p:cNvPr id="632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主記憶管理</a:t>
            </a:r>
          </a:p>
          <a:p>
            <a:pPr lvl="1"/>
            <a:r>
              <a:rPr lang="ja-JP" altLang="en-US"/>
              <a:t>ユーザに独立した論理アドレス空間を提供</a:t>
            </a:r>
          </a:p>
          <a:p>
            <a:pPr lvl="1"/>
            <a:r>
              <a:rPr lang="ja-JP" altLang="en-US"/>
              <a:t>論理アドレス空間の要件</a:t>
            </a:r>
          </a:p>
          <a:p>
            <a:pPr lvl="2"/>
            <a:r>
              <a:rPr lang="ja-JP" altLang="en-US"/>
              <a:t>無限大</a:t>
            </a:r>
          </a:p>
          <a:p>
            <a:pPr lvl="2"/>
            <a:r>
              <a:rPr lang="ja-JP" altLang="en-US"/>
              <a:t>プロセスごとに固有</a:t>
            </a:r>
          </a:p>
          <a:p>
            <a:pPr lvl="2"/>
            <a:r>
              <a:rPr lang="ja-JP" altLang="en-US"/>
              <a:t>プロセス間で共有可能</a:t>
            </a:r>
          </a:p>
          <a:p>
            <a:pPr lvl="2"/>
            <a:r>
              <a:rPr lang="ja-JP" altLang="en-US"/>
              <a:t>複数の</a:t>
            </a:r>
            <a:r>
              <a:rPr lang="en-US" altLang="ja-JP"/>
              <a:t>1</a:t>
            </a:r>
            <a:r>
              <a:rPr lang="ja-JP" altLang="en-US"/>
              <a:t>次元アドレス（プログラム部，データ部等の分離）</a:t>
            </a:r>
          </a:p>
          <a:p>
            <a:pPr lvl="1"/>
            <a:endParaRPr lang="ja-JP" alt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まとめ</a:t>
            </a:r>
          </a:p>
        </p:txBody>
      </p:sp>
      <p:sp>
        <p:nvSpPr>
          <p:cNvPr id="64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下限レジスタ機構</a:t>
            </a:r>
          </a:p>
          <a:p>
            <a:pPr lvl="1"/>
            <a:r>
              <a:rPr lang="ja-JP" altLang="en-US"/>
              <a:t>ユーザ領域の下限を設定</a:t>
            </a:r>
          </a:p>
          <a:p>
            <a:pPr lvl="1"/>
            <a:r>
              <a:rPr lang="en-US" altLang="ja-JP"/>
              <a:t>OS</a:t>
            </a:r>
            <a:r>
              <a:rPr lang="ja-JP" altLang="en-US"/>
              <a:t>領域とユーザ領域を分離</a:t>
            </a:r>
          </a:p>
          <a:p>
            <a:pPr lvl="1"/>
            <a:r>
              <a:rPr lang="ja-JP" altLang="en-US"/>
              <a:t>実行モードに応じてアクセス可否を判断</a:t>
            </a:r>
          </a:p>
          <a:p>
            <a:pPr lvl="1"/>
            <a:endParaRPr lang="ja-JP" altLang="en-US"/>
          </a:p>
          <a:p>
            <a:r>
              <a:rPr lang="ja-JP" altLang="en-US"/>
              <a:t>ロック／キー機構</a:t>
            </a:r>
          </a:p>
          <a:p>
            <a:pPr lvl="1"/>
            <a:r>
              <a:rPr lang="ja-JP" altLang="en-US"/>
              <a:t>アドレスの上位数桁でメモリ領域を分割</a:t>
            </a:r>
          </a:p>
          <a:p>
            <a:pPr lvl="1"/>
            <a:r>
              <a:rPr lang="ja-JP" altLang="en-US"/>
              <a:t>各領域ごとにアクセス権限を設定</a:t>
            </a:r>
          </a:p>
          <a:p>
            <a:pPr lvl="1"/>
            <a:r>
              <a:rPr lang="ja-JP" altLang="en-US"/>
              <a:t>アドレスに応じた権限（ロック値）と実行モードから</a:t>
            </a:r>
            <a:br>
              <a:rPr lang="ja-JP" altLang="en-US"/>
            </a:br>
            <a:r>
              <a:rPr lang="ja-JP" altLang="en-US"/>
              <a:t>アクセス可否を判断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e-g2-20041122">
  <a:themeElements>
    <a:clrScheme name="coe-g2-2004112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coe-g2-20041122">
      <a:majorFont>
        <a:latin typeface="A-OTF 新ゴ Pro B"/>
        <a:ea typeface="A-OTF 新ゴ Pro B"/>
        <a:cs typeface=""/>
      </a:majorFont>
      <a:minorFont>
        <a:latin typeface="A-OTF 新ゴ Pro H"/>
        <a:ea typeface="A-OTF 新ゴ Pro H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CC99"/>
        </a:solidFill>
        <a:ln w="38100" cap="flat" cmpd="sng" algn="ctr">
          <a:solidFill>
            <a:srgbClr val="FF66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1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1" i="0" u="none" strike="noStrike" cap="none" normalizeH="0" baseline="0" smtClean="0">
            <a:ln>
              <a:noFill/>
            </a:ln>
            <a:effectLst/>
            <a:latin typeface="A-OTF 新ゴ Pro H" pitchFamily="34" charset="-128"/>
            <a:ea typeface="A-OTF 新ゴ Pro H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CC99"/>
        </a:solidFill>
        <a:ln w="38100" cap="flat" cmpd="sng" algn="ctr">
          <a:solidFill>
            <a:srgbClr val="FF66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1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1" i="0" u="none" strike="noStrike" cap="none" normalizeH="0" baseline="0" smtClean="0">
            <a:ln>
              <a:noFill/>
            </a:ln>
            <a:effectLst/>
            <a:latin typeface="A-OTF 新ゴ Pro H" pitchFamily="34" charset="-128"/>
            <a:ea typeface="A-OTF 新ゴ Pro H" pitchFamily="34" charset="-128"/>
          </a:defRPr>
        </a:defPPr>
      </a:lstStyle>
    </a:lnDef>
  </a:objectDefaults>
  <a:extraClrSchemeLst>
    <a:extraClrScheme>
      <a:clrScheme name="coe-g2-2004112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e-g2-20041122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e-g2-20041122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e-g2-20041122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e-g2-20041122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e-g2-20041122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e-g2-20041122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coe-g2-20041122</Template>
  <TotalTime>51588</TotalTime>
  <Words>1360</Words>
  <Application>Microsoft Office PowerPoint</Application>
  <PresentationFormat>ユーザー設定</PresentationFormat>
  <Paragraphs>380</Paragraphs>
  <Slides>28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28</vt:i4>
      </vt:variant>
    </vt:vector>
  </HeadingPairs>
  <TitlesOfParts>
    <vt:vector size="37" baseType="lpstr">
      <vt:lpstr>A-OTF 新ゴ Pro H</vt:lpstr>
      <vt:lpstr>A-OTF 新ゴ Pro M</vt:lpstr>
      <vt:lpstr>ＭＳ Ｐゴシック</vt:lpstr>
      <vt:lpstr>StarSymbol</vt:lpstr>
      <vt:lpstr>ヒラギノ角ゴ Pro W6</vt:lpstr>
      <vt:lpstr>Arial Narrow</vt:lpstr>
      <vt:lpstr>Times New Roman</vt:lpstr>
      <vt:lpstr>Wingdings</vt:lpstr>
      <vt:lpstr>coe-g2-20041122</vt:lpstr>
      <vt:lpstr>PowerPoint プレゼンテーション</vt:lpstr>
      <vt:lpstr>復習</vt:lpstr>
      <vt:lpstr>PowerPoint プレゼンテーション</vt:lpstr>
      <vt:lpstr>主記憶の構成</vt:lpstr>
      <vt:lpstr>主記憶の共有</vt:lpstr>
      <vt:lpstr>問題点(1)：データ保護</vt:lpstr>
      <vt:lpstr>問題点(2)：有限性</vt:lpstr>
      <vt:lpstr>主記憶の仮想化</vt:lpstr>
      <vt:lpstr>アドレス空間</vt:lpstr>
      <vt:lpstr>理想的な論理アドレス空間</vt:lpstr>
      <vt:lpstr>変数と主記憶</vt:lpstr>
      <vt:lpstr>変数アクセス時の様々な変換</vt:lpstr>
      <vt:lpstr>変数アクセス時の様々な変換</vt:lpstr>
      <vt:lpstr>変数アクセス時の様々な変換</vt:lpstr>
      <vt:lpstr>メモリ関数の設計</vt:lpstr>
      <vt:lpstr>PowerPoint プレゼンテーション</vt:lpstr>
      <vt:lpstr>目的</vt:lpstr>
      <vt:lpstr>下限レジスタ機構の仕組み</vt:lpstr>
      <vt:lpstr>下限レジスタ機構の仕組み</vt:lpstr>
      <vt:lpstr>下限レジスタ機構の仕組み</vt:lpstr>
      <vt:lpstr>下限レジスタ機構の仕組み</vt:lpstr>
      <vt:lpstr>PowerPoint プレゼンテーション</vt:lpstr>
      <vt:lpstr>下限レジスタ機構とその問題</vt:lpstr>
      <vt:lpstr>ロック／キー機構の仕組み</vt:lpstr>
      <vt:lpstr>ロック／キー機構の仕組み</vt:lpstr>
      <vt:lpstr>ロック機構における領域分割</vt:lpstr>
      <vt:lpstr>まとめ</vt:lpstr>
      <vt:lpstr>まとめ</vt:lpstr>
    </vt:vector>
  </TitlesOfParts>
  <Company>豊橋技術科学大学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matsuo</dc:creator>
  <cp:lastModifiedBy>matsuo Hiroshi</cp:lastModifiedBy>
  <cp:revision>923</cp:revision>
  <cp:lastPrinted>2022-03-01T04:53:34Z</cp:lastPrinted>
  <dcterms:created xsi:type="dcterms:W3CDTF">2005-03-11T00:37:53Z</dcterms:created>
  <dcterms:modified xsi:type="dcterms:W3CDTF">2022-03-01T05:03:15Z</dcterms:modified>
</cp:coreProperties>
</file>