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6"/>
  </p:notesMasterIdLst>
  <p:sldIdLst>
    <p:sldId id="256" r:id="rId2"/>
    <p:sldId id="319" r:id="rId3"/>
    <p:sldId id="320" r:id="rId4"/>
    <p:sldId id="321" r:id="rId5"/>
    <p:sldId id="259" r:id="rId6"/>
    <p:sldId id="317" r:id="rId7"/>
    <p:sldId id="318" r:id="rId8"/>
    <p:sldId id="322" r:id="rId9"/>
    <p:sldId id="323" r:id="rId10"/>
    <p:sldId id="324" r:id="rId11"/>
    <p:sldId id="325" r:id="rId12"/>
    <p:sldId id="354" r:id="rId13"/>
    <p:sldId id="355" r:id="rId14"/>
    <p:sldId id="356" r:id="rId15"/>
    <p:sldId id="357" r:id="rId16"/>
    <p:sldId id="326" r:id="rId17"/>
    <p:sldId id="332" r:id="rId18"/>
    <p:sldId id="327" r:id="rId19"/>
    <p:sldId id="329" r:id="rId20"/>
    <p:sldId id="328" r:id="rId21"/>
    <p:sldId id="330" r:id="rId22"/>
    <p:sldId id="333" r:id="rId23"/>
    <p:sldId id="331" r:id="rId24"/>
    <p:sldId id="335" r:id="rId25"/>
    <p:sldId id="334" r:id="rId26"/>
    <p:sldId id="336" r:id="rId27"/>
    <p:sldId id="337" r:id="rId28"/>
    <p:sldId id="338" r:id="rId29"/>
    <p:sldId id="339" r:id="rId30"/>
    <p:sldId id="340" r:id="rId31"/>
    <p:sldId id="341" r:id="rId32"/>
    <p:sldId id="342" r:id="rId33"/>
    <p:sldId id="343" r:id="rId34"/>
    <p:sldId id="358" r:id="rId35"/>
    <p:sldId id="359" r:id="rId36"/>
    <p:sldId id="344" r:id="rId37"/>
    <p:sldId id="345" r:id="rId38"/>
    <p:sldId id="346" r:id="rId39"/>
    <p:sldId id="347" r:id="rId40"/>
    <p:sldId id="348" r:id="rId41"/>
    <p:sldId id="349" r:id="rId42"/>
    <p:sldId id="350" r:id="rId43"/>
    <p:sldId id="351" r:id="rId44"/>
    <p:sldId id="353" r:id="rId45"/>
  </p:sldIdLst>
  <p:sldSz cx="10080625" cy="7559675"/>
  <p:notesSz cx="7099300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6">
          <p15:clr>
            <a:srgbClr val="A4A3A4"/>
          </p15:clr>
        </p15:guide>
        <p15:guide id="2" pos="20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5050"/>
    <a:srgbClr val="FF6600"/>
    <a:srgbClr val="339933"/>
    <a:srgbClr val="00CC00"/>
    <a:srgbClr val="FF7C80"/>
    <a:srgbClr val="FFCC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68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66" y="12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6"/>
        <p:guide pos="20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7450" y="982663"/>
            <a:ext cx="4724400" cy="3543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199" y="4869646"/>
            <a:ext cx="4906869" cy="3932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76531" y="8077079"/>
            <a:ext cx="845651" cy="861495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lIns="86850" tIns="43425" rIns="86850" bIns="43425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0273" y="8352089"/>
            <a:ext cx="451909" cy="434546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67106" y="8504509"/>
            <a:ext cx="193964" cy="22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07BC8F14-50E6-4A22-9970-C0379BB988BA}" type="slidenum">
              <a:rPr lang="ja-JP" altLang="en-GB" sz="15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5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193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1pPr>
    <a:lvl2pPr marL="742950" indent="-28575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2pPr>
    <a:lvl3pPr marL="11430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3pPr>
    <a:lvl4pPr marL="16002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4pPr>
    <a:lvl5pPr marL="20574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199" y="4868127"/>
            <a:ext cx="4909852" cy="393218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182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633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199" y="4868127"/>
            <a:ext cx="4909852" cy="3932182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8085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891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199" y="4868127"/>
            <a:ext cx="4909852" cy="3932182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8785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710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199" y="4868127"/>
            <a:ext cx="4909852" cy="3932182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715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101600"/>
            <a:ext cx="458787" cy="439738"/>
          </a:xfrm>
          <a:prstGeom prst="rect">
            <a:avLst/>
          </a:prstGeom>
          <a:noFill/>
        </p:spPr>
      </p:pic>
      <p:sp>
        <p:nvSpPr>
          <p:cNvPr id="1029" name="Text Box 5"/>
          <p:cNvSpPr txBox="1">
            <a:spLocks noChangeArrowheads="1"/>
          </p:cNvSpPr>
          <p:nvPr/>
        </p:nvSpPr>
        <p:spPr bwMode="auto">
          <a:xfrm rot="21000000">
            <a:off x="9528175" y="7142163"/>
            <a:ext cx="2857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57461984-5EB0-4905-A16C-B9F75CEC54EE}" type="slidenum">
              <a:rPr lang="ja-JP" altLang="en-GB" sz="16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6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19316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ja-JP" altLang="en-GB" sz="1400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en-GB" altLang="ja-JP" sz="1400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#8</a:t>
            </a:r>
            <a:endParaRPr lang="ja-JP" altLang="en-GB" sz="1400" dirty="0">
              <a:solidFill>
                <a:srgbClr val="80808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title text format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outline text format</a:t>
            </a:r>
          </a:p>
          <a:p>
            <a:pPr lvl="1"/>
            <a:r>
              <a:rPr lang="en-GB" altLang="ja-JP" dirty="0"/>
              <a:t>Second Outline Level</a:t>
            </a:r>
          </a:p>
          <a:p>
            <a:pPr lvl="2"/>
            <a:r>
              <a:rPr lang="en-GB" altLang="ja-JP" dirty="0"/>
              <a:t>Third Outline Level</a:t>
            </a:r>
          </a:p>
          <a:p>
            <a:pPr lvl="3"/>
            <a:r>
              <a:rPr lang="en-GB" altLang="ja-JP" dirty="0"/>
              <a:t>Fourth Outline Level</a:t>
            </a:r>
          </a:p>
          <a:p>
            <a:pPr lvl="4"/>
            <a:r>
              <a:rPr lang="en-GB" altLang="ja-JP" dirty="0"/>
              <a:t>Fifth Outline Level</a:t>
            </a:r>
          </a:p>
          <a:p>
            <a:pPr lvl="4"/>
            <a:r>
              <a:rPr lang="en-GB" altLang="ja-JP" dirty="0"/>
              <a:t>Sixth Outline Level</a:t>
            </a:r>
          </a:p>
          <a:p>
            <a:pPr lvl="4"/>
            <a:r>
              <a:rPr lang="en-GB" altLang="ja-JP" dirty="0"/>
              <a:t>Seventh Outline Level</a:t>
            </a:r>
          </a:p>
          <a:p>
            <a:pPr lvl="4"/>
            <a:r>
              <a:rPr lang="en-GB" altLang="ja-JP" dirty="0"/>
              <a:t>Eighth Outline Level</a:t>
            </a:r>
          </a:p>
          <a:p>
            <a:pPr lvl="4"/>
            <a:r>
              <a:rPr lang="en-GB" altLang="ja-JP" dirty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449263" rtl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j-cs"/>
        </a:defRPr>
      </a:lvl1pPr>
      <a:lvl2pPr marL="358775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2pPr>
      <a:lvl3pPr marL="719138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3pPr>
      <a:lvl4pPr marL="10795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4pPr>
      <a:lvl5pPr marL="14398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n-cs"/>
        </a:defRPr>
      </a:lvl1pPr>
      <a:lvl2pPr marL="863600" indent="-287338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marL="1295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marL="1727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marL="21590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endParaRPr lang="ja-JP" alt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en-GB" altLang="ja-JP" sz="400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ヒラギノ角ゴ Pro W6" pitchFamily="34" charset="-128"/>
              </a:rPr>
              <a:t>オペレーティングシステム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#8</a:t>
            </a: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主記憶管理：主記憶割り当て</a:t>
            </a:r>
            <a:endParaRPr lang="en-GB" altLang="ja-JP" sz="4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主記憶管理</a:t>
            </a:r>
          </a:p>
          <a:p>
            <a:pPr lvl="1"/>
            <a:r>
              <a:rPr lang="ja-JP" altLang="en-US" dirty="0"/>
              <a:t>ユーザに独立した論理アドレス空間を提供</a:t>
            </a:r>
          </a:p>
          <a:p>
            <a:pPr lvl="1"/>
            <a:r>
              <a:rPr lang="ja-JP" altLang="en-US" dirty="0"/>
              <a:t>論理アドレス空間の要件</a:t>
            </a:r>
          </a:p>
          <a:p>
            <a:pPr lvl="2"/>
            <a:r>
              <a:rPr lang="ja-JP" altLang="en-US" dirty="0"/>
              <a:t>無限大</a:t>
            </a:r>
          </a:p>
          <a:p>
            <a:pPr lvl="2"/>
            <a:r>
              <a:rPr lang="ja-JP" altLang="en-US" dirty="0"/>
              <a:t>プロセス事に固有</a:t>
            </a:r>
          </a:p>
          <a:p>
            <a:pPr lvl="2"/>
            <a:r>
              <a:rPr lang="ja-JP" altLang="en-US" dirty="0"/>
              <a:t>プロセス間で共有可能</a:t>
            </a:r>
          </a:p>
          <a:p>
            <a:pPr lvl="2"/>
            <a:r>
              <a:rPr lang="ja-JP" altLang="en-US" dirty="0"/>
              <a:t>複数の</a:t>
            </a:r>
            <a:r>
              <a:rPr lang="en-US" altLang="ja-JP" dirty="0"/>
              <a:t>1</a:t>
            </a:r>
            <a:r>
              <a:rPr lang="ja-JP" altLang="en-US" dirty="0"/>
              <a:t>次元アドレス（プログラム部，データ部等の分離）</a:t>
            </a:r>
          </a:p>
          <a:p>
            <a:pPr lvl="1"/>
            <a:endParaRPr lang="ja-JP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下限レジスタ機構</a:t>
            </a:r>
          </a:p>
          <a:p>
            <a:pPr lvl="1"/>
            <a:r>
              <a:rPr lang="ja-JP" altLang="en-US"/>
              <a:t>ユーザ領域の下限を設定，</a:t>
            </a:r>
            <a:r>
              <a:rPr lang="en-US" altLang="ja-JP"/>
              <a:t>OS</a:t>
            </a:r>
            <a:r>
              <a:rPr lang="ja-JP" altLang="en-US"/>
              <a:t>領域とユーザ領域を分離</a:t>
            </a:r>
          </a:p>
          <a:p>
            <a:pPr lvl="1"/>
            <a:r>
              <a:rPr lang="ja-JP" altLang="en-US"/>
              <a:t>実行モードに応じてアクセス可否を判断</a:t>
            </a:r>
          </a:p>
          <a:p>
            <a:pPr lvl="1"/>
            <a:endParaRPr lang="ja-JP" altLang="en-US"/>
          </a:p>
        </p:txBody>
      </p:sp>
      <p:sp>
        <p:nvSpPr>
          <p:cNvPr id="655364" name="Rectangle 4"/>
          <p:cNvSpPr>
            <a:spLocks noChangeArrowheads="1"/>
          </p:cNvSpPr>
          <p:nvPr/>
        </p:nvSpPr>
        <p:spPr bwMode="auto">
          <a:xfrm>
            <a:off x="5761038" y="2987675"/>
            <a:ext cx="3887787" cy="40322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5365" name="Rectangle 5"/>
          <p:cNvSpPr>
            <a:spLocks noChangeArrowheads="1"/>
          </p:cNvSpPr>
          <p:nvPr/>
        </p:nvSpPr>
        <p:spPr bwMode="auto">
          <a:xfrm>
            <a:off x="5807075" y="3025775"/>
            <a:ext cx="3813175" cy="1368425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55366" name="Text Box 6"/>
          <p:cNvSpPr txBox="1">
            <a:spLocks noChangeArrowheads="1"/>
          </p:cNvSpPr>
          <p:nvPr/>
        </p:nvSpPr>
        <p:spPr bwMode="auto">
          <a:xfrm>
            <a:off x="5441601" y="2771775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55367" name="Rectangle 7"/>
          <p:cNvSpPr>
            <a:spLocks noChangeArrowheads="1"/>
          </p:cNvSpPr>
          <p:nvPr/>
        </p:nvSpPr>
        <p:spPr bwMode="auto">
          <a:xfrm>
            <a:off x="360363" y="3635375"/>
            <a:ext cx="2089150" cy="936625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下限レジスタ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LL</a:t>
            </a:r>
          </a:p>
        </p:txBody>
      </p:sp>
      <p:sp>
        <p:nvSpPr>
          <p:cNvPr id="655368" name="Text Box 8"/>
          <p:cNvSpPr txBox="1">
            <a:spLocks noChangeArrowheads="1"/>
          </p:cNvSpPr>
          <p:nvPr/>
        </p:nvSpPr>
        <p:spPr bwMode="auto">
          <a:xfrm>
            <a:off x="5255796" y="4140200"/>
            <a:ext cx="51518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LL</a:t>
            </a:r>
          </a:p>
        </p:txBody>
      </p:sp>
      <p:sp>
        <p:nvSpPr>
          <p:cNvPr id="655369" name="Rectangle 9"/>
          <p:cNvSpPr>
            <a:spLocks noChangeArrowheads="1"/>
          </p:cNvSpPr>
          <p:nvPr/>
        </p:nvSpPr>
        <p:spPr bwMode="auto">
          <a:xfrm>
            <a:off x="360363" y="4932363"/>
            <a:ext cx="2089150" cy="86360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アドレスレジスタ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sp>
        <p:nvSpPr>
          <p:cNvPr id="655370" name="Oval 10"/>
          <p:cNvSpPr>
            <a:spLocks noChangeArrowheads="1"/>
          </p:cNvSpPr>
          <p:nvPr/>
        </p:nvSpPr>
        <p:spPr bwMode="auto">
          <a:xfrm>
            <a:off x="2808288" y="3529013"/>
            <a:ext cx="1152525" cy="1152525"/>
          </a:xfrm>
          <a:prstGeom prst="ellipse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比較器</a:t>
            </a:r>
          </a:p>
        </p:txBody>
      </p:sp>
      <p:cxnSp>
        <p:nvCxnSpPr>
          <p:cNvPr id="655371" name="AutoShape 11"/>
          <p:cNvCxnSpPr>
            <a:cxnSpLocks noChangeShapeType="1"/>
            <a:stCxn id="655367" idx="3"/>
            <a:endCxn id="655370" idx="2"/>
          </p:cNvCxnSpPr>
          <p:nvPr/>
        </p:nvCxnSpPr>
        <p:spPr bwMode="auto">
          <a:xfrm>
            <a:off x="2468563" y="4103688"/>
            <a:ext cx="320675" cy="1587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655372" name="AutoShape 12"/>
          <p:cNvCxnSpPr>
            <a:cxnSpLocks noChangeShapeType="1"/>
            <a:stCxn id="655369" idx="3"/>
            <a:endCxn id="655370" idx="3"/>
          </p:cNvCxnSpPr>
          <p:nvPr/>
        </p:nvCxnSpPr>
        <p:spPr bwMode="auto">
          <a:xfrm flipV="1">
            <a:off x="2468563" y="4532313"/>
            <a:ext cx="508000" cy="831850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655373" name="AutoShape 13"/>
          <p:cNvCxnSpPr>
            <a:cxnSpLocks noChangeShapeType="1"/>
            <a:stCxn id="655370" idx="6"/>
          </p:cNvCxnSpPr>
          <p:nvPr/>
        </p:nvCxnSpPr>
        <p:spPr bwMode="auto">
          <a:xfrm>
            <a:off x="3979863" y="4105275"/>
            <a:ext cx="339725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cxnSp>
        <p:nvCxnSpPr>
          <p:cNvPr id="655374" name="AutoShape 14"/>
          <p:cNvCxnSpPr>
            <a:cxnSpLocks noChangeShapeType="1"/>
            <a:stCxn id="655369" idx="3"/>
          </p:cNvCxnSpPr>
          <p:nvPr/>
        </p:nvCxnSpPr>
        <p:spPr bwMode="auto">
          <a:xfrm>
            <a:off x="2468563" y="5364163"/>
            <a:ext cx="1851025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655375" name="Rectangle 15"/>
          <p:cNvSpPr>
            <a:spLocks noChangeArrowheads="1"/>
          </p:cNvSpPr>
          <p:nvPr/>
        </p:nvSpPr>
        <p:spPr bwMode="auto">
          <a:xfrm>
            <a:off x="3384550" y="6443663"/>
            <a:ext cx="2089150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実行モード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ユーザモード</a:t>
            </a:r>
          </a:p>
        </p:txBody>
      </p:sp>
      <p:cxnSp>
        <p:nvCxnSpPr>
          <p:cNvPr id="655376" name="AutoShape 16"/>
          <p:cNvCxnSpPr>
            <a:cxnSpLocks noChangeShapeType="1"/>
            <a:stCxn id="655375" idx="0"/>
            <a:endCxn id="655379" idx="4"/>
          </p:cNvCxnSpPr>
          <p:nvPr/>
        </p:nvCxnSpPr>
        <p:spPr bwMode="auto">
          <a:xfrm flipV="1">
            <a:off x="4429125" y="4787900"/>
            <a:ext cx="142875" cy="1636713"/>
          </a:xfrm>
          <a:prstGeom prst="straightConnector1">
            <a:avLst/>
          </a:prstGeom>
          <a:noFill/>
          <a:ln w="63500">
            <a:solidFill>
              <a:srgbClr val="C0C0C0"/>
            </a:solidFill>
            <a:prstDash val="sysDot"/>
            <a:round/>
            <a:headEnd/>
            <a:tailEnd type="triangle" w="med" len="med"/>
          </a:ln>
          <a:effectLst/>
        </p:spPr>
      </p:cxnSp>
      <p:sp>
        <p:nvSpPr>
          <p:cNvPr id="655377" name="Line 17"/>
          <p:cNvSpPr>
            <a:spLocks noChangeShapeType="1"/>
          </p:cNvSpPr>
          <p:nvPr/>
        </p:nvSpPr>
        <p:spPr bwMode="auto">
          <a:xfrm flipH="1" flipV="1">
            <a:off x="4319588" y="4140200"/>
            <a:ext cx="215900" cy="503238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5379" name="Oval 19"/>
          <p:cNvSpPr>
            <a:spLocks noChangeArrowheads="1"/>
          </p:cNvSpPr>
          <p:nvPr/>
        </p:nvSpPr>
        <p:spPr bwMode="auto">
          <a:xfrm>
            <a:off x="4464050" y="4572000"/>
            <a:ext cx="215900" cy="215900"/>
          </a:xfrm>
          <a:prstGeom prst="ellipse">
            <a:avLst/>
          </a:prstGeom>
          <a:solidFill>
            <a:schemeClr val="accent2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5383" name="Text Box 23"/>
          <p:cNvSpPr txBox="1">
            <a:spLocks noChangeArrowheads="1"/>
          </p:cNvSpPr>
          <p:nvPr/>
        </p:nvSpPr>
        <p:spPr bwMode="auto">
          <a:xfrm>
            <a:off x="3915865" y="3725863"/>
            <a:ext cx="696322" cy="71006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4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</a:p>
        </p:txBody>
      </p:sp>
      <p:sp>
        <p:nvSpPr>
          <p:cNvPr id="655384" name="AutoShape 24"/>
          <p:cNvSpPr>
            <a:spLocks noChangeArrowheads="1"/>
          </p:cNvSpPr>
          <p:nvPr/>
        </p:nvSpPr>
        <p:spPr bwMode="auto">
          <a:xfrm>
            <a:off x="4319588" y="2843213"/>
            <a:ext cx="2736850" cy="936625"/>
          </a:xfrm>
          <a:prstGeom prst="wedgeEllipseCallout">
            <a:avLst>
              <a:gd name="adj1" fmla="val -43736"/>
              <a:gd name="adj2" fmla="val 77625"/>
            </a:avLst>
          </a:prstGeom>
          <a:solidFill>
            <a:srgbClr val="FF99CC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不正アクセスで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例外として処理</a:t>
            </a:r>
          </a:p>
        </p:txBody>
      </p:sp>
      <p:sp>
        <p:nvSpPr>
          <p:cNvPr id="655385" name="Text Box 25"/>
          <p:cNvSpPr txBox="1">
            <a:spLocks noChangeArrowheads="1"/>
          </p:cNvSpPr>
          <p:nvPr/>
        </p:nvSpPr>
        <p:spPr bwMode="auto">
          <a:xfrm>
            <a:off x="4967218" y="3706813"/>
            <a:ext cx="7716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ロック／キー機構</a:t>
            </a:r>
          </a:p>
          <a:p>
            <a:pPr lvl="1"/>
            <a:r>
              <a:rPr lang="ja-JP" altLang="en-US"/>
              <a:t>アドレスの上位数桁で分割，各領域ごとに権限を設定</a:t>
            </a:r>
          </a:p>
          <a:p>
            <a:pPr lvl="1"/>
            <a:r>
              <a:rPr lang="ja-JP" altLang="en-US"/>
              <a:t>アドレスに応じた権限（ロック値）と実行モードから</a:t>
            </a:r>
            <a:br>
              <a:rPr lang="ja-JP" altLang="en-US"/>
            </a:br>
            <a:r>
              <a:rPr lang="ja-JP" altLang="en-US"/>
              <a:t>アクセス可否を判断</a:t>
            </a:r>
          </a:p>
        </p:txBody>
      </p:sp>
      <p:sp>
        <p:nvSpPr>
          <p:cNvPr id="656388" name="Rectangle 4"/>
          <p:cNvSpPr>
            <a:spLocks noChangeArrowheads="1"/>
          </p:cNvSpPr>
          <p:nvPr/>
        </p:nvSpPr>
        <p:spPr bwMode="auto">
          <a:xfrm>
            <a:off x="6985000" y="3781425"/>
            <a:ext cx="2447925" cy="3598863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6389" name="Rectangle 5"/>
          <p:cNvSpPr>
            <a:spLocks noChangeArrowheads="1"/>
          </p:cNvSpPr>
          <p:nvPr/>
        </p:nvSpPr>
        <p:spPr bwMode="auto">
          <a:xfrm>
            <a:off x="7023100" y="3819525"/>
            <a:ext cx="2400300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56390" name="Text Box 6"/>
          <p:cNvSpPr txBox="1">
            <a:spLocks noChangeArrowheads="1"/>
          </p:cNvSpPr>
          <p:nvPr/>
        </p:nvSpPr>
        <p:spPr bwMode="auto">
          <a:xfrm>
            <a:off x="6673501" y="3565525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56391" name="Rectangle 7"/>
          <p:cNvSpPr>
            <a:spLocks noChangeArrowheads="1"/>
          </p:cNvSpPr>
          <p:nvPr/>
        </p:nvSpPr>
        <p:spPr bwMode="auto">
          <a:xfrm>
            <a:off x="3633788" y="6550025"/>
            <a:ext cx="2089150" cy="86360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アドレスレジスタ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sp>
        <p:nvSpPr>
          <p:cNvPr id="656392" name="Oval 8"/>
          <p:cNvSpPr>
            <a:spLocks noChangeArrowheads="1"/>
          </p:cNvSpPr>
          <p:nvPr/>
        </p:nvSpPr>
        <p:spPr bwMode="auto">
          <a:xfrm>
            <a:off x="4092575" y="3995738"/>
            <a:ext cx="1152525" cy="1152525"/>
          </a:xfrm>
          <a:prstGeom prst="ellipse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比較器</a:t>
            </a:r>
          </a:p>
        </p:txBody>
      </p:sp>
      <p:cxnSp>
        <p:nvCxnSpPr>
          <p:cNvPr id="656393" name="AutoShape 9"/>
          <p:cNvCxnSpPr>
            <a:cxnSpLocks noChangeShapeType="1"/>
            <a:endCxn id="656392" idx="2"/>
          </p:cNvCxnSpPr>
          <p:nvPr/>
        </p:nvCxnSpPr>
        <p:spPr bwMode="auto">
          <a:xfrm>
            <a:off x="3752850" y="4570413"/>
            <a:ext cx="320675" cy="1587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656394" name="AutoShape 10"/>
          <p:cNvCxnSpPr>
            <a:cxnSpLocks noChangeShapeType="1"/>
            <a:stCxn id="656392" idx="6"/>
          </p:cNvCxnSpPr>
          <p:nvPr/>
        </p:nvCxnSpPr>
        <p:spPr bwMode="auto">
          <a:xfrm>
            <a:off x="5264150" y="4572000"/>
            <a:ext cx="339725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656395" name="Rectangle 11"/>
          <p:cNvSpPr>
            <a:spLocks noChangeArrowheads="1"/>
          </p:cNvSpPr>
          <p:nvPr/>
        </p:nvSpPr>
        <p:spPr bwMode="auto">
          <a:xfrm>
            <a:off x="431800" y="3781425"/>
            <a:ext cx="792163" cy="3598863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6396" name="Rectangle 12"/>
          <p:cNvSpPr>
            <a:spLocks noChangeArrowheads="1"/>
          </p:cNvSpPr>
          <p:nvPr/>
        </p:nvSpPr>
        <p:spPr bwMode="auto">
          <a:xfrm>
            <a:off x="7023100" y="4670425"/>
            <a:ext cx="2400300" cy="825500"/>
          </a:xfrm>
          <a:prstGeom prst="rect">
            <a:avLst/>
          </a:prstGeom>
          <a:solidFill>
            <a:srgbClr val="CCFF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ユーザ領域</a:t>
            </a:r>
          </a:p>
        </p:txBody>
      </p:sp>
      <p:sp>
        <p:nvSpPr>
          <p:cNvPr id="656397" name="Rectangle 13"/>
          <p:cNvSpPr>
            <a:spLocks noChangeArrowheads="1"/>
          </p:cNvSpPr>
          <p:nvPr/>
        </p:nvSpPr>
        <p:spPr bwMode="auto">
          <a:xfrm>
            <a:off x="7023100" y="5521325"/>
            <a:ext cx="2400300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OS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</a:t>
            </a:r>
          </a:p>
        </p:txBody>
      </p:sp>
      <p:sp>
        <p:nvSpPr>
          <p:cNvPr id="656398" name="Rectangle 14"/>
          <p:cNvSpPr>
            <a:spLocks noChangeArrowheads="1"/>
          </p:cNvSpPr>
          <p:nvPr/>
        </p:nvSpPr>
        <p:spPr bwMode="auto">
          <a:xfrm>
            <a:off x="7023100" y="6373813"/>
            <a:ext cx="2400300" cy="825500"/>
          </a:xfrm>
          <a:prstGeom prst="rect">
            <a:avLst/>
          </a:prstGeom>
          <a:solidFill>
            <a:srgbClr val="33CC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自由領域</a:t>
            </a:r>
          </a:p>
        </p:txBody>
      </p:sp>
      <p:sp>
        <p:nvSpPr>
          <p:cNvPr id="656399" name="Rectangle 15"/>
          <p:cNvSpPr>
            <a:spLocks noChangeArrowheads="1"/>
          </p:cNvSpPr>
          <p:nvPr/>
        </p:nvSpPr>
        <p:spPr bwMode="auto">
          <a:xfrm>
            <a:off x="454025" y="3819525"/>
            <a:ext cx="744538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56400" name="Rectangle 16"/>
          <p:cNvSpPr>
            <a:spLocks noChangeArrowheads="1"/>
          </p:cNvSpPr>
          <p:nvPr/>
        </p:nvSpPr>
        <p:spPr bwMode="auto">
          <a:xfrm>
            <a:off x="454025" y="4670425"/>
            <a:ext cx="744538" cy="825500"/>
          </a:xfrm>
          <a:prstGeom prst="rect">
            <a:avLst/>
          </a:prstGeom>
          <a:solidFill>
            <a:srgbClr val="CCFF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656401" name="Rectangle 17"/>
          <p:cNvSpPr>
            <a:spLocks noChangeArrowheads="1"/>
          </p:cNvSpPr>
          <p:nvPr/>
        </p:nvSpPr>
        <p:spPr bwMode="auto">
          <a:xfrm>
            <a:off x="454025" y="5521325"/>
            <a:ext cx="744538" cy="8255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56402" name="Rectangle 18"/>
          <p:cNvSpPr>
            <a:spLocks noChangeArrowheads="1"/>
          </p:cNvSpPr>
          <p:nvPr/>
        </p:nvSpPr>
        <p:spPr bwMode="auto">
          <a:xfrm>
            <a:off x="454025" y="6373813"/>
            <a:ext cx="744538" cy="825500"/>
          </a:xfrm>
          <a:prstGeom prst="rect">
            <a:avLst/>
          </a:prstGeom>
          <a:solidFill>
            <a:srgbClr val="33CC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656403" name="Text Box 19"/>
          <p:cNvSpPr txBox="1">
            <a:spLocks noChangeArrowheads="1"/>
          </p:cNvSpPr>
          <p:nvPr/>
        </p:nvSpPr>
        <p:spPr bwMode="auto">
          <a:xfrm>
            <a:off x="372250" y="3276600"/>
            <a:ext cx="925551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ロック</a:t>
            </a:r>
          </a:p>
        </p:txBody>
      </p:sp>
      <p:sp>
        <p:nvSpPr>
          <p:cNvPr id="656405" name="Rectangle 21"/>
          <p:cNvSpPr>
            <a:spLocks noChangeArrowheads="1"/>
          </p:cNvSpPr>
          <p:nvPr/>
        </p:nvSpPr>
        <p:spPr bwMode="auto">
          <a:xfrm>
            <a:off x="3625850" y="5470525"/>
            <a:ext cx="2089150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実行モード</a:t>
            </a:r>
          </a:p>
        </p:txBody>
      </p:sp>
      <p:cxnSp>
        <p:nvCxnSpPr>
          <p:cNvPr id="656406" name="AutoShape 22"/>
          <p:cNvCxnSpPr>
            <a:cxnSpLocks noChangeShapeType="1"/>
            <a:stCxn id="656405" idx="0"/>
            <a:endCxn id="656392" idx="4"/>
          </p:cNvCxnSpPr>
          <p:nvPr/>
        </p:nvCxnSpPr>
        <p:spPr bwMode="auto">
          <a:xfrm flipH="1" flipV="1">
            <a:off x="4668838" y="5167313"/>
            <a:ext cx="1587" cy="284162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656407" name="Text Box 23"/>
          <p:cNvSpPr txBox="1">
            <a:spLocks noChangeArrowheads="1"/>
          </p:cNvSpPr>
          <p:nvPr/>
        </p:nvSpPr>
        <p:spPr bwMode="auto">
          <a:xfrm>
            <a:off x="6191181" y="5556250"/>
            <a:ext cx="7716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ADR</a:t>
            </a:r>
          </a:p>
        </p:txBody>
      </p:sp>
      <p:cxnSp>
        <p:nvCxnSpPr>
          <p:cNvPr id="656408" name="AutoShape 24"/>
          <p:cNvCxnSpPr>
            <a:cxnSpLocks noChangeShapeType="1"/>
            <a:stCxn id="656391" idx="1"/>
          </p:cNvCxnSpPr>
          <p:nvPr/>
        </p:nvCxnSpPr>
        <p:spPr bwMode="auto">
          <a:xfrm rot="10800000">
            <a:off x="1314450" y="5940425"/>
            <a:ext cx="2300288" cy="1041400"/>
          </a:xfrm>
          <a:prstGeom prst="bentConnector3">
            <a:avLst>
              <a:gd name="adj1" fmla="val 49968"/>
            </a:avLst>
          </a:prstGeom>
          <a:noFill/>
          <a:ln w="635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656409" name="AutoShape 25"/>
          <p:cNvCxnSpPr>
            <a:cxnSpLocks noChangeShapeType="1"/>
          </p:cNvCxnSpPr>
          <p:nvPr/>
        </p:nvCxnSpPr>
        <p:spPr bwMode="auto">
          <a:xfrm flipV="1">
            <a:off x="1314450" y="4572000"/>
            <a:ext cx="2357438" cy="1225550"/>
          </a:xfrm>
          <a:prstGeom prst="bentConnector3">
            <a:avLst>
              <a:gd name="adj1" fmla="val 49560"/>
            </a:avLst>
          </a:prstGeom>
          <a:noFill/>
          <a:ln w="635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56410" name="AutoShape 26"/>
          <p:cNvSpPr>
            <a:spLocks noChangeArrowheads="1"/>
          </p:cNvSpPr>
          <p:nvPr/>
        </p:nvSpPr>
        <p:spPr bwMode="auto">
          <a:xfrm>
            <a:off x="5111750" y="2700338"/>
            <a:ext cx="3382963" cy="1584325"/>
          </a:xfrm>
          <a:prstGeom prst="wedgeEllipseCallout">
            <a:avLst>
              <a:gd name="adj1" fmla="val -45306"/>
              <a:gd name="adj2" fmla="val 44088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実行モードと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アクセス権が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一致すれば許可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8.1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プログラムの主記憶領域確保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301" name="AutoShape 13"/>
          <p:cNvSpPr>
            <a:spLocks noChangeArrowheads="1"/>
          </p:cNvSpPr>
          <p:nvPr/>
        </p:nvSpPr>
        <p:spPr bwMode="auto">
          <a:xfrm>
            <a:off x="5472113" y="2124075"/>
            <a:ext cx="3887787" cy="3670300"/>
          </a:xfrm>
          <a:prstGeom prst="roundRect">
            <a:avLst>
              <a:gd name="adj" fmla="val 10426"/>
            </a:avLst>
          </a:prstGeom>
          <a:solidFill>
            <a:srgbClr val="CCFFCC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実行時</a:t>
            </a:r>
          </a:p>
          <a:p>
            <a:pPr lvl="1"/>
            <a:r>
              <a:rPr lang="ja-JP" altLang="en-US"/>
              <a:t>二次記憶装置から主記憶へプログラムを転送</a:t>
            </a:r>
          </a:p>
        </p:txBody>
      </p:sp>
      <p:sp>
        <p:nvSpPr>
          <p:cNvPr id="652294" name="Rectangle 6"/>
          <p:cNvSpPr>
            <a:spLocks noChangeArrowheads="1"/>
          </p:cNvSpPr>
          <p:nvPr/>
        </p:nvSpPr>
        <p:spPr bwMode="auto">
          <a:xfrm>
            <a:off x="5616575" y="2339975"/>
            <a:ext cx="1582738" cy="194310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プログラムの実行</a:t>
            </a:r>
          </a:p>
        </p:txBody>
      </p:sp>
      <p:sp>
        <p:nvSpPr>
          <p:cNvPr id="652292" name="AutoShape 4"/>
          <p:cNvSpPr>
            <a:spLocks noChangeArrowheads="1"/>
          </p:cNvSpPr>
          <p:nvPr/>
        </p:nvSpPr>
        <p:spPr bwMode="auto">
          <a:xfrm>
            <a:off x="576263" y="2339975"/>
            <a:ext cx="3960812" cy="1800225"/>
          </a:xfrm>
          <a:prstGeom prst="can">
            <a:avLst>
              <a:gd name="adj" fmla="val 50000"/>
            </a:avLst>
          </a:prstGeom>
          <a:solidFill>
            <a:srgbClr val="FFCC99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二次記憶装置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（ハードディスクなど）</a:t>
            </a:r>
          </a:p>
        </p:txBody>
      </p:sp>
      <p:sp>
        <p:nvSpPr>
          <p:cNvPr id="652293" name="Rectangle 5"/>
          <p:cNvSpPr>
            <a:spLocks noChangeArrowheads="1"/>
          </p:cNvSpPr>
          <p:nvPr/>
        </p:nvSpPr>
        <p:spPr bwMode="auto">
          <a:xfrm>
            <a:off x="1727200" y="2555875"/>
            <a:ext cx="1584325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</a:p>
        </p:txBody>
      </p:sp>
      <p:sp>
        <p:nvSpPr>
          <p:cNvPr id="652299" name="Rectangle 11"/>
          <p:cNvSpPr>
            <a:spLocks noChangeArrowheads="1"/>
          </p:cNvSpPr>
          <p:nvPr/>
        </p:nvSpPr>
        <p:spPr bwMode="auto">
          <a:xfrm>
            <a:off x="7272338" y="2339975"/>
            <a:ext cx="1943100" cy="1943100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100000">
                <a:schemeClr val="bg2"/>
              </a:gs>
            </a:gsLst>
            <a:lin ang="2700000" scaled="1"/>
          </a:gra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CPU</a:t>
            </a:r>
          </a:p>
        </p:txBody>
      </p:sp>
      <p:sp>
        <p:nvSpPr>
          <p:cNvPr id="652300" name="AutoShape 12"/>
          <p:cNvSpPr>
            <a:spLocks noChangeArrowheads="1"/>
          </p:cNvSpPr>
          <p:nvPr/>
        </p:nvSpPr>
        <p:spPr bwMode="auto">
          <a:xfrm>
            <a:off x="719138" y="4859338"/>
            <a:ext cx="3671887" cy="935037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インストール</a:t>
            </a:r>
          </a:p>
        </p:txBody>
      </p:sp>
      <p:sp>
        <p:nvSpPr>
          <p:cNvPr id="652302" name="Rectangle 14"/>
          <p:cNvSpPr>
            <a:spLocks noChangeArrowheads="1"/>
          </p:cNvSpPr>
          <p:nvPr/>
        </p:nvSpPr>
        <p:spPr bwMode="auto">
          <a:xfrm>
            <a:off x="1727200" y="2554288"/>
            <a:ext cx="1584325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</a:p>
        </p:txBody>
      </p:sp>
      <p:sp>
        <p:nvSpPr>
          <p:cNvPr id="652303" name="Oval 15"/>
          <p:cNvSpPr>
            <a:spLocks noChangeArrowheads="1"/>
          </p:cNvSpPr>
          <p:nvPr/>
        </p:nvSpPr>
        <p:spPr bwMode="auto">
          <a:xfrm>
            <a:off x="2016125" y="5651500"/>
            <a:ext cx="6048375" cy="1547813"/>
          </a:xfrm>
          <a:prstGeom prst="ellipse">
            <a:avLst/>
          </a:prstGeom>
          <a:solidFill>
            <a:srgbClr val="FFCCCC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vl="1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ja-JP" altLang="en-US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主記憶上に</a:t>
            </a:r>
            <a:br>
              <a:rPr lang="ja-JP" altLang="en-US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プログラムを格納できる領域を</a:t>
            </a:r>
            <a:br>
              <a:rPr lang="ja-JP" altLang="en-US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確保する必要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52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6927E-6 -1.04998E-6 L 0.38571 0.1001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52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00" y="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301" grpId="0" animBg="1"/>
      <p:bldP spid="652293" grpId="0" animBg="1"/>
      <p:bldP spid="652300" grpId="0" animBg="1"/>
      <p:bldP spid="652300" grpId="1" animBg="1"/>
      <p:bldP spid="652302" grpId="0" animBg="1"/>
      <p:bldP spid="652302" grpId="1" animBg="1"/>
      <p:bldP spid="65230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主記憶領域の確保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主記憶確保は，他プロセスとの協調</a:t>
            </a:r>
          </a:p>
          <a:p>
            <a:pPr lvl="1"/>
            <a:r>
              <a:rPr lang="ja-JP" altLang="en-US" dirty="0"/>
              <a:t>主記憶上には他のプロセスも領域を持っている</a:t>
            </a:r>
          </a:p>
          <a:p>
            <a:pPr lvl="1"/>
            <a:endParaRPr lang="ja-JP" altLang="en-US" dirty="0"/>
          </a:p>
          <a:p>
            <a:r>
              <a:rPr lang="ja-JP" altLang="en-US" dirty="0"/>
              <a:t>領域要求のタイミング</a:t>
            </a:r>
          </a:p>
          <a:p>
            <a:pPr lvl="1"/>
            <a:r>
              <a:rPr lang="ja-JP" altLang="en-US" dirty="0"/>
              <a:t>静的</a:t>
            </a:r>
            <a:r>
              <a:rPr lang="en-US" altLang="ja-JP" dirty="0"/>
              <a:t>(S</a:t>
            </a:r>
            <a:r>
              <a:rPr lang="ja-JP" altLang="en-US" dirty="0"/>
              <a:t>ｔ</a:t>
            </a:r>
            <a:r>
              <a:rPr lang="en-US" altLang="ja-JP" dirty="0" err="1"/>
              <a:t>atic</a:t>
            </a:r>
            <a:r>
              <a:rPr lang="en-US" altLang="ja-JP" dirty="0"/>
              <a:t>)</a:t>
            </a:r>
            <a:r>
              <a:rPr lang="ja-JP" altLang="en-US" dirty="0"/>
              <a:t>要求</a:t>
            </a:r>
            <a:endParaRPr lang="en-US" altLang="ja-JP" dirty="0"/>
          </a:p>
          <a:p>
            <a:pPr lvl="2"/>
            <a:r>
              <a:rPr lang="ja-JP" altLang="en-US" dirty="0"/>
              <a:t>プログラム実行開始時に必要領域を要求</a:t>
            </a:r>
          </a:p>
          <a:p>
            <a:pPr lvl="1"/>
            <a:endParaRPr lang="ja-JP" altLang="en-US" dirty="0"/>
          </a:p>
          <a:p>
            <a:pPr lvl="1"/>
            <a:r>
              <a:rPr lang="ja-JP" altLang="en-US" dirty="0"/>
              <a:t>動的</a:t>
            </a:r>
            <a:r>
              <a:rPr lang="en-US" altLang="ja-JP" dirty="0"/>
              <a:t>(Dynamic)</a:t>
            </a:r>
            <a:r>
              <a:rPr lang="ja-JP" altLang="en-US" dirty="0"/>
              <a:t>要求</a:t>
            </a:r>
          </a:p>
          <a:p>
            <a:pPr lvl="2"/>
            <a:r>
              <a:rPr lang="ja-JP" altLang="en-US" dirty="0"/>
              <a:t>プログラム実行開始時は最低限の領域を要求</a:t>
            </a:r>
          </a:p>
          <a:p>
            <a:pPr lvl="2"/>
            <a:r>
              <a:rPr lang="ja-JP" altLang="en-US" dirty="0"/>
              <a:t>実行につれて更に必要となった場合はその都度要求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静的主記憶領域確保</a:t>
            </a:r>
            <a:endParaRPr lang="en-US" altLang="ja-JP"/>
          </a:p>
        </p:txBody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固定区画方式</a:t>
            </a:r>
          </a:p>
          <a:p>
            <a:pPr lvl="1"/>
            <a:r>
              <a:rPr lang="ja-JP" altLang="en-US" dirty="0"/>
              <a:t>プロセスに割り当てる領域の大きさをあらかじめ</a:t>
            </a:r>
            <a:br>
              <a:rPr lang="ja-JP" altLang="en-US" dirty="0"/>
            </a:br>
            <a:r>
              <a:rPr lang="ja-JP" altLang="en-US" dirty="0"/>
              <a:t>決めておく（固定区画）</a:t>
            </a:r>
          </a:p>
          <a:p>
            <a:pPr lvl="1"/>
            <a:r>
              <a:rPr lang="ja-JP" altLang="en-US" dirty="0"/>
              <a:t>プロセスから要求があった際，</a:t>
            </a:r>
            <a:br>
              <a:rPr lang="ja-JP" altLang="en-US" dirty="0"/>
            </a:br>
            <a:r>
              <a:rPr lang="ja-JP" altLang="en-US" dirty="0"/>
              <a:t>その決められた大きさの領域を割り当てる</a:t>
            </a:r>
          </a:p>
          <a:p>
            <a:pPr lvl="1"/>
            <a:endParaRPr lang="ja-JP" altLang="en-US" dirty="0"/>
          </a:p>
          <a:p>
            <a:r>
              <a:rPr lang="ja-JP" altLang="en-US" dirty="0"/>
              <a:t>可変区画方式</a:t>
            </a:r>
          </a:p>
          <a:p>
            <a:pPr lvl="1"/>
            <a:r>
              <a:rPr lang="ja-JP" altLang="en-US" dirty="0"/>
              <a:t>プロセスは，必要な分だけ領域を要求</a:t>
            </a:r>
          </a:p>
          <a:p>
            <a:pPr lvl="1"/>
            <a:r>
              <a:rPr lang="ja-JP" altLang="en-US" dirty="0"/>
              <a:t>プロセスごとに要求サイズは異なる</a:t>
            </a:r>
          </a:p>
          <a:p>
            <a:pPr lvl="1"/>
            <a:r>
              <a:rPr lang="ja-JP" altLang="en-US" dirty="0"/>
              <a:t>要求があった分だけ割り当てる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可変区画方式</a:t>
            </a:r>
          </a:p>
        </p:txBody>
      </p:sp>
      <p:sp>
        <p:nvSpPr>
          <p:cNvPr id="658436" name="Rectangle 4"/>
          <p:cNvSpPr>
            <a:spLocks noChangeArrowheads="1"/>
          </p:cNvSpPr>
          <p:nvPr/>
        </p:nvSpPr>
        <p:spPr bwMode="auto">
          <a:xfrm>
            <a:off x="6408738" y="1260475"/>
            <a:ext cx="2808287" cy="57594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8437" name="Text Box 5"/>
          <p:cNvSpPr txBox="1">
            <a:spLocks noChangeArrowheads="1"/>
          </p:cNvSpPr>
          <p:nvPr/>
        </p:nvSpPr>
        <p:spPr bwMode="auto">
          <a:xfrm>
            <a:off x="7322227" y="7556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658438" name="Text Box 6"/>
          <p:cNvSpPr txBox="1">
            <a:spLocks noChangeArrowheads="1"/>
          </p:cNvSpPr>
          <p:nvPr/>
        </p:nvSpPr>
        <p:spPr bwMode="auto">
          <a:xfrm>
            <a:off x="2195352" y="755650"/>
            <a:ext cx="1283021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</a:t>
            </a:r>
          </a:p>
        </p:txBody>
      </p:sp>
      <p:sp>
        <p:nvSpPr>
          <p:cNvPr id="658439" name="Oval 7"/>
          <p:cNvSpPr>
            <a:spLocks noChangeArrowheads="1"/>
          </p:cNvSpPr>
          <p:nvPr/>
        </p:nvSpPr>
        <p:spPr bwMode="auto">
          <a:xfrm>
            <a:off x="1008063" y="1619250"/>
            <a:ext cx="863600" cy="863600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8440" name="Oval 8"/>
          <p:cNvSpPr>
            <a:spLocks noChangeArrowheads="1"/>
          </p:cNvSpPr>
          <p:nvPr/>
        </p:nvSpPr>
        <p:spPr bwMode="auto">
          <a:xfrm>
            <a:off x="1008063" y="3154363"/>
            <a:ext cx="863600" cy="863600"/>
          </a:xfrm>
          <a:prstGeom prst="ellipse">
            <a:avLst/>
          </a:prstGeom>
          <a:solidFill>
            <a:srgbClr val="CCFFFF"/>
          </a:solidFill>
          <a:ln w="38100" algn="ctr">
            <a:solidFill>
              <a:srgbClr val="00808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8441" name="Oval 9"/>
          <p:cNvSpPr>
            <a:spLocks noChangeArrowheads="1"/>
          </p:cNvSpPr>
          <p:nvPr/>
        </p:nvSpPr>
        <p:spPr bwMode="auto">
          <a:xfrm>
            <a:off x="1008063" y="4691063"/>
            <a:ext cx="863600" cy="863600"/>
          </a:xfrm>
          <a:prstGeom prst="ellipse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8442" name="Oval 10"/>
          <p:cNvSpPr>
            <a:spLocks noChangeArrowheads="1"/>
          </p:cNvSpPr>
          <p:nvPr/>
        </p:nvSpPr>
        <p:spPr bwMode="auto">
          <a:xfrm>
            <a:off x="1008063" y="6227763"/>
            <a:ext cx="863600" cy="863600"/>
          </a:xfrm>
          <a:prstGeom prst="ellipse">
            <a:avLst/>
          </a:prstGeom>
          <a:solidFill>
            <a:srgbClr val="CC99FF"/>
          </a:solidFill>
          <a:ln w="38100" algn="ctr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8443" name="AutoShape 11"/>
          <p:cNvSpPr>
            <a:spLocks noChangeArrowheads="1"/>
          </p:cNvSpPr>
          <p:nvPr/>
        </p:nvSpPr>
        <p:spPr bwMode="auto">
          <a:xfrm>
            <a:off x="2016125" y="1258888"/>
            <a:ext cx="1223963" cy="792162"/>
          </a:xfrm>
          <a:prstGeom prst="wedgeEllipseCallout">
            <a:avLst>
              <a:gd name="adj1" fmla="val -58690"/>
              <a:gd name="adj2" fmla="val 30361"/>
            </a:avLst>
          </a:prstGeom>
          <a:solidFill>
            <a:srgbClr val="CCFF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3M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くれ</a:t>
            </a:r>
          </a:p>
        </p:txBody>
      </p:sp>
      <p:sp>
        <p:nvSpPr>
          <p:cNvPr id="658444" name="AutoShape 12"/>
          <p:cNvSpPr>
            <a:spLocks noChangeArrowheads="1"/>
          </p:cNvSpPr>
          <p:nvPr/>
        </p:nvSpPr>
        <p:spPr bwMode="auto">
          <a:xfrm>
            <a:off x="2016125" y="2771775"/>
            <a:ext cx="1223963" cy="792163"/>
          </a:xfrm>
          <a:prstGeom prst="wedgeEllipseCallout">
            <a:avLst>
              <a:gd name="adj1" fmla="val -58690"/>
              <a:gd name="adj2" fmla="val 30361"/>
            </a:avLst>
          </a:prstGeom>
          <a:solidFill>
            <a:srgbClr val="CCFF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2M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くれ</a:t>
            </a:r>
          </a:p>
        </p:txBody>
      </p:sp>
      <p:sp>
        <p:nvSpPr>
          <p:cNvPr id="658445" name="AutoShape 13"/>
          <p:cNvSpPr>
            <a:spLocks noChangeArrowheads="1"/>
          </p:cNvSpPr>
          <p:nvPr/>
        </p:nvSpPr>
        <p:spPr bwMode="auto">
          <a:xfrm>
            <a:off x="2016125" y="4284663"/>
            <a:ext cx="1223963" cy="792162"/>
          </a:xfrm>
          <a:prstGeom prst="wedgeEllipseCallout">
            <a:avLst>
              <a:gd name="adj1" fmla="val -58690"/>
              <a:gd name="adj2" fmla="val 30361"/>
            </a:avLst>
          </a:prstGeom>
          <a:solidFill>
            <a:srgbClr val="99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1M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くれ</a:t>
            </a:r>
          </a:p>
        </p:txBody>
      </p:sp>
      <p:sp>
        <p:nvSpPr>
          <p:cNvPr id="658446" name="AutoShape 14"/>
          <p:cNvSpPr>
            <a:spLocks noChangeArrowheads="1"/>
          </p:cNvSpPr>
          <p:nvPr/>
        </p:nvSpPr>
        <p:spPr bwMode="auto">
          <a:xfrm>
            <a:off x="2016125" y="5867400"/>
            <a:ext cx="1223963" cy="792163"/>
          </a:xfrm>
          <a:prstGeom prst="wedgeEllipseCallout">
            <a:avLst>
              <a:gd name="adj1" fmla="val -58690"/>
              <a:gd name="adj2" fmla="val 30361"/>
            </a:avLst>
          </a:prstGeom>
          <a:solidFill>
            <a:srgbClr val="CC99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3M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くれ</a:t>
            </a:r>
          </a:p>
        </p:txBody>
      </p:sp>
      <p:sp>
        <p:nvSpPr>
          <p:cNvPr id="658447" name="Rectangle 15"/>
          <p:cNvSpPr>
            <a:spLocks noChangeArrowheads="1"/>
          </p:cNvSpPr>
          <p:nvPr/>
        </p:nvSpPr>
        <p:spPr bwMode="auto">
          <a:xfrm>
            <a:off x="6408738" y="1260475"/>
            <a:ext cx="2808287" cy="19431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8448" name="Rectangle 16"/>
          <p:cNvSpPr>
            <a:spLocks noChangeArrowheads="1"/>
          </p:cNvSpPr>
          <p:nvPr/>
        </p:nvSpPr>
        <p:spPr bwMode="auto">
          <a:xfrm>
            <a:off x="6408738" y="3203575"/>
            <a:ext cx="2808287" cy="1439863"/>
          </a:xfrm>
          <a:prstGeom prst="rect">
            <a:avLst/>
          </a:prstGeom>
          <a:solidFill>
            <a:srgbClr val="CCFFFF"/>
          </a:solidFill>
          <a:ln w="38100" algn="ctr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8449" name="Rectangle 17"/>
          <p:cNvSpPr>
            <a:spLocks noChangeArrowheads="1"/>
          </p:cNvSpPr>
          <p:nvPr/>
        </p:nvSpPr>
        <p:spPr bwMode="auto">
          <a:xfrm>
            <a:off x="6408738" y="4643438"/>
            <a:ext cx="2808287" cy="936625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8450" name="Rectangle 18"/>
          <p:cNvSpPr>
            <a:spLocks noChangeArrowheads="1"/>
          </p:cNvSpPr>
          <p:nvPr/>
        </p:nvSpPr>
        <p:spPr bwMode="auto">
          <a:xfrm>
            <a:off x="6408738" y="3203575"/>
            <a:ext cx="2808287" cy="1943100"/>
          </a:xfrm>
          <a:prstGeom prst="rect">
            <a:avLst/>
          </a:prstGeom>
          <a:solidFill>
            <a:srgbClr val="CC99FF">
              <a:alpha val="70000"/>
            </a:srgbClr>
          </a:solidFill>
          <a:ln w="38100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8451" name="AutoShape 19"/>
          <p:cNvSpPr>
            <a:spLocks noChangeArrowheads="1"/>
          </p:cNvSpPr>
          <p:nvPr/>
        </p:nvSpPr>
        <p:spPr bwMode="auto">
          <a:xfrm>
            <a:off x="2016125" y="2771775"/>
            <a:ext cx="1223963" cy="792163"/>
          </a:xfrm>
          <a:prstGeom prst="wedgeEllipseCallout">
            <a:avLst>
              <a:gd name="adj1" fmla="val -58690"/>
              <a:gd name="adj2" fmla="val 30361"/>
            </a:avLst>
          </a:prstGeom>
          <a:solidFill>
            <a:srgbClr val="CCFF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さいなら</a:t>
            </a:r>
          </a:p>
        </p:txBody>
      </p:sp>
      <p:sp>
        <p:nvSpPr>
          <p:cNvPr id="658452" name="Text Box 20"/>
          <p:cNvSpPr txBox="1">
            <a:spLocks noChangeArrowheads="1"/>
          </p:cNvSpPr>
          <p:nvPr/>
        </p:nvSpPr>
        <p:spPr bwMode="auto">
          <a:xfrm>
            <a:off x="7411829" y="4251325"/>
            <a:ext cx="800518" cy="83317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4800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</a:p>
        </p:txBody>
      </p:sp>
      <p:sp>
        <p:nvSpPr>
          <p:cNvPr id="658453" name="Rectangle 21"/>
          <p:cNvSpPr>
            <a:spLocks noChangeArrowheads="1"/>
          </p:cNvSpPr>
          <p:nvPr/>
        </p:nvSpPr>
        <p:spPr bwMode="auto">
          <a:xfrm>
            <a:off x="6408738" y="5580063"/>
            <a:ext cx="2808287" cy="1943100"/>
          </a:xfrm>
          <a:prstGeom prst="rect">
            <a:avLst/>
          </a:prstGeom>
          <a:solidFill>
            <a:srgbClr val="CC99FF">
              <a:alpha val="70000"/>
            </a:srgbClr>
          </a:solidFill>
          <a:ln w="38100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58454" name="Text Box 22"/>
          <p:cNvSpPr txBox="1">
            <a:spLocks noChangeArrowheads="1"/>
          </p:cNvSpPr>
          <p:nvPr/>
        </p:nvSpPr>
        <p:spPr bwMode="auto">
          <a:xfrm>
            <a:off x="7411829" y="6588125"/>
            <a:ext cx="800518" cy="83317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4800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</a:p>
        </p:txBody>
      </p:sp>
      <p:sp>
        <p:nvSpPr>
          <p:cNvPr id="658455" name="Oval 23"/>
          <p:cNvSpPr>
            <a:spLocks noChangeArrowheads="1"/>
          </p:cNvSpPr>
          <p:nvPr/>
        </p:nvSpPr>
        <p:spPr bwMode="auto">
          <a:xfrm>
            <a:off x="3671888" y="1763713"/>
            <a:ext cx="4681537" cy="2520950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総容量は余っていても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プロセスが使えない大きさの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小さな連続領域が増えていく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5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5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58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5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5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58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5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5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58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5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58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58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58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5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5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65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5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65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658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65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5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1" dur="500"/>
                                        <p:tgtEl>
                                          <p:spTgt spid="65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8439" grpId="0" animBg="1"/>
      <p:bldP spid="658440" grpId="0" animBg="1"/>
      <p:bldP spid="658440" grpId="1" animBg="1"/>
      <p:bldP spid="658441" grpId="0" animBg="1"/>
      <p:bldP spid="658442" grpId="0" animBg="1"/>
      <p:bldP spid="658443" grpId="0" animBg="1"/>
      <p:bldP spid="658443" grpId="1" animBg="1"/>
      <p:bldP spid="658444" grpId="0" animBg="1"/>
      <p:bldP spid="658444" grpId="1" animBg="1"/>
      <p:bldP spid="658445" grpId="0" animBg="1"/>
      <p:bldP spid="658445" grpId="1" animBg="1"/>
      <p:bldP spid="658446" grpId="0" animBg="1"/>
      <p:bldP spid="658447" grpId="0" animBg="1"/>
      <p:bldP spid="658448" grpId="0" animBg="1"/>
      <p:bldP spid="658448" grpId="1" animBg="1"/>
      <p:bldP spid="658449" grpId="0" animBg="1"/>
      <p:bldP spid="658450" grpId="0" animBg="1"/>
      <p:bldP spid="658450" grpId="1" animBg="1"/>
      <p:bldP spid="658451" grpId="0" animBg="1"/>
      <p:bldP spid="658451" grpId="1" animBg="1"/>
      <p:bldP spid="658452" grpId="0"/>
      <p:bldP spid="658452" grpId="1"/>
      <p:bldP spid="658453" grpId="0" animBg="1"/>
      <p:bldP spid="658454" grpId="0"/>
      <p:bldP spid="6584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可変区画方式の問題点</a:t>
            </a:r>
          </a:p>
        </p:txBody>
      </p:sp>
      <p:sp>
        <p:nvSpPr>
          <p:cNvPr id="66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空き領域の検索コスト</a:t>
            </a:r>
          </a:p>
          <a:p>
            <a:pPr lvl="1"/>
            <a:r>
              <a:rPr lang="ja-JP" altLang="en-US"/>
              <a:t>処理が進行するに従い，さまざまな大きさの</a:t>
            </a:r>
            <a:br>
              <a:rPr lang="ja-JP" altLang="en-US"/>
            </a:br>
            <a:r>
              <a:rPr lang="ja-JP" altLang="en-US"/>
              <a:t>空き領域が発生</a:t>
            </a:r>
          </a:p>
          <a:p>
            <a:pPr lvl="1"/>
            <a:r>
              <a:rPr lang="ja-JP" altLang="en-US"/>
              <a:t>新しいプロセスの要求に合う大きさの空き領域を</a:t>
            </a:r>
            <a:br>
              <a:rPr lang="ja-JP" altLang="en-US"/>
            </a:br>
            <a:r>
              <a:rPr lang="ja-JP" altLang="en-US"/>
              <a:t>探すコストが増大</a:t>
            </a:r>
          </a:p>
          <a:p>
            <a:pPr lvl="1"/>
            <a:endParaRPr lang="ja-JP" altLang="en-US"/>
          </a:p>
          <a:p>
            <a:r>
              <a:rPr lang="ja-JP" altLang="en-US"/>
              <a:t>空き領域の断片化</a:t>
            </a:r>
          </a:p>
          <a:p>
            <a:pPr lvl="1"/>
            <a:r>
              <a:rPr lang="ja-JP" altLang="en-US"/>
              <a:t>処理の進行に伴い，小さな空き領域が増加</a:t>
            </a:r>
            <a:br>
              <a:rPr lang="ja-JP" altLang="en-US"/>
            </a:br>
            <a:r>
              <a:rPr lang="ja-JP" altLang="en-US"/>
              <a:t>空き領域が断片化（</a:t>
            </a:r>
            <a:r>
              <a:rPr lang="ja-JP" altLang="en-US">
                <a:solidFill>
                  <a:srgbClr val="CC0000"/>
                </a:solidFill>
              </a:rPr>
              <a:t>フラグメンテーション</a:t>
            </a:r>
            <a:r>
              <a:rPr lang="ja-JP" altLang="en-US"/>
              <a:t>）</a:t>
            </a:r>
          </a:p>
          <a:p>
            <a:pPr lvl="1"/>
            <a:r>
              <a:rPr lang="ja-JP" altLang="en-US"/>
              <a:t>主記憶全体の空き容量が十分でも，新しいプロセスに</a:t>
            </a:r>
            <a:br>
              <a:rPr lang="ja-JP" altLang="en-US"/>
            </a:br>
            <a:r>
              <a:rPr lang="ja-JP" altLang="en-US"/>
              <a:t>連続した領域を割り当てられない</a:t>
            </a:r>
          </a:p>
          <a:p>
            <a:pPr lvl="1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フラグメンテーション</a:t>
            </a:r>
          </a:p>
        </p:txBody>
      </p:sp>
      <p:sp>
        <p:nvSpPr>
          <p:cNvPr id="66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1000"/>
              </a:lnSpc>
            </a:pPr>
            <a:r>
              <a:rPr lang="ja-JP" altLang="en-US" dirty="0"/>
              <a:t>空き領域の断片化</a:t>
            </a:r>
          </a:p>
          <a:p>
            <a:pPr lvl="1">
              <a:lnSpc>
                <a:spcPct val="92000"/>
              </a:lnSpc>
            </a:pPr>
            <a:r>
              <a:rPr lang="ja-JP" altLang="en-US" dirty="0"/>
              <a:t>処理の進行とともに，小さい使用できない領域が増加</a:t>
            </a:r>
          </a:p>
          <a:p>
            <a:pPr lvl="1">
              <a:lnSpc>
                <a:spcPct val="92000"/>
              </a:lnSpc>
            </a:pPr>
            <a:r>
              <a:rPr lang="ja-JP" altLang="en-US" dirty="0"/>
              <a:t>統計的には，全領域数の約 </a:t>
            </a:r>
            <a:r>
              <a:rPr lang="en-US" altLang="ja-JP" dirty="0"/>
              <a:t>1/3(</a:t>
            </a:r>
            <a:r>
              <a:rPr lang="ja-JP" alt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使用中の領域数</a:t>
            </a:r>
            <a:r>
              <a:rPr lang="ja-JP" altLang="en-US" dirty="0"/>
              <a:t>の半数）が無駄に（注：全容量の</a:t>
            </a:r>
            <a:r>
              <a:rPr lang="en-US" altLang="ja-JP" dirty="0"/>
              <a:t>1/3 </a:t>
            </a:r>
            <a:r>
              <a:rPr lang="ja-JP" altLang="en-US" dirty="0"/>
              <a:t>ではない）</a:t>
            </a:r>
            <a:br>
              <a:rPr lang="ja-JP" altLang="en-US" dirty="0"/>
            </a:br>
            <a:endParaRPr lang="en-US" altLang="ja-JP" dirty="0"/>
          </a:p>
          <a:p>
            <a:pPr>
              <a:lnSpc>
                <a:spcPct val="101000"/>
              </a:lnSpc>
            </a:pPr>
            <a:r>
              <a:rPr lang="ja-JP" altLang="en-US" dirty="0"/>
              <a:t>解決法：メモリコンパクション</a:t>
            </a:r>
          </a:p>
          <a:p>
            <a:pPr lvl="1">
              <a:lnSpc>
                <a:spcPct val="92000"/>
              </a:lnSpc>
            </a:pPr>
            <a:r>
              <a:rPr lang="ja-JP" altLang="en-US" dirty="0"/>
              <a:t>プロセス実行を停止し，断片化した領域を</a:t>
            </a:r>
            <a:br>
              <a:rPr lang="ja-JP" altLang="en-US" dirty="0"/>
            </a:br>
            <a:r>
              <a:rPr lang="ja-JP" altLang="en-US" dirty="0"/>
              <a:t>ひとつの連続した領域にまとめる</a:t>
            </a:r>
          </a:p>
          <a:p>
            <a:pPr lvl="1">
              <a:lnSpc>
                <a:spcPct val="92000"/>
              </a:lnSpc>
            </a:pPr>
            <a:endParaRPr lang="ja-JP" altLang="en-US" dirty="0"/>
          </a:p>
          <a:p>
            <a:pPr lvl="1">
              <a:lnSpc>
                <a:spcPct val="92000"/>
              </a:lnSpc>
            </a:pPr>
            <a:endParaRPr lang="ja-JP" altLang="en-US" dirty="0"/>
          </a:p>
          <a:p>
            <a:pPr lvl="1">
              <a:lnSpc>
                <a:spcPct val="92000"/>
              </a:lnSpc>
            </a:pPr>
            <a:endParaRPr lang="ja-JP" altLang="en-US" dirty="0"/>
          </a:p>
          <a:p>
            <a:pPr lvl="1">
              <a:lnSpc>
                <a:spcPct val="92000"/>
              </a:lnSpc>
            </a:pPr>
            <a:r>
              <a:rPr lang="ja-JP" altLang="en-US" dirty="0"/>
              <a:t>動作中のほぼ全てのプロセスを停止する</a:t>
            </a:r>
            <a:br>
              <a:rPr lang="ja-JP" altLang="en-US" dirty="0"/>
            </a:br>
            <a:r>
              <a:rPr lang="ja-JP" altLang="en-US" dirty="0"/>
              <a:t>必要があり，現実的には困難</a:t>
            </a:r>
          </a:p>
        </p:txBody>
      </p:sp>
      <p:grpSp>
        <p:nvGrpSpPr>
          <p:cNvPr id="661511" name="Group 7"/>
          <p:cNvGrpSpPr>
            <a:grpSpLocks/>
          </p:cNvGrpSpPr>
          <p:nvPr/>
        </p:nvGrpSpPr>
        <p:grpSpPr bwMode="auto">
          <a:xfrm>
            <a:off x="4176713" y="4643438"/>
            <a:ext cx="5832475" cy="1368425"/>
            <a:chOff x="2631" y="2925"/>
            <a:chExt cx="3674" cy="862"/>
          </a:xfrm>
        </p:grpSpPr>
        <p:sp>
          <p:nvSpPr>
            <p:cNvPr id="661508" name="AutoShape 4"/>
            <p:cNvSpPr>
              <a:spLocks noChangeArrowheads="1"/>
            </p:cNvSpPr>
            <p:nvPr/>
          </p:nvSpPr>
          <p:spPr bwMode="auto">
            <a:xfrm>
              <a:off x="2676" y="3061"/>
              <a:ext cx="3629" cy="72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38100" algn="ctr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l"/>
              <a:r>
                <a:rPr lang="en-US" altLang="ja-JP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Windows</a:t>
              </a:r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の「デフラグ」は，ハードディスク領域の</a:t>
              </a:r>
            </a:p>
            <a:p>
              <a:pPr algn="l"/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フラグメンテーションに対してコンパクション</a:t>
              </a:r>
            </a:p>
            <a:p>
              <a:pPr algn="l"/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を行うプログラム</a:t>
              </a:r>
            </a:p>
          </p:txBody>
        </p:sp>
        <p:sp>
          <p:nvSpPr>
            <p:cNvPr id="661509" name="AutoShape 5"/>
            <p:cNvSpPr>
              <a:spLocks noChangeArrowheads="1"/>
            </p:cNvSpPr>
            <p:nvPr/>
          </p:nvSpPr>
          <p:spPr bwMode="auto">
            <a:xfrm>
              <a:off x="2631" y="2925"/>
              <a:ext cx="680" cy="227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38100" algn="ctr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参考</a:t>
              </a:r>
            </a:p>
          </p:txBody>
        </p:sp>
      </p:grpSp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0E3EFC46-6D7F-43C7-A7AA-C93DDB2F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749" y="3707828"/>
            <a:ext cx="2806113" cy="38087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6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１／２ルール</a:t>
            </a:r>
          </a:p>
        </p:txBody>
      </p:sp>
      <p:pic>
        <p:nvPicPr>
          <p:cNvPr id="4" name="図 3" descr="8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090" y="779441"/>
            <a:ext cx="8929750" cy="5482994"/>
          </a:xfrm>
          <a:prstGeom prst="rect">
            <a:avLst/>
          </a:prstGeom>
        </p:spPr>
      </p:pic>
      <p:pic>
        <p:nvPicPr>
          <p:cNvPr id="6" name="図 5" descr="8-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54758" y="3994151"/>
            <a:ext cx="1819275" cy="33337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 descr="8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528" y="1279507"/>
            <a:ext cx="9709795" cy="45720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コンテンツ プレースホルダ 3" descr="8-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2528" y="1065193"/>
            <a:ext cx="9788936" cy="5572164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 3" descr="8-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2528" y="1422383"/>
            <a:ext cx="9483816" cy="285752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可変区画方式における管理</a:t>
            </a:r>
          </a:p>
        </p:txBody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4752975" cy="6588125"/>
          </a:xfrm>
        </p:spPr>
        <p:txBody>
          <a:bodyPr/>
          <a:lstStyle/>
          <a:p>
            <a:r>
              <a:rPr lang="ja-JP" altLang="en-US"/>
              <a:t>空き領域割り当て</a:t>
            </a:r>
          </a:p>
          <a:p>
            <a:pPr lvl="1"/>
            <a:r>
              <a:rPr lang="ja-JP" altLang="en-US"/>
              <a:t>ベストフィット</a:t>
            </a:r>
          </a:p>
          <a:p>
            <a:pPr lvl="1"/>
            <a:endParaRPr lang="ja-JP" altLang="en-US"/>
          </a:p>
          <a:p>
            <a:pPr lvl="1"/>
            <a:r>
              <a:rPr lang="ja-JP" altLang="en-US"/>
              <a:t>ファーストフィット</a:t>
            </a:r>
          </a:p>
          <a:p>
            <a:pPr lvl="1"/>
            <a:endParaRPr lang="ja-JP" altLang="en-US"/>
          </a:p>
          <a:p>
            <a:pPr lvl="1"/>
            <a:r>
              <a:rPr lang="ja-JP" altLang="en-US"/>
              <a:t>ワーストフィット</a:t>
            </a:r>
          </a:p>
        </p:txBody>
      </p:sp>
      <p:sp>
        <p:nvSpPr>
          <p:cNvPr id="666628" name="Rectangle 4"/>
          <p:cNvSpPr>
            <a:spLocks noChangeArrowheads="1"/>
          </p:cNvSpPr>
          <p:nvPr/>
        </p:nvSpPr>
        <p:spPr bwMode="auto">
          <a:xfrm>
            <a:off x="5183188" y="971550"/>
            <a:ext cx="4752975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r>
              <a:rPr lang="ja-JP" altLang="en-US" sz="3200" dirty="0">
                <a:solidFill>
                  <a:srgbClr val="3333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領域管理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リスト方式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endParaRPr lang="ja-JP" altLang="en-US" sz="2800" b="0" dirty="0">
              <a:solidFill>
                <a:srgbClr val="00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ビットマップ方式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可変区画方式における管理</a:t>
            </a:r>
          </a:p>
        </p:txBody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4752975" cy="6588125"/>
          </a:xfrm>
        </p:spPr>
        <p:txBody>
          <a:bodyPr/>
          <a:lstStyle/>
          <a:p>
            <a:r>
              <a:rPr lang="ja-JP" altLang="en-US"/>
              <a:t>空き領域割り当て</a:t>
            </a:r>
          </a:p>
          <a:p>
            <a:pPr lvl="1"/>
            <a:r>
              <a:rPr lang="ja-JP" altLang="en-US"/>
              <a:t>ベストフィット</a:t>
            </a:r>
          </a:p>
          <a:p>
            <a:pPr lvl="1"/>
            <a:endParaRPr lang="ja-JP" altLang="en-US"/>
          </a:p>
          <a:p>
            <a:pPr lvl="1"/>
            <a:r>
              <a:rPr lang="ja-JP" altLang="en-US"/>
              <a:t>ファーストフィット</a:t>
            </a:r>
          </a:p>
          <a:p>
            <a:pPr lvl="1"/>
            <a:endParaRPr lang="ja-JP" altLang="en-US"/>
          </a:p>
          <a:p>
            <a:pPr lvl="1"/>
            <a:r>
              <a:rPr lang="ja-JP" altLang="en-US"/>
              <a:t>ワーストフィット</a:t>
            </a:r>
          </a:p>
        </p:txBody>
      </p:sp>
      <p:sp>
        <p:nvSpPr>
          <p:cNvPr id="672772" name="Rectangle 4"/>
          <p:cNvSpPr>
            <a:spLocks noChangeArrowheads="1"/>
          </p:cNvSpPr>
          <p:nvPr/>
        </p:nvSpPr>
        <p:spPr bwMode="auto">
          <a:xfrm>
            <a:off x="5183188" y="971550"/>
            <a:ext cx="4752975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r>
              <a:rPr lang="ja-JP" altLang="en-US" sz="3200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領域管理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リスト方式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endParaRPr lang="ja-JP" altLang="en-US" sz="2800" b="0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ビットマップ方式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割当方式：ベストフィット</a:t>
            </a:r>
          </a:p>
        </p:txBody>
      </p:sp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ベストフィット方式</a:t>
            </a:r>
          </a:p>
          <a:p>
            <a:pPr lvl="1"/>
            <a:r>
              <a:rPr lang="ja-JP" altLang="en-US"/>
              <a:t>割り当てた残り領域が</a:t>
            </a:r>
            <a:br>
              <a:rPr lang="ja-JP" altLang="en-US"/>
            </a:br>
            <a:r>
              <a:rPr lang="ja-JP" altLang="en-US"/>
              <a:t>最も少なくなる空き領域に</a:t>
            </a:r>
            <a:br>
              <a:rPr lang="ja-JP" altLang="en-US"/>
            </a:br>
            <a:r>
              <a:rPr lang="ja-JP" altLang="en-US"/>
              <a:t>割当</a:t>
            </a:r>
          </a:p>
          <a:p>
            <a:pPr lvl="1"/>
            <a:endParaRPr lang="ja-JP" altLang="en-US"/>
          </a:p>
          <a:p>
            <a:pPr lvl="1"/>
            <a:r>
              <a:rPr lang="ja-JP" altLang="en-US"/>
              <a:t>効率的に見えるが</a:t>
            </a:r>
            <a:r>
              <a:rPr lang="en-US" altLang="ja-JP"/>
              <a:t>...</a:t>
            </a:r>
          </a:p>
          <a:p>
            <a:pPr lvl="1"/>
            <a:r>
              <a:rPr lang="en-US" altLang="ja-JP">
                <a:solidFill>
                  <a:srgbClr val="CC0000"/>
                </a:solidFill>
              </a:rPr>
              <a:t>×</a:t>
            </a:r>
            <a:r>
              <a:rPr lang="ja-JP" altLang="en-US"/>
              <a:t>空き容量の探索コストが</a:t>
            </a:r>
            <a:br>
              <a:rPr lang="ja-JP" altLang="en-US"/>
            </a:br>
            <a:r>
              <a:rPr lang="ja-JP" altLang="en-US"/>
              <a:t>大きくなる場合がある</a:t>
            </a:r>
          </a:p>
          <a:p>
            <a:pPr lvl="1"/>
            <a:r>
              <a:rPr lang="en-US" altLang="ja-JP">
                <a:solidFill>
                  <a:srgbClr val="CC0000"/>
                </a:solidFill>
              </a:rPr>
              <a:t>×</a:t>
            </a:r>
            <a:r>
              <a:rPr lang="ja-JP" altLang="en-US"/>
              <a:t>残った領域が小さすぎて</a:t>
            </a:r>
            <a:br>
              <a:rPr lang="ja-JP" altLang="en-US"/>
            </a:br>
            <a:r>
              <a:rPr lang="ja-JP" altLang="en-US"/>
              <a:t>他のプロセスが使用できない</a:t>
            </a:r>
            <a:br>
              <a:rPr lang="ja-JP" altLang="en-US"/>
            </a:br>
            <a:r>
              <a:rPr lang="ja-JP" altLang="en-US"/>
              <a:t>確率が高い</a:t>
            </a:r>
          </a:p>
        </p:txBody>
      </p:sp>
      <p:sp>
        <p:nvSpPr>
          <p:cNvPr id="667652" name="Rectangle 4"/>
          <p:cNvSpPr>
            <a:spLocks noChangeArrowheads="1"/>
          </p:cNvSpPr>
          <p:nvPr/>
        </p:nvSpPr>
        <p:spPr bwMode="auto">
          <a:xfrm>
            <a:off x="6408738" y="1260475"/>
            <a:ext cx="2808287" cy="57594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67653" name="Text Box 5"/>
          <p:cNvSpPr txBox="1">
            <a:spLocks noChangeArrowheads="1"/>
          </p:cNvSpPr>
          <p:nvPr/>
        </p:nvSpPr>
        <p:spPr bwMode="auto">
          <a:xfrm>
            <a:off x="7322227" y="7556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667661" name="Rectangle 13"/>
          <p:cNvSpPr>
            <a:spLocks noChangeArrowheads="1"/>
          </p:cNvSpPr>
          <p:nvPr/>
        </p:nvSpPr>
        <p:spPr bwMode="auto">
          <a:xfrm>
            <a:off x="6408738" y="1260475"/>
            <a:ext cx="2808287" cy="50323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7665" name="Rectangle 17"/>
          <p:cNvSpPr>
            <a:spLocks noChangeArrowheads="1"/>
          </p:cNvSpPr>
          <p:nvPr/>
        </p:nvSpPr>
        <p:spPr bwMode="auto">
          <a:xfrm>
            <a:off x="6408738" y="2987675"/>
            <a:ext cx="2808287" cy="4318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7666" name="Rectangle 18"/>
          <p:cNvSpPr>
            <a:spLocks noChangeArrowheads="1"/>
          </p:cNvSpPr>
          <p:nvPr/>
        </p:nvSpPr>
        <p:spPr bwMode="auto">
          <a:xfrm>
            <a:off x="6408738" y="4211638"/>
            <a:ext cx="2808287" cy="6477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7667" name="Rectangle 19"/>
          <p:cNvSpPr>
            <a:spLocks noChangeArrowheads="1"/>
          </p:cNvSpPr>
          <p:nvPr/>
        </p:nvSpPr>
        <p:spPr bwMode="auto">
          <a:xfrm>
            <a:off x="6408738" y="6588125"/>
            <a:ext cx="2808287" cy="4318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7668" name="Rectangle 20"/>
          <p:cNvSpPr>
            <a:spLocks noChangeArrowheads="1"/>
          </p:cNvSpPr>
          <p:nvPr/>
        </p:nvSpPr>
        <p:spPr bwMode="auto">
          <a:xfrm>
            <a:off x="2016125" y="6443663"/>
            <a:ext cx="2808288" cy="576262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7C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7669" name="Rectangle 21"/>
          <p:cNvSpPr>
            <a:spLocks noChangeArrowheads="1"/>
          </p:cNvSpPr>
          <p:nvPr/>
        </p:nvSpPr>
        <p:spPr bwMode="auto">
          <a:xfrm>
            <a:off x="6408738" y="1763713"/>
            <a:ext cx="2808287" cy="576262"/>
          </a:xfrm>
          <a:prstGeom prst="rect">
            <a:avLst/>
          </a:prstGeom>
          <a:solidFill>
            <a:srgbClr val="FFCCCC">
              <a:alpha val="50000"/>
            </a:srgbClr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FF7C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7672" name="Rectangle 24"/>
          <p:cNvSpPr>
            <a:spLocks noChangeArrowheads="1"/>
          </p:cNvSpPr>
          <p:nvPr/>
        </p:nvSpPr>
        <p:spPr bwMode="auto">
          <a:xfrm>
            <a:off x="6408738" y="3419475"/>
            <a:ext cx="2808287" cy="576263"/>
          </a:xfrm>
          <a:prstGeom prst="rect">
            <a:avLst/>
          </a:prstGeom>
          <a:solidFill>
            <a:srgbClr val="FFCCCC">
              <a:alpha val="50000"/>
            </a:srgbClr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FF7C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7673" name="Rectangle 25"/>
          <p:cNvSpPr>
            <a:spLocks noChangeArrowheads="1"/>
          </p:cNvSpPr>
          <p:nvPr/>
        </p:nvSpPr>
        <p:spPr bwMode="auto">
          <a:xfrm>
            <a:off x="6408738" y="4859338"/>
            <a:ext cx="2808287" cy="576262"/>
          </a:xfrm>
          <a:prstGeom prst="rect">
            <a:avLst/>
          </a:prstGeom>
          <a:solidFill>
            <a:srgbClr val="FFCCCC">
              <a:alpha val="50000"/>
            </a:srgbClr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FF7C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7674" name="Rectangle 26"/>
          <p:cNvSpPr>
            <a:spLocks noChangeArrowheads="1"/>
          </p:cNvSpPr>
          <p:nvPr/>
        </p:nvSpPr>
        <p:spPr bwMode="auto">
          <a:xfrm>
            <a:off x="6408738" y="3419475"/>
            <a:ext cx="2808287" cy="576263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7C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6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67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676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67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6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7668" grpId="0" animBg="1"/>
      <p:bldP spid="667668" grpId="1" animBg="1"/>
      <p:bldP spid="667669" grpId="0" animBg="1"/>
      <p:bldP spid="667669" grpId="1" animBg="1"/>
      <p:bldP spid="667672" grpId="0" animBg="1"/>
      <p:bldP spid="667673" grpId="0" animBg="1"/>
      <p:bldP spid="667673" grpId="1" animBg="1"/>
      <p:bldP spid="66767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割当方式：ワーストフィット</a:t>
            </a:r>
          </a:p>
        </p:txBody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ワーストフィット方式</a:t>
            </a:r>
          </a:p>
          <a:p>
            <a:pPr lvl="1"/>
            <a:r>
              <a:rPr lang="ja-JP" altLang="en-US"/>
              <a:t>割り当てた残り領域が</a:t>
            </a:r>
            <a:br>
              <a:rPr lang="ja-JP" altLang="en-US"/>
            </a:br>
            <a:r>
              <a:rPr lang="ja-JP" altLang="en-US"/>
              <a:t>最も大きくなる空き領域に</a:t>
            </a:r>
            <a:br>
              <a:rPr lang="ja-JP" altLang="en-US"/>
            </a:br>
            <a:r>
              <a:rPr lang="ja-JP" altLang="en-US"/>
              <a:t>割当</a:t>
            </a:r>
          </a:p>
          <a:p>
            <a:pPr lvl="1"/>
            <a:endParaRPr lang="ja-JP" altLang="en-US"/>
          </a:p>
          <a:p>
            <a:pPr lvl="1"/>
            <a:r>
              <a:rPr lang="ja-JP" altLang="en-US"/>
              <a:t>残った領域は，ベストフィット</a:t>
            </a:r>
            <a:br>
              <a:rPr lang="ja-JP" altLang="en-US"/>
            </a:br>
            <a:r>
              <a:rPr lang="ja-JP" altLang="en-US"/>
              <a:t>方式より比較的大きくなる</a:t>
            </a:r>
          </a:p>
          <a:p>
            <a:pPr lvl="1"/>
            <a:r>
              <a:rPr lang="en-US" altLang="ja-JP">
                <a:solidFill>
                  <a:srgbClr val="CC0000"/>
                </a:solidFill>
              </a:rPr>
              <a:t>×</a:t>
            </a:r>
            <a:r>
              <a:rPr lang="ja-JP" altLang="en-US">
                <a:solidFill>
                  <a:schemeClr val="tx1"/>
                </a:solidFill>
              </a:rPr>
              <a:t>処理が進むにつれ</a:t>
            </a:r>
            <a:r>
              <a:rPr lang="ja-JP" altLang="en-US"/>
              <a:t>空き領域の</a:t>
            </a:r>
            <a:br>
              <a:rPr lang="ja-JP" altLang="en-US"/>
            </a:br>
            <a:r>
              <a:rPr lang="ja-JP" altLang="en-US"/>
              <a:t>大きさが均一化し，大きい要求</a:t>
            </a:r>
            <a:br>
              <a:rPr lang="ja-JP" altLang="en-US"/>
            </a:br>
            <a:r>
              <a:rPr lang="ja-JP" altLang="en-US"/>
              <a:t>に応えられない</a:t>
            </a:r>
          </a:p>
        </p:txBody>
      </p:sp>
      <p:sp>
        <p:nvSpPr>
          <p:cNvPr id="669700" name="Rectangle 4"/>
          <p:cNvSpPr>
            <a:spLocks noChangeArrowheads="1"/>
          </p:cNvSpPr>
          <p:nvPr/>
        </p:nvSpPr>
        <p:spPr bwMode="auto">
          <a:xfrm>
            <a:off x="6408738" y="1260475"/>
            <a:ext cx="2808287" cy="57594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69701" name="Text Box 5"/>
          <p:cNvSpPr txBox="1">
            <a:spLocks noChangeArrowheads="1"/>
          </p:cNvSpPr>
          <p:nvPr/>
        </p:nvSpPr>
        <p:spPr bwMode="auto">
          <a:xfrm>
            <a:off x="7322227" y="7556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669702" name="Rectangle 6"/>
          <p:cNvSpPr>
            <a:spLocks noChangeArrowheads="1"/>
          </p:cNvSpPr>
          <p:nvPr/>
        </p:nvSpPr>
        <p:spPr bwMode="auto">
          <a:xfrm>
            <a:off x="6408738" y="1260475"/>
            <a:ext cx="2808287" cy="50323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9703" name="Rectangle 7"/>
          <p:cNvSpPr>
            <a:spLocks noChangeArrowheads="1"/>
          </p:cNvSpPr>
          <p:nvPr/>
        </p:nvSpPr>
        <p:spPr bwMode="auto">
          <a:xfrm>
            <a:off x="6408738" y="2987675"/>
            <a:ext cx="2808287" cy="4318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9704" name="Rectangle 8"/>
          <p:cNvSpPr>
            <a:spLocks noChangeArrowheads="1"/>
          </p:cNvSpPr>
          <p:nvPr/>
        </p:nvSpPr>
        <p:spPr bwMode="auto">
          <a:xfrm>
            <a:off x="6408738" y="4211638"/>
            <a:ext cx="2808287" cy="6477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9705" name="Rectangle 9"/>
          <p:cNvSpPr>
            <a:spLocks noChangeArrowheads="1"/>
          </p:cNvSpPr>
          <p:nvPr/>
        </p:nvSpPr>
        <p:spPr bwMode="auto">
          <a:xfrm>
            <a:off x="6408738" y="6588125"/>
            <a:ext cx="2808287" cy="4318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9706" name="Rectangle 10"/>
          <p:cNvSpPr>
            <a:spLocks noChangeArrowheads="1"/>
          </p:cNvSpPr>
          <p:nvPr/>
        </p:nvSpPr>
        <p:spPr bwMode="auto">
          <a:xfrm>
            <a:off x="2016125" y="6443663"/>
            <a:ext cx="2808288" cy="576262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7C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9707" name="Rectangle 11"/>
          <p:cNvSpPr>
            <a:spLocks noChangeArrowheads="1"/>
          </p:cNvSpPr>
          <p:nvPr/>
        </p:nvSpPr>
        <p:spPr bwMode="auto">
          <a:xfrm>
            <a:off x="6408738" y="1763713"/>
            <a:ext cx="2808287" cy="576262"/>
          </a:xfrm>
          <a:prstGeom prst="rect">
            <a:avLst/>
          </a:prstGeom>
          <a:solidFill>
            <a:srgbClr val="FFCCCC">
              <a:alpha val="50000"/>
            </a:srgbClr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FF7C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9708" name="Rectangle 12"/>
          <p:cNvSpPr>
            <a:spLocks noChangeArrowheads="1"/>
          </p:cNvSpPr>
          <p:nvPr/>
        </p:nvSpPr>
        <p:spPr bwMode="auto">
          <a:xfrm>
            <a:off x="6408738" y="3419475"/>
            <a:ext cx="2808287" cy="576263"/>
          </a:xfrm>
          <a:prstGeom prst="rect">
            <a:avLst/>
          </a:prstGeom>
          <a:solidFill>
            <a:srgbClr val="FFCCCC">
              <a:alpha val="50000"/>
            </a:srgbClr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FF7C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9709" name="Rectangle 13"/>
          <p:cNvSpPr>
            <a:spLocks noChangeArrowheads="1"/>
          </p:cNvSpPr>
          <p:nvPr/>
        </p:nvSpPr>
        <p:spPr bwMode="auto">
          <a:xfrm>
            <a:off x="6408738" y="4859338"/>
            <a:ext cx="2808287" cy="576262"/>
          </a:xfrm>
          <a:prstGeom prst="rect">
            <a:avLst/>
          </a:prstGeom>
          <a:solidFill>
            <a:srgbClr val="FFCCCC">
              <a:alpha val="50000"/>
            </a:srgbClr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FF7C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9710" name="Rectangle 14"/>
          <p:cNvSpPr>
            <a:spLocks noChangeArrowheads="1"/>
          </p:cNvSpPr>
          <p:nvPr/>
        </p:nvSpPr>
        <p:spPr bwMode="auto">
          <a:xfrm>
            <a:off x="6408738" y="4859338"/>
            <a:ext cx="2808287" cy="576262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7C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6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69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697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697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69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9706" grpId="0" animBg="1"/>
      <p:bldP spid="669706" grpId="1" animBg="1"/>
      <p:bldP spid="669707" grpId="0" animBg="1"/>
      <p:bldP spid="669707" grpId="1" animBg="1"/>
      <p:bldP spid="669708" grpId="0" animBg="1"/>
      <p:bldP spid="669708" grpId="1" animBg="1"/>
      <p:bldP spid="669709" grpId="0" animBg="1"/>
      <p:bldP spid="669709" grpId="1" animBg="1"/>
      <p:bldP spid="6697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割当方式：ファーストフィット</a:t>
            </a:r>
          </a:p>
        </p:txBody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ファーストフィット方式</a:t>
            </a:r>
          </a:p>
          <a:p>
            <a:pPr lvl="1"/>
            <a:r>
              <a:rPr lang="ja-JP" altLang="en-US"/>
              <a:t>要求された量を確保できる</a:t>
            </a:r>
            <a:br>
              <a:rPr lang="ja-JP" altLang="en-US"/>
            </a:br>
            <a:r>
              <a:rPr lang="ja-JP" altLang="en-US"/>
              <a:t>最初に見つかった領域を</a:t>
            </a:r>
            <a:br>
              <a:rPr lang="ja-JP" altLang="en-US"/>
            </a:br>
            <a:r>
              <a:rPr lang="ja-JP" altLang="en-US"/>
              <a:t>割り当てる</a:t>
            </a:r>
          </a:p>
          <a:p>
            <a:pPr lvl="1"/>
            <a:endParaRPr lang="en-US" altLang="ja-JP"/>
          </a:p>
          <a:p>
            <a:pPr lvl="1"/>
            <a:r>
              <a:rPr lang="ja-JP" altLang="en-US">
                <a:solidFill>
                  <a:srgbClr val="339933"/>
                </a:solidFill>
              </a:rPr>
              <a:t>○</a:t>
            </a:r>
            <a:r>
              <a:rPr lang="ja-JP" altLang="en-US"/>
              <a:t>探索コスト小</a:t>
            </a:r>
            <a:br>
              <a:rPr lang="ja-JP" altLang="en-US"/>
            </a:br>
            <a:r>
              <a:rPr lang="ja-JP" altLang="en-US"/>
              <a:t>主記憶領域の全てを調べる</a:t>
            </a:r>
            <a:br>
              <a:rPr lang="ja-JP" altLang="en-US"/>
            </a:br>
            <a:r>
              <a:rPr lang="ja-JP" altLang="en-US"/>
              <a:t>必要がない</a:t>
            </a:r>
          </a:p>
          <a:p>
            <a:pPr lvl="1"/>
            <a:r>
              <a:rPr lang="ja-JP" altLang="en-US">
                <a:solidFill>
                  <a:srgbClr val="339933"/>
                </a:solidFill>
              </a:rPr>
              <a:t>○</a:t>
            </a:r>
            <a:r>
              <a:rPr lang="ja-JP" altLang="en-US"/>
              <a:t>アドレス上位に大きい領域が</a:t>
            </a:r>
            <a:br>
              <a:rPr lang="ja-JP" altLang="en-US"/>
            </a:br>
            <a:r>
              <a:rPr lang="ja-JP" altLang="en-US"/>
              <a:t>残りやすくなり，大きい要求</a:t>
            </a:r>
            <a:br>
              <a:rPr lang="ja-JP" altLang="en-US"/>
            </a:br>
            <a:r>
              <a:rPr lang="ja-JP" altLang="en-US"/>
              <a:t>にも対応しやすい</a:t>
            </a:r>
          </a:p>
        </p:txBody>
      </p:sp>
      <p:sp>
        <p:nvSpPr>
          <p:cNvPr id="668676" name="Rectangle 4"/>
          <p:cNvSpPr>
            <a:spLocks noChangeArrowheads="1"/>
          </p:cNvSpPr>
          <p:nvPr/>
        </p:nvSpPr>
        <p:spPr bwMode="auto">
          <a:xfrm>
            <a:off x="6408738" y="1260475"/>
            <a:ext cx="2808287" cy="57594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68677" name="Text Box 5"/>
          <p:cNvSpPr txBox="1">
            <a:spLocks noChangeArrowheads="1"/>
          </p:cNvSpPr>
          <p:nvPr/>
        </p:nvSpPr>
        <p:spPr bwMode="auto">
          <a:xfrm>
            <a:off x="7322227" y="7556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668678" name="Rectangle 6"/>
          <p:cNvSpPr>
            <a:spLocks noChangeArrowheads="1"/>
          </p:cNvSpPr>
          <p:nvPr/>
        </p:nvSpPr>
        <p:spPr bwMode="auto">
          <a:xfrm>
            <a:off x="6408738" y="1260475"/>
            <a:ext cx="2808287" cy="50323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8679" name="Rectangle 7"/>
          <p:cNvSpPr>
            <a:spLocks noChangeArrowheads="1"/>
          </p:cNvSpPr>
          <p:nvPr/>
        </p:nvSpPr>
        <p:spPr bwMode="auto">
          <a:xfrm>
            <a:off x="6408738" y="2987675"/>
            <a:ext cx="2808287" cy="4318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8680" name="Rectangle 8"/>
          <p:cNvSpPr>
            <a:spLocks noChangeArrowheads="1"/>
          </p:cNvSpPr>
          <p:nvPr/>
        </p:nvSpPr>
        <p:spPr bwMode="auto">
          <a:xfrm>
            <a:off x="6408738" y="4211638"/>
            <a:ext cx="2808287" cy="6477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8681" name="Rectangle 9"/>
          <p:cNvSpPr>
            <a:spLocks noChangeArrowheads="1"/>
          </p:cNvSpPr>
          <p:nvPr/>
        </p:nvSpPr>
        <p:spPr bwMode="auto">
          <a:xfrm>
            <a:off x="6408738" y="6588125"/>
            <a:ext cx="2808287" cy="4318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68682" name="Rectangle 10"/>
          <p:cNvSpPr>
            <a:spLocks noChangeArrowheads="1"/>
          </p:cNvSpPr>
          <p:nvPr/>
        </p:nvSpPr>
        <p:spPr bwMode="auto">
          <a:xfrm>
            <a:off x="2016125" y="6443663"/>
            <a:ext cx="2808288" cy="576262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7C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8683" name="Rectangle 11"/>
          <p:cNvSpPr>
            <a:spLocks noChangeArrowheads="1"/>
          </p:cNvSpPr>
          <p:nvPr/>
        </p:nvSpPr>
        <p:spPr bwMode="auto">
          <a:xfrm>
            <a:off x="6408738" y="1763713"/>
            <a:ext cx="2808287" cy="576262"/>
          </a:xfrm>
          <a:prstGeom prst="rect">
            <a:avLst/>
          </a:prstGeom>
          <a:solidFill>
            <a:srgbClr val="FFCCCC">
              <a:alpha val="50000"/>
            </a:srgbClr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FF7C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8686" name="Rectangle 14"/>
          <p:cNvSpPr>
            <a:spLocks noChangeArrowheads="1"/>
          </p:cNvSpPr>
          <p:nvPr/>
        </p:nvSpPr>
        <p:spPr bwMode="auto">
          <a:xfrm>
            <a:off x="6408738" y="1763713"/>
            <a:ext cx="2808287" cy="576262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7C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必要量</a:t>
            </a:r>
          </a:p>
        </p:txBody>
      </p:sp>
      <p:sp>
        <p:nvSpPr>
          <p:cNvPr id="668687" name="Line 15"/>
          <p:cNvSpPr>
            <a:spLocks noChangeShapeType="1"/>
          </p:cNvSpPr>
          <p:nvPr/>
        </p:nvSpPr>
        <p:spPr bwMode="auto">
          <a:xfrm>
            <a:off x="9504363" y="1331913"/>
            <a:ext cx="0" cy="489585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68688" name="Text Box 16"/>
          <p:cNvSpPr txBox="1">
            <a:spLocks noChangeArrowheads="1"/>
          </p:cNvSpPr>
          <p:nvPr/>
        </p:nvSpPr>
        <p:spPr bwMode="auto">
          <a:xfrm>
            <a:off x="9200923" y="6247426"/>
            <a:ext cx="551090" cy="700449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vert="eaVert"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上位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686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6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8682" grpId="0" animBg="1"/>
      <p:bldP spid="668682" grpId="1" animBg="1"/>
      <p:bldP spid="668683" grpId="0" animBg="1"/>
      <p:bldP spid="668686" grpId="0" animBg="1"/>
      <p:bldP spid="668687" grpId="0" animBg="1"/>
      <p:bldP spid="66868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空き領域の割り当て方式</a:t>
            </a:r>
          </a:p>
        </p:txBody>
      </p:sp>
      <p:sp>
        <p:nvSpPr>
          <p:cNvPr id="67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割り当て方式</a:t>
            </a:r>
          </a:p>
          <a:p>
            <a:pPr lvl="1"/>
            <a:r>
              <a:rPr lang="ja-JP" altLang="en-US"/>
              <a:t>ベストフィット</a:t>
            </a:r>
          </a:p>
          <a:p>
            <a:pPr lvl="1"/>
            <a:r>
              <a:rPr lang="ja-JP" altLang="en-US"/>
              <a:t>ワーストフィット</a:t>
            </a:r>
          </a:p>
          <a:p>
            <a:pPr lvl="1"/>
            <a:r>
              <a:rPr lang="ja-JP" altLang="en-US"/>
              <a:t>ファーストフィット</a:t>
            </a:r>
          </a:p>
          <a:p>
            <a:endParaRPr lang="ja-JP" altLang="en-US"/>
          </a:p>
          <a:p>
            <a:r>
              <a:rPr lang="ja-JP" altLang="en-US"/>
              <a:t>注意すべき点</a:t>
            </a:r>
          </a:p>
          <a:p>
            <a:pPr lvl="1"/>
            <a:r>
              <a:rPr lang="ja-JP" altLang="en-US"/>
              <a:t>プロセスは要求と解放を繰り返す</a:t>
            </a:r>
          </a:p>
          <a:p>
            <a:pPr lvl="2"/>
            <a:r>
              <a:rPr lang="ja-JP" altLang="en-US"/>
              <a:t>空き領域の数は常に増減</a:t>
            </a:r>
          </a:p>
          <a:p>
            <a:pPr lvl="2"/>
            <a:r>
              <a:rPr lang="ja-JP" altLang="en-US"/>
              <a:t>これを高速管理する必要</a:t>
            </a:r>
          </a:p>
          <a:p>
            <a:pPr lvl="1"/>
            <a:r>
              <a:rPr lang="ja-JP" altLang="en-US"/>
              <a:t>空き領域の高速な検索も必要</a:t>
            </a:r>
          </a:p>
        </p:txBody>
      </p:sp>
      <p:sp>
        <p:nvSpPr>
          <p:cNvPr id="670724" name="Oval 4"/>
          <p:cNvSpPr>
            <a:spLocks noChangeArrowheads="1"/>
          </p:cNvSpPr>
          <p:nvPr/>
        </p:nvSpPr>
        <p:spPr bwMode="auto">
          <a:xfrm>
            <a:off x="6408738" y="4572000"/>
            <a:ext cx="3095625" cy="2519363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領域管理方式に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工夫が必要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500"/>
                                        <p:tgtEl>
                                          <p:spTgt spid="67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07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可変区画方式における管理</a:t>
            </a:r>
          </a:p>
        </p:txBody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4752975" cy="6588125"/>
          </a:xfrm>
        </p:spPr>
        <p:txBody>
          <a:bodyPr/>
          <a:lstStyle/>
          <a:p>
            <a:r>
              <a:rPr lang="ja-JP" altLang="en-US">
                <a:solidFill>
                  <a:schemeClr val="folHlink"/>
                </a:solidFill>
              </a:rPr>
              <a:t>空き領域割り当て</a:t>
            </a:r>
          </a:p>
          <a:p>
            <a:pPr lvl="1"/>
            <a:r>
              <a:rPr lang="ja-JP" altLang="en-US">
                <a:solidFill>
                  <a:schemeClr val="folHlink"/>
                </a:solidFill>
              </a:rPr>
              <a:t>ベストフィット</a:t>
            </a:r>
          </a:p>
          <a:p>
            <a:pPr lvl="1"/>
            <a:endParaRPr lang="ja-JP" altLang="en-US">
              <a:solidFill>
                <a:schemeClr val="folHlink"/>
              </a:solidFill>
            </a:endParaRPr>
          </a:p>
          <a:p>
            <a:pPr lvl="1"/>
            <a:r>
              <a:rPr lang="ja-JP" altLang="en-US">
                <a:solidFill>
                  <a:schemeClr val="folHlink"/>
                </a:solidFill>
              </a:rPr>
              <a:t>ファーストフィット</a:t>
            </a:r>
          </a:p>
          <a:p>
            <a:pPr lvl="1"/>
            <a:endParaRPr lang="ja-JP" altLang="en-US">
              <a:solidFill>
                <a:schemeClr val="folHlink"/>
              </a:solidFill>
            </a:endParaRPr>
          </a:p>
          <a:p>
            <a:pPr lvl="1"/>
            <a:r>
              <a:rPr lang="ja-JP" altLang="en-US">
                <a:solidFill>
                  <a:schemeClr val="folHlink"/>
                </a:solidFill>
              </a:rPr>
              <a:t>ワーストフィット</a:t>
            </a:r>
          </a:p>
        </p:txBody>
      </p:sp>
      <p:sp>
        <p:nvSpPr>
          <p:cNvPr id="673796" name="Rectangle 4"/>
          <p:cNvSpPr>
            <a:spLocks noChangeArrowheads="1"/>
          </p:cNvSpPr>
          <p:nvPr/>
        </p:nvSpPr>
        <p:spPr bwMode="auto">
          <a:xfrm>
            <a:off x="5183188" y="971550"/>
            <a:ext cx="4752975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431800" indent="-323850" algn="l" defTabSz="449263" eaLnBrk="1">
              <a:lnSpc>
                <a:spcPct val="111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75000"/>
              <a:buFont typeface="StarSymbol" pitchFamily="2" charset="0"/>
              <a:buChar char="■"/>
            </a:pPr>
            <a:r>
              <a:rPr lang="ja-JP" altLang="en-US" sz="3200" dirty="0">
                <a:solidFill>
                  <a:srgbClr val="3333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領域管理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リスト方式</a:t>
            </a: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endParaRPr lang="ja-JP" altLang="en-US" sz="2800" b="0" dirty="0">
              <a:solidFill>
                <a:srgbClr val="00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863600" lvl="1" indent="-287338" algn="l" defTabSz="449263" eaLnBrk="1">
              <a:lnSpc>
                <a:spcPct val="102000"/>
              </a:lnSpc>
              <a:spcBef>
                <a:spcPts val="575"/>
              </a:spcBef>
              <a:spcAft>
                <a:spcPts val="575"/>
              </a:spcAft>
              <a:buClr>
                <a:srgbClr val="000000"/>
              </a:buClr>
              <a:buSzPct val="45000"/>
              <a:buFont typeface="Wingdings" pitchFamily="2" charset="2"/>
              <a:buChar char="l"/>
            </a:pPr>
            <a:r>
              <a:rPr lang="ja-JP" altLang="en-US" sz="28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ビットマップ方式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領域管理：リスト方式</a:t>
            </a:r>
          </a:p>
        </p:txBody>
      </p:sp>
      <p:sp>
        <p:nvSpPr>
          <p:cNvPr id="67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71748" name="Rectangle 4"/>
          <p:cNvSpPr>
            <a:spLocks noChangeArrowheads="1"/>
          </p:cNvSpPr>
          <p:nvPr/>
        </p:nvSpPr>
        <p:spPr bwMode="auto">
          <a:xfrm>
            <a:off x="6408738" y="1260475"/>
            <a:ext cx="2808287" cy="57594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1749" name="Text Box 5"/>
          <p:cNvSpPr txBox="1">
            <a:spLocks noChangeArrowheads="1"/>
          </p:cNvSpPr>
          <p:nvPr/>
        </p:nvSpPr>
        <p:spPr bwMode="auto">
          <a:xfrm>
            <a:off x="7322227" y="7556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671750" name="Rectangle 6"/>
          <p:cNvSpPr>
            <a:spLocks noChangeArrowheads="1"/>
          </p:cNvSpPr>
          <p:nvPr/>
        </p:nvSpPr>
        <p:spPr bwMode="auto">
          <a:xfrm>
            <a:off x="6408738" y="1260475"/>
            <a:ext cx="2808287" cy="50323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71751" name="Rectangle 7"/>
          <p:cNvSpPr>
            <a:spLocks noChangeArrowheads="1"/>
          </p:cNvSpPr>
          <p:nvPr/>
        </p:nvSpPr>
        <p:spPr bwMode="auto">
          <a:xfrm>
            <a:off x="6408738" y="2987675"/>
            <a:ext cx="2808287" cy="4318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71752" name="Rectangle 8"/>
          <p:cNvSpPr>
            <a:spLocks noChangeArrowheads="1"/>
          </p:cNvSpPr>
          <p:nvPr/>
        </p:nvSpPr>
        <p:spPr bwMode="auto">
          <a:xfrm>
            <a:off x="6408738" y="4211638"/>
            <a:ext cx="2808287" cy="6477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71753" name="Rectangle 9"/>
          <p:cNvSpPr>
            <a:spLocks noChangeArrowheads="1"/>
          </p:cNvSpPr>
          <p:nvPr/>
        </p:nvSpPr>
        <p:spPr bwMode="auto">
          <a:xfrm>
            <a:off x="6408738" y="6588125"/>
            <a:ext cx="2808287" cy="4318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使用中</a:t>
            </a:r>
          </a:p>
        </p:txBody>
      </p:sp>
      <p:sp>
        <p:nvSpPr>
          <p:cNvPr id="671756" name="Rectangle 12"/>
          <p:cNvSpPr>
            <a:spLocks noChangeArrowheads="1"/>
          </p:cNvSpPr>
          <p:nvPr/>
        </p:nvSpPr>
        <p:spPr bwMode="auto">
          <a:xfrm>
            <a:off x="6408738" y="1763713"/>
            <a:ext cx="2808287" cy="1223962"/>
          </a:xfrm>
          <a:prstGeom prst="rect">
            <a:avLst/>
          </a:prstGeom>
          <a:solidFill>
            <a:srgbClr val="FFFF00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S1      </a:t>
            </a:r>
            <a:r>
              <a:rPr lang="ja-JP" altLang="en-US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</a:t>
            </a:r>
            <a:r>
              <a: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71757" name="Line 13"/>
          <p:cNvSpPr>
            <a:spLocks noChangeShapeType="1"/>
          </p:cNvSpPr>
          <p:nvPr/>
        </p:nvSpPr>
        <p:spPr bwMode="auto">
          <a:xfrm>
            <a:off x="6769100" y="1763713"/>
            <a:ext cx="0" cy="12239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1758" name="Text Box 14"/>
          <p:cNvSpPr txBox="1">
            <a:spLocks noChangeArrowheads="1"/>
          </p:cNvSpPr>
          <p:nvPr/>
        </p:nvSpPr>
        <p:spPr bwMode="auto">
          <a:xfrm>
            <a:off x="5795461" y="1619250"/>
            <a:ext cx="53281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A1</a:t>
            </a:r>
          </a:p>
        </p:txBody>
      </p:sp>
      <p:sp>
        <p:nvSpPr>
          <p:cNvPr id="671759" name="Rectangle 15"/>
          <p:cNvSpPr>
            <a:spLocks noChangeArrowheads="1"/>
          </p:cNvSpPr>
          <p:nvPr/>
        </p:nvSpPr>
        <p:spPr bwMode="auto">
          <a:xfrm>
            <a:off x="719138" y="1619250"/>
            <a:ext cx="503237" cy="503238"/>
          </a:xfrm>
          <a:prstGeom prst="rect">
            <a:avLst/>
          </a:prstGeom>
          <a:solidFill>
            <a:srgbClr val="00008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1760" name="Rectangle 16"/>
          <p:cNvSpPr>
            <a:spLocks noChangeArrowheads="1"/>
          </p:cNvSpPr>
          <p:nvPr/>
        </p:nvSpPr>
        <p:spPr bwMode="auto">
          <a:xfrm>
            <a:off x="1727200" y="1835150"/>
            <a:ext cx="2665413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A1</a:t>
            </a:r>
          </a:p>
        </p:txBody>
      </p:sp>
      <p:sp>
        <p:nvSpPr>
          <p:cNvPr id="671761" name="Rectangle 17"/>
          <p:cNvSpPr>
            <a:spLocks noChangeArrowheads="1"/>
          </p:cNvSpPr>
          <p:nvPr/>
        </p:nvSpPr>
        <p:spPr bwMode="auto">
          <a:xfrm>
            <a:off x="1727200" y="2266950"/>
            <a:ext cx="2665413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サイズ：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S1</a:t>
            </a:r>
          </a:p>
        </p:txBody>
      </p:sp>
      <p:sp>
        <p:nvSpPr>
          <p:cNvPr id="671762" name="Rectangle 18"/>
          <p:cNvSpPr>
            <a:spLocks noChangeArrowheads="1"/>
          </p:cNvSpPr>
          <p:nvPr/>
        </p:nvSpPr>
        <p:spPr bwMode="auto">
          <a:xfrm>
            <a:off x="1727200" y="2700338"/>
            <a:ext cx="2665413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next</a:t>
            </a:r>
          </a:p>
        </p:txBody>
      </p:sp>
      <p:cxnSp>
        <p:nvCxnSpPr>
          <p:cNvPr id="671764" name="AutoShape 20"/>
          <p:cNvCxnSpPr>
            <a:cxnSpLocks noChangeShapeType="1"/>
            <a:stCxn id="671759" idx="3"/>
            <a:endCxn id="671760" idx="1"/>
          </p:cNvCxnSpPr>
          <p:nvPr/>
        </p:nvCxnSpPr>
        <p:spPr bwMode="auto">
          <a:xfrm>
            <a:off x="1222375" y="1871663"/>
            <a:ext cx="485775" cy="179387"/>
          </a:xfrm>
          <a:prstGeom prst="bentConnector3">
            <a:avLst>
              <a:gd name="adj1" fmla="val 51634"/>
            </a:avLst>
          </a:prstGeom>
          <a:noFill/>
          <a:ln w="38100">
            <a:solidFill>
              <a:srgbClr val="3366FF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71771" name="Rectangle 27"/>
          <p:cNvSpPr>
            <a:spLocks noChangeArrowheads="1"/>
          </p:cNvSpPr>
          <p:nvPr/>
        </p:nvSpPr>
        <p:spPr bwMode="auto">
          <a:xfrm>
            <a:off x="1727200" y="3563938"/>
            <a:ext cx="2665413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A2</a:t>
            </a:r>
          </a:p>
        </p:txBody>
      </p:sp>
      <p:sp>
        <p:nvSpPr>
          <p:cNvPr id="671772" name="Rectangle 28"/>
          <p:cNvSpPr>
            <a:spLocks noChangeArrowheads="1"/>
          </p:cNvSpPr>
          <p:nvPr/>
        </p:nvSpPr>
        <p:spPr bwMode="auto">
          <a:xfrm>
            <a:off x="1727200" y="3995738"/>
            <a:ext cx="2665413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サイズ：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S2</a:t>
            </a:r>
          </a:p>
        </p:txBody>
      </p:sp>
      <p:sp>
        <p:nvSpPr>
          <p:cNvPr id="671773" name="Rectangle 29"/>
          <p:cNvSpPr>
            <a:spLocks noChangeArrowheads="1"/>
          </p:cNvSpPr>
          <p:nvPr/>
        </p:nvSpPr>
        <p:spPr bwMode="auto">
          <a:xfrm>
            <a:off x="1727200" y="4429125"/>
            <a:ext cx="2665413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next</a:t>
            </a:r>
          </a:p>
        </p:txBody>
      </p:sp>
      <p:cxnSp>
        <p:nvCxnSpPr>
          <p:cNvPr id="671774" name="AutoShape 30"/>
          <p:cNvCxnSpPr>
            <a:cxnSpLocks noChangeShapeType="1"/>
            <a:stCxn id="671762" idx="1"/>
            <a:endCxn id="671771" idx="1"/>
          </p:cNvCxnSpPr>
          <p:nvPr/>
        </p:nvCxnSpPr>
        <p:spPr bwMode="auto">
          <a:xfrm rot="10800000" flipH="1" flipV="1">
            <a:off x="1708150" y="2916238"/>
            <a:ext cx="1588" cy="863600"/>
          </a:xfrm>
          <a:prstGeom prst="bentConnector3">
            <a:avLst>
              <a:gd name="adj1" fmla="val -1320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71775" name="Rectangle 31"/>
          <p:cNvSpPr>
            <a:spLocks noChangeArrowheads="1"/>
          </p:cNvSpPr>
          <p:nvPr/>
        </p:nvSpPr>
        <p:spPr bwMode="auto">
          <a:xfrm>
            <a:off x="6408738" y="3419475"/>
            <a:ext cx="2808287" cy="865188"/>
          </a:xfrm>
          <a:prstGeom prst="rect">
            <a:avLst/>
          </a:prstGeom>
          <a:solidFill>
            <a:srgbClr val="FFFF00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S2      </a:t>
            </a:r>
            <a:r>
              <a:rPr lang="ja-JP" altLang="en-US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</a:t>
            </a:r>
            <a:r>
              <a: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671776" name="Text Box 32"/>
          <p:cNvSpPr txBox="1">
            <a:spLocks noChangeArrowheads="1"/>
          </p:cNvSpPr>
          <p:nvPr/>
        </p:nvSpPr>
        <p:spPr bwMode="auto">
          <a:xfrm>
            <a:off x="5795461" y="3275013"/>
            <a:ext cx="53281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A2</a:t>
            </a:r>
          </a:p>
        </p:txBody>
      </p:sp>
      <p:sp>
        <p:nvSpPr>
          <p:cNvPr id="671777" name="Line 33"/>
          <p:cNvSpPr>
            <a:spLocks noChangeShapeType="1"/>
          </p:cNvSpPr>
          <p:nvPr/>
        </p:nvSpPr>
        <p:spPr bwMode="auto">
          <a:xfrm>
            <a:off x="6769100" y="3419475"/>
            <a:ext cx="0" cy="86518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1778" name="Rectangle 34"/>
          <p:cNvSpPr>
            <a:spLocks noChangeArrowheads="1"/>
          </p:cNvSpPr>
          <p:nvPr/>
        </p:nvSpPr>
        <p:spPr bwMode="auto">
          <a:xfrm>
            <a:off x="1747838" y="5291138"/>
            <a:ext cx="2665412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A3</a:t>
            </a:r>
          </a:p>
        </p:txBody>
      </p:sp>
      <p:sp>
        <p:nvSpPr>
          <p:cNvPr id="671779" name="Rectangle 35"/>
          <p:cNvSpPr>
            <a:spLocks noChangeArrowheads="1"/>
          </p:cNvSpPr>
          <p:nvPr/>
        </p:nvSpPr>
        <p:spPr bwMode="auto">
          <a:xfrm>
            <a:off x="1747838" y="5722938"/>
            <a:ext cx="2665412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サイズ：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S3</a:t>
            </a:r>
          </a:p>
        </p:txBody>
      </p:sp>
      <p:sp>
        <p:nvSpPr>
          <p:cNvPr id="671780" name="Rectangle 36"/>
          <p:cNvSpPr>
            <a:spLocks noChangeArrowheads="1"/>
          </p:cNvSpPr>
          <p:nvPr/>
        </p:nvSpPr>
        <p:spPr bwMode="auto">
          <a:xfrm>
            <a:off x="1747838" y="6156325"/>
            <a:ext cx="2665412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next</a:t>
            </a:r>
          </a:p>
        </p:txBody>
      </p:sp>
      <p:cxnSp>
        <p:nvCxnSpPr>
          <p:cNvPr id="671781" name="AutoShape 37"/>
          <p:cNvCxnSpPr>
            <a:cxnSpLocks noChangeShapeType="1"/>
            <a:endCxn id="671778" idx="1"/>
          </p:cNvCxnSpPr>
          <p:nvPr/>
        </p:nvCxnSpPr>
        <p:spPr bwMode="auto">
          <a:xfrm rot="10800000" flipH="1" flipV="1">
            <a:off x="1727200" y="4643438"/>
            <a:ext cx="1588" cy="863600"/>
          </a:xfrm>
          <a:prstGeom prst="bentConnector3">
            <a:avLst>
              <a:gd name="adj1" fmla="val -1320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71782" name="Rectangle 38"/>
          <p:cNvSpPr>
            <a:spLocks noChangeArrowheads="1"/>
          </p:cNvSpPr>
          <p:nvPr/>
        </p:nvSpPr>
        <p:spPr bwMode="auto">
          <a:xfrm>
            <a:off x="6408738" y="4860925"/>
            <a:ext cx="2808287" cy="1727200"/>
          </a:xfrm>
          <a:prstGeom prst="rect">
            <a:avLst/>
          </a:prstGeom>
          <a:solidFill>
            <a:srgbClr val="FFFF00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S3      </a:t>
            </a:r>
            <a:r>
              <a:rPr lang="ja-JP" altLang="en-US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</a:t>
            </a:r>
            <a:r>
              <a: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671783" name="Text Box 39"/>
          <p:cNvSpPr txBox="1">
            <a:spLocks noChangeArrowheads="1"/>
          </p:cNvSpPr>
          <p:nvPr/>
        </p:nvSpPr>
        <p:spPr bwMode="auto">
          <a:xfrm>
            <a:off x="5795461" y="4716463"/>
            <a:ext cx="53281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A3</a:t>
            </a:r>
          </a:p>
        </p:txBody>
      </p:sp>
      <p:sp>
        <p:nvSpPr>
          <p:cNvPr id="671784" name="Line 40"/>
          <p:cNvSpPr>
            <a:spLocks noChangeShapeType="1"/>
          </p:cNvSpPr>
          <p:nvPr/>
        </p:nvSpPr>
        <p:spPr bwMode="auto">
          <a:xfrm>
            <a:off x="6769100" y="4860925"/>
            <a:ext cx="0" cy="172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671788" name="AutoShape 44"/>
          <p:cNvCxnSpPr>
            <a:cxnSpLocks noChangeShapeType="1"/>
            <a:stCxn id="671780" idx="1"/>
          </p:cNvCxnSpPr>
          <p:nvPr/>
        </p:nvCxnSpPr>
        <p:spPr bwMode="auto">
          <a:xfrm rot="10800000" flipV="1">
            <a:off x="1512888" y="6372225"/>
            <a:ext cx="215900" cy="952500"/>
          </a:xfrm>
          <a:prstGeom prst="bentConnector2">
            <a:avLst/>
          </a:prstGeom>
          <a:noFill/>
          <a:ln w="38100">
            <a:solidFill>
              <a:schemeClr val="accent2"/>
            </a:solidFill>
            <a:prstDash val="sysDot"/>
            <a:miter lim="800000"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7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176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17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17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1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7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1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71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7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1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7177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717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7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1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71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7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71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1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67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7177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717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7178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7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71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67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67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71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1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67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1756" grpId="0" animBg="1"/>
      <p:bldP spid="671757" grpId="0" animBg="1"/>
      <p:bldP spid="671758" grpId="0"/>
      <p:bldP spid="671759" grpId="0" animBg="1"/>
      <p:bldP spid="671760" grpId="0" uiExpand="1" build="allAtOnce" animBg="1"/>
      <p:bldP spid="671761" grpId="0" uiExpand="1" build="allAtOnce" animBg="1"/>
      <p:bldP spid="671762" grpId="0" uiExpand="1" build="allAtOnce" animBg="1"/>
      <p:bldP spid="671771" grpId="0" build="allAtOnce" animBg="1"/>
      <p:bldP spid="671772" grpId="0" build="allAtOnce" animBg="1"/>
      <p:bldP spid="671773" grpId="0" build="allAtOnce" animBg="1"/>
      <p:bldP spid="671775" grpId="0" animBg="1"/>
      <p:bldP spid="671776" grpId="0"/>
      <p:bldP spid="671777" grpId="0" animBg="1"/>
      <p:bldP spid="671778" grpId="0" build="allAtOnce" animBg="1"/>
      <p:bldP spid="671779" grpId="0" build="allAtOnce" animBg="1"/>
      <p:bldP spid="671780" grpId="0" build="allAtOnce" animBg="1"/>
      <p:bldP spid="671782" grpId="0" animBg="1"/>
      <p:bldP spid="671783" grpId="0"/>
      <p:bldP spid="67178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領域管理：リスト方式</a:t>
            </a:r>
          </a:p>
        </p:txBody>
      </p:sp>
      <p:sp>
        <p:nvSpPr>
          <p:cNvPr id="67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構造体</a:t>
            </a:r>
          </a:p>
          <a:p>
            <a:pPr lvl="1"/>
            <a:r>
              <a:rPr lang="ja-JP" altLang="en-US"/>
              <a:t>空き領域の</a:t>
            </a:r>
            <a:r>
              <a:rPr lang="ja-JP" altLang="en-US">
                <a:solidFill>
                  <a:srgbClr val="CC0000"/>
                </a:solidFill>
              </a:rPr>
              <a:t>先頭アドレス</a:t>
            </a:r>
          </a:p>
          <a:p>
            <a:pPr lvl="1"/>
            <a:r>
              <a:rPr lang="ja-JP" altLang="en-US"/>
              <a:t>空き領域の</a:t>
            </a:r>
            <a:r>
              <a:rPr lang="ja-JP" altLang="en-US">
                <a:solidFill>
                  <a:srgbClr val="CC0000"/>
                </a:solidFill>
              </a:rPr>
              <a:t>大きさ</a:t>
            </a:r>
          </a:p>
          <a:p>
            <a:pPr lvl="1"/>
            <a:r>
              <a:rPr lang="ja-JP" altLang="en-US"/>
              <a:t>次情報への</a:t>
            </a:r>
            <a:r>
              <a:rPr lang="ja-JP" altLang="en-US">
                <a:solidFill>
                  <a:srgbClr val="CC0000"/>
                </a:solidFill>
              </a:rPr>
              <a:t>ポインタ</a:t>
            </a:r>
          </a:p>
          <a:p>
            <a:pPr lvl="1"/>
            <a:endParaRPr lang="ja-JP" altLang="en-US">
              <a:solidFill>
                <a:srgbClr val="CC0000"/>
              </a:solidFill>
            </a:endParaRPr>
          </a:p>
          <a:p>
            <a:r>
              <a:rPr lang="ja-JP" altLang="en-US"/>
              <a:t>上記構造体のリストとして全空き領域を管理</a:t>
            </a:r>
          </a:p>
          <a:p>
            <a:pPr lvl="1"/>
            <a:r>
              <a:rPr lang="ja-JP" altLang="en-US"/>
              <a:t>アドレス順リストの場合</a:t>
            </a:r>
          </a:p>
          <a:p>
            <a:pPr lvl="2"/>
            <a:r>
              <a:rPr lang="ja-JP" altLang="en-US"/>
              <a:t>ファーストフィット方式での検索が高速</a:t>
            </a:r>
          </a:p>
          <a:p>
            <a:pPr lvl="1"/>
            <a:r>
              <a:rPr lang="ja-JP" altLang="en-US"/>
              <a:t>大きさ順リストの場合</a:t>
            </a:r>
          </a:p>
          <a:p>
            <a:pPr lvl="2"/>
            <a:r>
              <a:rPr lang="ja-JP" altLang="en-US"/>
              <a:t>ベストフィット方式での検索が高速</a:t>
            </a:r>
          </a:p>
        </p:txBody>
      </p:sp>
      <p:sp>
        <p:nvSpPr>
          <p:cNvPr id="675844" name="Rectangle 4"/>
          <p:cNvSpPr>
            <a:spLocks noChangeArrowheads="1"/>
          </p:cNvSpPr>
          <p:nvPr/>
        </p:nvSpPr>
        <p:spPr bwMode="auto">
          <a:xfrm>
            <a:off x="6335713" y="1835150"/>
            <a:ext cx="2665412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アドレス：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A1</a:t>
            </a:r>
          </a:p>
        </p:txBody>
      </p:sp>
      <p:sp>
        <p:nvSpPr>
          <p:cNvPr id="675845" name="Rectangle 5"/>
          <p:cNvSpPr>
            <a:spLocks noChangeArrowheads="1"/>
          </p:cNvSpPr>
          <p:nvPr/>
        </p:nvSpPr>
        <p:spPr bwMode="auto">
          <a:xfrm>
            <a:off x="6335713" y="2266950"/>
            <a:ext cx="2665412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サイズ：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S1</a:t>
            </a:r>
          </a:p>
        </p:txBody>
      </p:sp>
      <p:sp>
        <p:nvSpPr>
          <p:cNvPr id="675846" name="Rectangle 6"/>
          <p:cNvSpPr>
            <a:spLocks noChangeArrowheads="1"/>
          </p:cNvSpPr>
          <p:nvPr/>
        </p:nvSpPr>
        <p:spPr bwMode="auto">
          <a:xfrm>
            <a:off x="6335713" y="2700338"/>
            <a:ext cx="2665412" cy="431800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領域管理：ビットマップ方式</a:t>
            </a:r>
          </a:p>
        </p:txBody>
      </p:sp>
      <p:sp>
        <p:nvSpPr>
          <p:cNvPr id="67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74860" name="Rectangle 44"/>
          <p:cNvSpPr>
            <a:spLocks noChangeArrowheads="1"/>
          </p:cNvSpPr>
          <p:nvPr/>
        </p:nvSpPr>
        <p:spPr bwMode="auto">
          <a:xfrm>
            <a:off x="7199313" y="1258888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76" name="Rectangle 60"/>
          <p:cNvSpPr>
            <a:spLocks noChangeArrowheads="1"/>
          </p:cNvSpPr>
          <p:nvPr/>
        </p:nvSpPr>
        <p:spPr bwMode="auto">
          <a:xfrm>
            <a:off x="4681538" y="1258888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74877" name="Rectangle 61"/>
          <p:cNvSpPr>
            <a:spLocks noChangeArrowheads="1"/>
          </p:cNvSpPr>
          <p:nvPr/>
        </p:nvSpPr>
        <p:spPr bwMode="auto">
          <a:xfrm>
            <a:off x="7199313" y="1763713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78" name="Rectangle 62"/>
          <p:cNvSpPr>
            <a:spLocks noChangeArrowheads="1"/>
          </p:cNvSpPr>
          <p:nvPr/>
        </p:nvSpPr>
        <p:spPr bwMode="auto">
          <a:xfrm>
            <a:off x="4681538" y="1763713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74879" name="Rectangle 63"/>
          <p:cNvSpPr>
            <a:spLocks noChangeArrowheads="1"/>
          </p:cNvSpPr>
          <p:nvPr/>
        </p:nvSpPr>
        <p:spPr bwMode="auto">
          <a:xfrm>
            <a:off x="7199313" y="2266950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80" name="Rectangle 64"/>
          <p:cNvSpPr>
            <a:spLocks noChangeArrowheads="1"/>
          </p:cNvSpPr>
          <p:nvPr/>
        </p:nvSpPr>
        <p:spPr bwMode="auto">
          <a:xfrm>
            <a:off x="4681538" y="2266950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74881" name="Rectangle 65"/>
          <p:cNvSpPr>
            <a:spLocks noChangeArrowheads="1"/>
          </p:cNvSpPr>
          <p:nvPr/>
        </p:nvSpPr>
        <p:spPr bwMode="auto">
          <a:xfrm>
            <a:off x="7199313" y="2771775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82" name="Rectangle 66"/>
          <p:cNvSpPr>
            <a:spLocks noChangeArrowheads="1"/>
          </p:cNvSpPr>
          <p:nvPr/>
        </p:nvSpPr>
        <p:spPr bwMode="auto">
          <a:xfrm>
            <a:off x="4681538" y="2771775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74883" name="Rectangle 67"/>
          <p:cNvSpPr>
            <a:spLocks noChangeArrowheads="1"/>
          </p:cNvSpPr>
          <p:nvPr/>
        </p:nvSpPr>
        <p:spPr bwMode="auto">
          <a:xfrm>
            <a:off x="7199313" y="3275013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84" name="Rectangle 68"/>
          <p:cNvSpPr>
            <a:spLocks noChangeArrowheads="1"/>
          </p:cNvSpPr>
          <p:nvPr/>
        </p:nvSpPr>
        <p:spPr bwMode="auto">
          <a:xfrm>
            <a:off x="4681538" y="3275013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74885" name="Rectangle 69"/>
          <p:cNvSpPr>
            <a:spLocks noChangeArrowheads="1"/>
          </p:cNvSpPr>
          <p:nvPr/>
        </p:nvSpPr>
        <p:spPr bwMode="auto">
          <a:xfrm>
            <a:off x="7199313" y="3779838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86" name="Rectangle 70"/>
          <p:cNvSpPr>
            <a:spLocks noChangeArrowheads="1"/>
          </p:cNvSpPr>
          <p:nvPr/>
        </p:nvSpPr>
        <p:spPr bwMode="auto">
          <a:xfrm>
            <a:off x="4681538" y="3779838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74887" name="Rectangle 71"/>
          <p:cNvSpPr>
            <a:spLocks noChangeArrowheads="1"/>
          </p:cNvSpPr>
          <p:nvPr/>
        </p:nvSpPr>
        <p:spPr bwMode="auto">
          <a:xfrm>
            <a:off x="7199313" y="4284663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88" name="Rectangle 72"/>
          <p:cNvSpPr>
            <a:spLocks noChangeArrowheads="1"/>
          </p:cNvSpPr>
          <p:nvPr/>
        </p:nvSpPr>
        <p:spPr bwMode="auto">
          <a:xfrm>
            <a:off x="4681538" y="4284663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74889" name="Rectangle 73"/>
          <p:cNvSpPr>
            <a:spLocks noChangeArrowheads="1"/>
          </p:cNvSpPr>
          <p:nvPr/>
        </p:nvSpPr>
        <p:spPr bwMode="auto">
          <a:xfrm>
            <a:off x="7199313" y="4787900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90" name="Rectangle 74"/>
          <p:cNvSpPr>
            <a:spLocks noChangeArrowheads="1"/>
          </p:cNvSpPr>
          <p:nvPr/>
        </p:nvSpPr>
        <p:spPr bwMode="auto">
          <a:xfrm>
            <a:off x="4681538" y="4787900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74891" name="Rectangle 75"/>
          <p:cNvSpPr>
            <a:spLocks noChangeArrowheads="1"/>
          </p:cNvSpPr>
          <p:nvPr/>
        </p:nvSpPr>
        <p:spPr bwMode="auto">
          <a:xfrm>
            <a:off x="7199313" y="5291138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92" name="Rectangle 76"/>
          <p:cNvSpPr>
            <a:spLocks noChangeArrowheads="1"/>
          </p:cNvSpPr>
          <p:nvPr/>
        </p:nvSpPr>
        <p:spPr bwMode="auto">
          <a:xfrm>
            <a:off x="4681538" y="5291138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74893" name="Rectangle 77"/>
          <p:cNvSpPr>
            <a:spLocks noChangeArrowheads="1"/>
          </p:cNvSpPr>
          <p:nvPr/>
        </p:nvSpPr>
        <p:spPr bwMode="auto">
          <a:xfrm>
            <a:off x="7199313" y="5795963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94" name="Rectangle 78"/>
          <p:cNvSpPr>
            <a:spLocks noChangeArrowheads="1"/>
          </p:cNvSpPr>
          <p:nvPr/>
        </p:nvSpPr>
        <p:spPr bwMode="auto">
          <a:xfrm>
            <a:off x="4681538" y="5795963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74895" name="Rectangle 79"/>
          <p:cNvSpPr>
            <a:spLocks noChangeArrowheads="1"/>
          </p:cNvSpPr>
          <p:nvPr/>
        </p:nvSpPr>
        <p:spPr bwMode="auto">
          <a:xfrm>
            <a:off x="7199313" y="6300788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96" name="Rectangle 80"/>
          <p:cNvSpPr>
            <a:spLocks noChangeArrowheads="1"/>
          </p:cNvSpPr>
          <p:nvPr/>
        </p:nvSpPr>
        <p:spPr bwMode="auto">
          <a:xfrm>
            <a:off x="4681538" y="6300788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74897" name="Rectangle 81"/>
          <p:cNvSpPr>
            <a:spLocks noChangeArrowheads="1"/>
          </p:cNvSpPr>
          <p:nvPr/>
        </p:nvSpPr>
        <p:spPr bwMode="auto">
          <a:xfrm>
            <a:off x="7199313" y="6804025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4898" name="Rectangle 82"/>
          <p:cNvSpPr>
            <a:spLocks noChangeArrowheads="1"/>
          </p:cNvSpPr>
          <p:nvPr/>
        </p:nvSpPr>
        <p:spPr bwMode="auto">
          <a:xfrm>
            <a:off x="4681538" y="6804025"/>
            <a:ext cx="719137" cy="504825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74821" name="Text Box 5"/>
          <p:cNvSpPr txBox="1">
            <a:spLocks noChangeArrowheads="1"/>
          </p:cNvSpPr>
          <p:nvPr/>
        </p:nvSpPr>
        <p:spPr bwMode="auto">
          <a:xfrm>
            <a:off x="7322227" y="7556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674899" name="Rectangle 83"/>
          <p:cNvSpPr>
            <a:spLocks noChangeArrowheads="1"/>
          </p:cNvSpPr>
          <p:nvPr/>
        </p:nvSpPr>
        <p:spPr bwMode="auto">
          <a:xfrm>
            <a:off x="6480175" y="1258888"/>
            <a:ext cx="2808288" cy="6049962"/>
          </a:xfrm>
          <a:prstGeom prst="rect">
            <a:avLst/>
          </a:prstGeom>
          <a:solidFill>
            <a:srgbClr val="FFFFFF"/>
          </a:solidFill>
          <a:ln w="6350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674874" name="Group 58"/>
          <p:cNvGrpSpPr>
            <a:grpSpLocks/>
          </p:cNvGrpSpPr>
          <p:nvPr/>
        </p:nvGrpSpPr>
        <p:grpSpPr bwMode="auto">
          <a:xfrm>
            <a:off x="6480175" y="1258888"/>
            <a:ext cx="2808288" cy="6049962"/>
            <a:chOff x="4082" y="793"/>
            <a:chExt cx="1769" cy="3811"/>
          </a:xfrm>
        </p:grpSpPr>
        <p:sp>
          <p:nvSpPr>
            <p:cNvPr id="674820" name="Rectangle 4"/>
            <p:cNvSpPr>
              <a:spLocks noChangeArrowheads="1"/>
            </p:cNvSpPr>
            <p:nvPr/>
          </p:nvSpPr>
          <p:spPr bwMode="auto">
            <a:xfrm>
              <a:off x="4082" y="794"/>
              <a:ext cx="1769" cy="3719"/>
            </a:xfrm>
            <a:prstGeom prst="rect">
              <a:avLst/>
            </a:prstGeom>
            <a:solidFill>
              <a:srgbClr val="FFFF99"/>
            </a:solidFill>
            <a:ln w="38100" algn="ctr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74847" name="Rectangle 31"/>
            <p:cNvSpPr>
              <a:spLocks noChangeArrowheads="1"/>
            </p:cNvSpPr>
            <p:nvPr/>
          </p:nvSpPr>
          <p:spPr bwMode="auto">
            <a:xfrm>
              <a:off x="4082" y="1110"/>
              <a:ext cx="1769" cy="636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FF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空き</a:t>
              </a:r>
              <a:endPara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74850" name="Rectangle 34"/>
            <p:cNvSpPr>
              <a:spLocks noChangeArrowheads="1"/>
            </p:cNvSpPr>
            <p:nvPr/>
          </p:nvSpPr>
          <p:spPr bwMode="auto">
            <a:xfrm>
              <a:off x="4082" y="2062"/>
              <a:ext cx="1769" cy="317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FF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空き</a:t>
              </a:r>
              <a:endPara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74853" name="Rectangle 37"/>
            <p:cNvSpPr>
              <a:spLocks noChangeArrowheads="1"/>
            </p:cNvSpPr>
            <p:nvPr/>
          </p:nvSpPr>
          <p:spPr bwMode="auto">
            <a:xfrm>
              <a:off x="4082" y="3015"/>
              <a:ext cx="1769" cy="954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FF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空き</a:t>
              </a:r>
              <a:endPara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74845" name="Rectangle 29"/>
            <p:cNvSpPr>
              <a:spLocks noChangeArrowheads="1"/>
            </p:cNvSpPr>
            <p:nvPr/>
          </p:nvSpPr>
          <p:spPr bwMode="auto">
            <a:xfrm>
              <a:off x="4082" y="793"/>
              <a:ext cx="1769" cy="317"/>
            </a:xfrm>
            <a:prstGeom prst="rect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008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使用中</a:t>
              </a:r>
            </a:p>
          </p:txBody>
        </p:sp>
        <p:sp>
          <p:nvSpPr>
            <p:cNvPr id="674846" name="Rectangle 30"/>
            <p:cNvSpPr>
              <a:spLocks noChangeArrowheads="1"/>
            </p:cNvSpPr>
            <p:nvPr/>
          </p:nvSpPr>
          <p:spPr bwMode="auto">
            <a:xfrm>
              <a:off x="4082" y="3968"/>
              <a:ext cx="1769" cy="636"/>
            </a:xfrm>
            <a:prstGeom prst="rect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008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使用中</a:t>
              </a:r>
            </a:p>
          </p:txBody>
        </p:sp>
        <p:sp>
          <p:nvSpPr>
            <p:cNvPr id="674849" name="Rectangle 33"/>
            <p:cNvSpPr>
              <a:spLocks noChangeArrowheads="1"/>
            </p:cNvSpPr>
            <p:nvPr/>
          </p:nvSpPr>
          <p:spPr bwMode="auto">
            <a:xfrm>
              <a:off x="4082" y="1745"/>
              <a:ext cx="1769" cy="317"/>
            </a:xfrm>
            <a:prstGeom prst="rect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008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使用中</a:t>
              </a:r>
            </a:p>
          </p:txBody>
        </p:sp>
        <p:sp>
          <p:nvSpPr>
            <p:cNvPr id="674851" name="Rectangle 35"/>
            <p:cNvSpPr>
              <a:spLocks noChangeArrowheads="1"/>
            </p:cNvSpPr>
            <p:nvPr/>
          </p:nvSpPr>
          <p:spPr bwMode="auto">
            <a:xfrm>
              <a:off x="4082" y="2379"/>
              <a:ext cx="1769" cy="637"/>
            </a:xfrm>
            <a:prstGeom prst="rect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008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使用中</a:t>
              </a:r>
            </a:p>
          </p:txBody>
        </p:sp>
      </p:grpSp>
      <p:grpSp>
        <p:nvGrpSpPr>
          <p:cNvPr id="674875" name="Group 59"/>
          <p:cNvGrpSpPr>
            <a:grpSpLocks/>
          </p:cNvGrpSpPr>
          <p:nvPr/>
        </p:nvGrpSpPr>
        <p:grpSpPr bwMode="auto">
          <a:xfrm>
            <a:off x="6480175" y="1260475"/>
            <a:ext cx="2808288" cy="6046788"/>
            <a:chOff x="2086" y="794"/>
            <a:chExt cx="1769" cy="3809"/>
          </a:xfrm>
        </p:grpSpPr>
        <p:sp>
          <p:nvSpPr>
            <p:cNvPr id="674826" name="Rectangle 10"/>
            <p:cNvSpPr>
              <a:spLocks noChangeArrowheads="1"/>
            </p:cNvSpPr>
            <p:nvPr/>
          </p:nvSpPr>
          <p:spPr bwMode="auto">
            <a:xfrm>
              <a:off x="2086" y="1111"/>
              <a:ext cx="1769" cy="317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FF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空き</a:t>
              </a:r>
              <a:endPara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74835" name="Rectangle 19"/>
            <p:cNvSpPr>
              <a:spLocks noChangeArrowheads="1"/>
            </p:cNvSpPr>
            <p:nvPr/>
          </p:nvSpPr>
          <p:spPr bwMode="auto">
            <a:xfrm>
              <a:off x="2086" y="1428"/>
              <a:ext cx="1769" cy="317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FF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空き</a:t>
              </a:r>
              <a:endPara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74838" name="Rectangle 22"/>
            <p:cNvSpPr>
              <a:spLocks noChangeArrowheads="1"/>
            </p:cNvSpPr>
            <p:nvPr/>
          </p:nvSpPr>
          <p:spPr bwMode="auto">
            <a:xfrm>
              <a:off x="2086" y="2063"/>
              <a:ext cx="1769" cy="317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FF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空き</a:t>
              </a:r>
              <a:endPara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74841" name="Rectangle 25"/>
            <p:cNvSpPr>
              <a:spLocks noChangeArrowheads="1"/>
            </p:cNvSpPr>
            <p:nvPr/>
          </p:nvSpPr>
          <p:spPr bwMode="auto">
            <a:xfrm>
              <a:off x="2086" y="3016"/>
              <a:ext cx="1769" cy="317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FF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空き</a:t>
              </a:r>
              <a:endPara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74842" name="Rectangle 26"/>
            <p:cNvSpPr>
              <a:spLocks noChangeArrowheads="1"/>
            </p:cNvSpPr>
            <p:nvPr/>
          </p:nvSpPr>
          <p:spPr bwMode="auto">
            <a:xfrm>
              <a:off x="2086" y="3334"/>
              <a:ext cx="1769" cy="317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FF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空き</a:t>
              </a:r>
              <a:endPara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74843" name="Rectangle 27"/>
            <p:cNvSpPr>
              <a:spLocks noChangeArrowheads="1"/>
            </p:cNvSpPr>
            <p:nvPr/>
          </p:nvSpPr>
          <p:spPr bwMode="auto">
            <a:xfrm>
              <a:off x="2086" y="3651"/>
              <a:ext cx="1769" cy="317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FF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空き</a:t>
              </a:r>
              <a:endParaRPr lang="en-US" altLang="ja-JP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74822" name="Rectangle 6"/>
            <p:cNvSpPr>
              <a:spLocks noChangeArrowheads="1"/>
            </p:cNvSpPr>
            <p:nvPr/>
          </p:nvSpPr>
          <p:spPr bwMode="auto">
            <a:xfrm>
              <a:off x="2086" y="794"/>
              <a:ext cx="1769" cy="317"/>
            </a:xfrm>
            <a:prstGeom prst="rect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008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使用中</a:t>
              </a:r>
            </a:p>
          </p:txBody>
        </p:sp>
        <p:sp>
          <p:nvSpPr>
            <p:cNvPr id="674836" name="Rectangle 20"/>
            <p:cNvSpPr>
              <a:spLocks noChangeArrowheads="1"/>
            </p:cNvSpPr>
            <p:nvPr/>
          </p:nvSpPr>
          <p:spPr bwMode="auto">
            <a:xfrm>
              <a:off x="2086" y="1746"/>
              <a:ext cx="1769" cy="317"/>
            </a:xfrm>
            <a:prstGeom prst="rect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008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使用中</a:t>
              </a:r>
            </a:p>
          </p:txBody>
        </p:sp>
        <p:sp>
          <p:nvSpPr>
            <p:cNvPr id="674839" name="Rectangle 23"/>
            <p:cNvSpPr>
              <a:spLocks noChangeArrowheads="1"/>
            </p:cNvSpPr>
            <p:nvPr/>
          </p:nvSpPr>
          <p:spPr bwMode="auto">
            <a:xfrm>
              <a:off x="2086" y="2380"/>
              <a:ext cx="1769" cy="317"/>
            </a:xfrm>
            <a:prstGeom prst="rect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008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使用中</a:t>
              </a:r>
            </a:p>
          </p:txBody>
        </p:sp>
        <p:sp>
          <p:nvSpPr>
            <p:cNvPr id="674840" name="Rectangle 24"/>
            <p:cNvSpPr>
              <a:spLocks noChangeArrowheads="1"/>
            </p:cNvSpPr>
            <p:nvPr/>
          </p:nvSpPr>
          <p:spPr bwMode="auto">
            <a:xfrm>
              <a:off x="2086" y="2697"/>
              <a:ext cx="1769" cy="317"/>
            </a:xfrm>
            <a:prstGeom prst="rect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008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使用中</a:t>
              </a:r>
            </a:p>
          </p:txBody>
        </p:sp>
        <p:sp>
          <p:nvSpPr>
            <p:cNvPr id="674872" name="Rectangle 56"/>
            <p:cNvSpPr>
              <a:spLocks noChangeArrowheads="1"/>
            </p:cNvSpPr>
            <p:nvPr/>
          </p:nvSpPr>
          <p:spPr bwMode="auto">
            <a:xfrm>
              <a:off x="2086" y="3969"/>
              <a:ext cx="1769" cy="317"/>
            </a:xfrm>
            <a:prstGeom prst="rect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008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使用中</a:t>
              </a:r>
            </a:p>
          </p:txBody>
        </p:sp>
        <p:sp>
          <p:nvSpPr>
            <p:cNvPr id="674873" name="Rectangle 57"/>
            <p:cNvSpPr>
              <a:spLocks noChangeArrowheads="1"/>
            </p:cNvSpPr>
            <p:nvPr/>
          </p:nvSpPr>
          <p:spPr bwMode="auto">
            <a:xfrm>
              <a:off x="2086" y="4286"/>
              <a:ext cx="1769" cy="317"/>
            </a:xfrm>
            <a:prstGeom prst="rect">
              <a:avLst/>
            </a:prstGeom>
            <a:solidFill>
              <a:srgbClr val="CCFFCC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dirty="0">
                  <a:solidFill>
                    <a:srgbClr val="008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使用中</a:t>
              </a:r>
            </a:p>
          </p:txBody>
        </p:sp>
      </p:grpSp>
      <p:sp>
        <p:nvSpPr>
          <p:cNvPr id="674900" name="Text Box 84"/>
          <p:cNvSpPr txBox="1">
            <a:spLocks noChangeArrowheads="1"/>
          </p:cNvSpPr>
          <p:nvPr/>
        </p:nvSpPr>
        <p:spPr bwMode="auto">
          <a:xfrm>
            <a:off x="3224419" y="1331913"/>
            <a:ext cx="1371186" cy="83317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空き領域</a:t>
            </a:r>
          </a:p>
          <a:p>
            <a:r>
              <a: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フラグ</a:t>
            </a:r>
          </a:p>
        </p:txBody>
      </p:sp>
      <p:sp>
        <p:nvSpPr>
          <p:cNvPr id="674901" name="AutoShape 85"/>
          <p:cNvSpPr>
            <a:spLocks noChangeArrowheads="1"/>
          </p:cNvSpPr>
          <p:nvPr/>
        </p:nvSpPr>
        <p:spPr bwMode="auto">
          <a:xfrm>
            <a:off x="503238" y="1619250"/>
            <a:ext cx="3746500" cy="2590800"/>
          </a:xfrm>
          <a:prstGeom prst="wedgeEllipseCallout">
            <a:avLst>
              <a:gd name="adj1" fmla="val 86019"/>
              <a:gd name="adj2" fmla="val 23468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単位ブロックに分割</a:t>
            </a:r>
          </a:p>
        </p:txBody>
      </p:sp>
      <p:sp>
        <p:nvSpPr>
          <p:cNvPr id="674902" name="AutoShape 86"/>
          <p:cNvSpPr>
            <a:spLocks noChangeArrowheads="1"/>
          </p:cNvSpPr>
          <p:nvPr/>
        </p:nvSpPr>
        <p:spPr bwMode="auto">
          <a:xfrm>
            <a:off x="431800" y="4787900"/>
            <a:ext cx="3744913" cy="2447925"/>
          </a:xfrm>
          <a:prstGeom prst="wedgeEllipseCallout">
            <a:avLst>
              <a:gd name="adj1" fmla="val 48218"/>
              <a:gd name="adj2" fmla="val -43319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各ブロックに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対応づけられたフラグで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領域ブロックの状態を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管理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74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7" dur="1000" fill="hold"/>
                                        <p:tgtEl>
                                          <p:spTgt spid="6748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9" dur="1000" fill="hold"/>
                                        <p:tgtEl>
                                          <p:spTgt spid="67487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1" dur="1000" fill="hold"/>
                                        <p:tgtEl>
                                          <p:spTgt spid="67487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3" dur="1000" fill="hold"/>
                                        <p:tgtEl>
                                          <p:spTgt spid="67488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5" dur="1000" fill="hold"/>
                                        <p:tgtEl>
                                          <p:spTgt spid="6748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7" dur="1000" fill="hold"/>
                                        <p:tgtEl>
                                          <p:spTgt spid="67488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9" dur="1000" fill="hold"/>
                                        <p:tgtEl>
                                          <p:spTgt spid="6748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1" dur="1000" fill="hold"/>
                                        <p:tgtEl>
                                          <p:spTgt spid="67488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3" dur="1000" fill="hold"/>
                                        <p:tgtEl>
                                          <p:spTgt spid="6748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5" dur="1000" fill="hold"/>
                                        <p:tgtEl>
                                          <p:spTgt spid="67489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7" dur="1000" fill="hold"/>
                                        <p:tgtEl>
                                          <p:spTgt spid="6748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9" dur="1000" fill="hold"/>
                                        <p:tgtEl>
                                          <p:spTgt spid="67489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749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4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74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74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74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4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74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4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74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74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74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74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74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74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7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4860" grpId="0" uiExpand="1" build="allAtOnce" animBg="1"/>
      <p:bldP spid="674876" grpId="0" animBg="1"/>
      <p:bldP spid="674877" grpId="0" build="allAtOnce" animBg="1"/>
      <p:bldP spid="674878" grpId="0" animBg="1"/>
      <p:bldP spid="674879" grpId="0" build="allAtOnce" animBg="1"/>
      <p:bldP spid="674880" grpId="0" animBg="1"/>
      <p:bldP spid="674881" grpId="0" build="allAtOnce" animBg="1"/>
      <p:bldP spid="674882" grpId="0" animBg="1"/>
      <p:bldP spid="674883" grpId="0" build="allAtOnce" animBg="1"/>
      <p:bldP spid="674884" grpId="0" animBg="1"/>
      <p:bldP spid="674885" grpId="0" build="allAtOnce" animBg="1"/>
      <p:bldP spid="674886" grpId="0" animBg="1"/>
      <p:bldP spid="674887" grpId="0" build="allAtOnce" animBg="1"/>
      <p:bldP spid="674888" grpId="0" animBg="1"/>
      <p:bldP spid="674889" grpId="0" build="allAtOnce" animBg="1"/>
      <p:bldP spid="674890" grpId="0" animBg="1"/>
      <p:bldP spid="674891" grpId="0" build="allAtOnce" animBg="1"/>
      <p:bldP spid="674892" grpId="0" animBg="1"/>
      <p:bldP spid="674893" grpId="0" build="allAtOnce" animBg="1"/>
      <p:bldP spid="674894" grpId="0" animBg="1"/>
      <p:bldP spid="674895" grpId="0" build="allAtOnce" animBg="1"/>
      <p:bldP spid="674896" grpId="0" animBg="1"/>
      <p:bldP spid="674897" grpId="0" build="allAtOnce" animBg="1"/>
      <p:bldP spid="674898" grpId="0" animBg="1"/>
      <p:bldP spid="674900" grpId="0"/>
      <p:bldP spid="674901" grpId="0" animBg="1"/>
      <p:bldP spid="674901" grpId="1" animBg="1"/>
      <p:bldP spid="67490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領域管理：ビットマップ方式</a:t>
            </a:r>
          </a:p>
        </p:txBody>
      </p:sp>
      <p:sp>
        <p:nvSpPr>
          <p:cNvPr id="67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ビットマップ</a:t>
            </a:r>
          </a:p>
          <a:p>
            <a:pPr lvl="1"/>
            <a:r>
              <a:rPr lang="ja-JP" altLang="en-US"/>
              <a:t>記憶領域を単位ブロックに分割</a:t>
            </a:r>
          </a:p>
          <a:p>
            <a:pPr lvl="2"/>
            <a:r>
              <a:rPr lang="ja-JP" altLang="en-US"/>
              <a:t>例）アドレスの上位数ビットが</a:t>
            </a:r>
            <a:br>
              <a:rPr lang="ja-JP" altLang="en-US"/>
            </a:br>
            <a:r>
              <a:rPr lang="ja-JP" altLang="en-US"/>
              <a:t>　　共通の部分など</a:t>
            </a:r>
          </a:p>
          <a:p>
            <a:pPr lvl="1"/>
            <a:r>
              <a:rPr lang="ja-JP" altLang="en-US"/>
              <a:t>各領域に対応するビット</a:t>
            </a:r>
            <a:br>
              <a:rPr lang="ja-JP" altLang="en-US"/>
            </a:br>
            <a:r>
              <a:rPr lang="ja-JP" altLang="en-US"/>
              <a:t>（フラグ）を用意</a:t>
            </a:r>
          </a:p>
          <a:p>
            <a:pPr lvl="1"/>
            <a:endParaRPr lang="ja-JP" altLang="en-US"/>
          </a:p>
          <a:p>
            <a:r>
              <a:rPr lang="ja-JP" altLang="en-US"/>
              <a:t>ビット配列により，主記憶全体の空き領域を表現</a:t>
            </a:r>
          </a:p>
          <a:p>
            <a:pPr lvl="1"/>
            <a:r>
              <a:rPr lang="ja-JP" altLang="en-US"/>
              <a:t>大きい連続した空き領域を検索する際は</a:t>
            </a:r>
          </a:p>
          <a:p>
            <a:pPr lvl="2"/>
            <a:r>
              <a:rPr lang="ja-JP" altLang="en-US"/>
              <a:t>フラグに</a:t>
            </a:r>
            <a:r>
              <a:rPr lang="en-US" altLang="ja-JP"/>
              <a:t>0</a:t>
            </a:r>
            <a:r>
              <a:rPr lang="ja-JP" altLang="en-US"/>
              <a:t>が続いている部分を探す</a:t>
            </a:r>
          </a:p>
          <a:p>
            <a:pPr lvl="1"/>
            <a:r>
              <a:rPr lang="ja-JP" altLang="en-US"/>
              <a:t>各要素へのアクセスは高速だが，</a:t>
            </a:r>
            <a:br>
              <a:rPr lang="ja-JP" altLang="en-US"/>
            </a:br>
            <a:r>
              <a:rPr lang="ja-JP" altLang="en-US"/>
              <a:t>空き領域の検索コストは大きくなりがち</a:t>
            </a:r>
          </a:p>
        </p:txBody>
      </p:sp>
      <p:sp>
        <p:nvSpPr>
          <p:cNvPr id="676868" name="Rectangle 4"/>
          <p:cNvSpPr>
            <a:spLocks noChangeArrowheads="1"/>
          </p:cNvSpPr>
          <p:nvPr/>
        </p:nvSpPr>
        <p:spPr bwMode="auto">
          <a:xfrm>
            <a:off x="8496300" y="1044575"/>
            <a:ext cx="1223963" cy="33845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69" name="Rectangle 5"/>
          <p:cNvSpPr>
            <a:spLocks noChangeArrowheads="1"/>
          </p:cNvSpPr>
          <p:nvPr/>
        </p:nvSpPr>
        <p:spPr bwMode="auto">
          <a:xfrm>
            <a:off x="8496300" y="1044575"/>
            <a:ext cx="1223963" cy="825500"/>
          </a:xfrm>
          <a:prstGeom prst="rect">
            <a:avLst/>
          </a:prstGeom>
          <a:solidFill>
            <a:srgbClr val="00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70" name="Text Box 6"/>
          <p:cNvSpPr txBox="1">
            <a:spLocks noChangeArrowheads="1"/>
          </p:cNvSpPr>
          <p:nvPr/>
        </p:nvSpPr>
        <p:spPr bwMode="auto">
          <a:xfrm>
            <a:off x="7615239" y="904875"/>
            <a:ext cx="757235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0066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676871" name="Rectangle 7"/>
          <p:cNvSpPr>
            <a:spLocks noChangeArrowheads="1"/>
          </p:cNvSpPr>
          <p:nvPr/>
        </p:nvSpPr>
        <p:spPr bwMode="auto">
          <a:xfrm>
            <a:off x="8496300" y="1908175"/>
            <a:ext cx="1223963" cy="825500"/>
          </a:xfrm>
          <a:prstGeom prst="rect">
            <a:avLst/>
          </a:prstGeom>
          <a:solidFill>
            <a:srgbClr val="FF99CC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72" name="Rectangle 8"/>
          <p:cNvSpPr>
            <a:spLocks noChangeArrowheads="1"/>
          </p:cNvSpPr>
          <p:nvPr/>
        </p:nvSpPr>
        <p:spPr bwMode="auto">
          <a:xfrm>
            <a:off x="8496300" y="2771775"/>
            <a:ext cx="1223963" cy="8255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74" name="Text Box 10"/>
          <p:cNvSpPr txBox="1">
            <a:spLocks noChangeArrowheads="1"/>
          </p:cNvSpPr>
          <p:nvPr/>
        </p:nvSpPr>
        <p:spPr bwMode="auto">
          <a:xfrm>
            <a:off x="7611954" y="1624013"/>
            <a:ext cx="779678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0066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800" dirty="0">
                <a:solidFill>
                  <a:srgbClr val="FF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</a:t>
            </a:r>
            <a:endParaRPr lang="ja-JP" altLang="en-US" sz="1800" dirty="0">
              <a:solidFill>
                <a:srgbClr val="FF9933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75" name="Text Box 11"/>
          <p:cNvSpPr txBox="1">
            <a:spLocks noChangeArrowheads="1"/>
          </p:cNvSpPr>
          <p:nvPr/>
        </p:nvSpPr>
        <p:spPr bwMode="auto">
          <a:xfrm>
            <a:off x="7623176" y="1887538"/>
            <a:ext cx="757235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FF5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676876" name="Text Box 12"/>
          <p:cNvSpPr txBox="1">
            <a:spLocks noChangeArrowheads="1"/>
          </p:cNvSpPr>
          <p:nvPr/>
        </p:nvSpPr>
        <p:spPr bwMode="auto">
          <a:xfrm>
            <a:off x="7611954" y="2489200"/>
            <a:ext cx="779678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FF5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</a:t>
            </a:r>
          </a:p>
        </p:txBody>
      </p:sp>
      <p:sp>
        <p:nvSpPr>
          <p:cNvPr id="676877" name="Text Box 13"/>
          <p:cNvSpPr txBox="1">
            <a:spLocks noChangeArrowheads="1"/>
          </p:cNvSpPr>
          <p:nvPr/>
        </p:nvSpPr>
        <p:spPr bwMode="auto">
          <a:xfrm>
            <a:off x="7623176" y="2752725"/>
            <a:ext cx="757235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676878" name="Text Box 14"/>
          <p:cNvSpPr txBox="1">
            <a:spLocks noChangeArrowheads="1"/>
          </p:cNvSpPr>
          <p:nvPr/>
        </p:nvSpPr>
        <p:spPr bwMode="auto">
          <a:xfrm>
            <a:off x="7611954" y="3352800"/>
            <a:ext cx="779678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80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800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</a:t>
            </a:r>
          </a:p>
        </p:txBody>
      </p:sp>
      <p:sp>
        <p:nvSpPr>
          <p:cNvPr id="676881" name="Rectangle 17"/>
          <p:cNvSpPr>
            <a:spLocks noChangeArrowheads="1"/>
          </p:cNvSpPr>
          <p:nvPr/>
        </p:nvSpPr>
        <p:spPr bwMode="auto">
          <a:xfrm>
            <a:off x="6767513" y="1044575"/>
            <a:ext cx="720725" cy="3384550"/>
          </a:xfrm>
          <a:prstGeom prst="rect">
            <a:avLst/>
          </a:prstGeom>
          <a:solidFill>
            <a:schemeClr val="hlink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83" name="Rectangle 19"/>
          <p:cNvSpPr>
            <a:spLocks noChangeArrowheads="1"/>
          </p:cNvSpPr>
          <p:nvPr/>
        </p:nvSpPr>
        <p:spPr bwMode="auto">
          <a:xfrm>
            <a:off x="6905625" y="1082675"/>
            <a:ext cx="542925" cy="825500"/>
          </a:xfrm>
          <a:prstGeom prst="rect">
            <a:avLst/>
          </a:prstGeom>
          <a:solidFill>
            <a:schemeClr val="hlink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84" name="Rectangle 20"/>
          <p:cNvSpPr>
            <a:spLocks noChangeArrowheads="1"/>
          </p:cNvSpPr>
          <p:nvPr/>
        </p:nvSpPr>
        <p:spPr bwMode="auto">
          <a:xfrm>
            <a:off x="6905625" y="1933575"/>
            <a:ext cx="542925" cy="825500"/>
          </a:xfrm>
          <a:prstGeom prst="rect">
            <a:avLst/>
          </a:prstGeom>
          <a:solidFill>
            <a:schemeClr val="hlink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85" name="Rectangle 21"/>
          <p:cNvSpPr>
            <a:spLocks noChangeArrowheads="1"/>
          </p:cNvSpPr>
          <p:nvPr/>
        </p:nvSpPr>
        <p:spPr bwMode="auto">
          <a:xfrm>
            <a:off x="6905625" y="2784475"/>
            <a:ext cx="542925" cy="825500"/>
          </a:xfrm>
          <a:prstGeom prst="rect">
            <a:avLst/>
          </a:prstGeom>
          <a:solidFill>
            <a:schemeClr val="hlink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87" name="Text Box 23"/>
          <p:cNvSpPr txBox="1">
            <a:spLocks noChangeArrowheads="1"/>
          </p:cNvSpPr>
          <p:nvPr/>
        </p:nvSpPr>
        <p:spPr bwMode="auto">
          <a:xfrm>
            <a:off x="6381401" y="1260475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76888" name="Text Box 24"/>
          <p:cNvSpPr txBox="1">
            <a:spLocks noChangeArrowheads="1"/>
          </p:cNvSpPr>
          <p:nvPr/>
        </p:nvSpPr>
        <p:spPr bwMode="auto">
          <a:xfrm>
            <a:off x="6381401" y="2098675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676889" name="Text Box 25"/>
          <p:cNvSpPr txBox="1">
            <a:spLocks noChangeArrowheads="1"/>
          </p:cNvSpPr>
          <p:nvPr/>
        </p:nvSpPr>
        <p:spPr bwMode="auto">
          <a:xfrm>
            <a:off x="6381401" y="2962275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676891" name="Line 27"/>
          <p:cNvSpPr>
            <a:spLocks noChangeShapeType="1"/>
          </p:cNvSpPr>
          <p:nvPr/>
        </p:nvSpPr>
        <p:spPr bwMode="auto">
          <a:xfrm>
            <a:off x="7988300" y="3851275"/>
            <a:ext cx="1588" cy="649288"/>
          </a:xfrm>
          <a:prstGeom prst="line">
            <a:avLst/>
          </a:prstGeom>
          <a:noFill/>
          <a:ln w="88900" cap="rnd">
            <a:solidFill>
              <a:srgbClr val="FF9900"/>
            </a:solidFill>
            <a:prstDash val="sysDot"/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92" name="Line 28"/>
          <p:cNvSpPr>
            <a:spLocks noChangeShapeType="1"/>
          </p:cNvSpPr>
          <p:nvPr/>
        </p:nvSpPr>
        <p:spPr bwMode="auto">
          <a:xfrm>
            <a:off x="6546850" y="3851275"/>
            <a:ext cx="1588" cy="577850"/>
          </a:xfrm>
          <a:prstGeom prst="line">
            <a:avLst/>
          </a:prstGeom>
          <a:noFill/>
          <a:ln w="88900" cap="rnd">
            <a:solidFill>
              <a:schemeClr val="accent2"/>
            </a:solidFill>
            <a:prstDash val="sysDot"/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93" name="Rectangle 29"/>
          <p:cNvSpPr>
            <a:spLocks noChangeArrowheads="1"/>
          </p:cNvSpPr>
          <p:nvPr/>
        </p:nvSpPr>
        <p:spPr bwMode="auto">
          <a:xfrm>
            <a:off x="6767513" y="1044575"/>
            <a:ext cx="719137" cy="863600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94" name="Rectangle 30"/>
          <p:cNvSpPr>
            <a:spLocks noChangeArrowheads="1"/>
          </p:cNvSpPr>
          <p:nvPr/>
        </p:nvSpPr>
        <p:spPr bwMode="auto">
          <a:xfrm>
            <a:off x="6767513" y="1908175"/>
            <a:ext cx="719137" cy="863600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6895" name="Rectangle 31"/>
          <p:cNvSpPr>
            <a:spLocks noChangeArrowheads="1"/>
          </p:cNvSpPr>
          <p:nvPr/>
        </p:nvSpPr>
        <p:spPr bwMode="auto">
          <a:xfrm>
            <a:off x="6767513" y="2771775"/>
            <a:ext cx="719137" cy="865188"/>
          </a:xfrm>
          <a:prstGeom prst="rect">
            <a:avLst/>
          </a:prstGeom>
          <a:solidFill>
            <a:srgbClr val="99CCFF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677891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8.2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プログラムのロードと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領域の再配置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ロードモジュール</a:t>
            </a:r>
          </a:p>
        </p:txBody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実行可能形式</a:t>
            </a:r>
          </a:p>
          <a:p>
            <a:pPr lvl="1"/>
            <a:r>
              <a:rPr lang="ja-JP" altLang="en-US"/>
              <a:t>一般にソースプログラムから</a:t>
            </a:r>
            <a:br>
              <a:rPr lang="ja-JP" altLang="en-US"/>
            </a:br>
            <a:r>
              <a:rPr lang="ja-JP" altLang="en-US"/>
              <a:t>コンパイラ</a:t>
            </a:r>
            <a:r>
              <a:rPr lang="en-US" altLang="ja-JP"/>
              <a:t>&amp;</a:t>
            </a:r>
            <a:r>
              <a:rPr lang="ja-JP" altLang="en-US"/>
              <a:t>リンカが生成する</a:t>
            </a:r>
          </a:p>
          <a:p>
            <a:pPr lvl="1"/>
            <a:r>
              <a:rPr lang="ja-JP" altLang="en-US"/>
              <a:t>システム上で実際に実行されるプログラム</a:t>
            </a:r>
          </a:p>
        </p:txBody>
      </p:sp>
      <p:sp>
        <p:nvSpPr>
          <p:cNvPr id="679940" name="AutoShape 4"/>
          <p:cNvSpPr>
            <a:spLocks noChangeArrowheads="1"/>
          </p:cNvSpPr>
          <p:nvPr/>
        </p:nvSpPr>
        <p:spPr bwMode="auto">
          <a:xfrm>
            <a:off x="144463" y="3995738"/>
            <a:ext cx="1727200" cy="1655762"/>
          </a:xfrm>
          <a:prstGeom prst="foldedCorner">
            <a:avLst>
              <a:gd name="adj" fmla="val 12500"/>
            </a:avLst>
          </a:prstGeom>
          <a:solidFill>
            <a:srgbClr val="FFFF99"/>
          </a:solidFill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ソース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#include&lt;&gt;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9941" name="AutoShape 5"/>
          <p:cNvSpPr>
            <a:spLocks noChangeArrowheads="1"/>
          </p:cNvSpPr>
          <p:nvPr/>
        </p:nvSpPr>
        <p:spPr bwMode="auto">
          <a:xfrm>
            <a:off x="2087563" y="3779838"/>
            <a:ext cx="1439862" cy="1944687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コンパイラ</a:t>
            </a:r>
          </a:p>
        </p:txBody>
      </p:sp>
      <p:sp>
        <p:nvSpPr>
          <p:cNvPr id="679942" name="Rectangle 6"/>
          <p:cNvSpPr>
            <a:spLocks noChangeArrowheads="1"/>
          </p:cNvSpPr>
          <p:nvPr/>
        </p:nvSpPr>
        <p:spPr bwMode="auto">
          <a:xfrm>
            <a:off x="3671888" y="3995738"/>
            <a:ext cx="1944687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オブジェクト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モジュール</a:t>
            </a:r>
          </a:p>
        </p:txBody>
      </p:sp>
      <p:sp>
        <p:nvSpPr>
          <p:cNvPr id="679943" name="Rectangle 7"/>
          <p:cNvSpPr>
            <a:spLocks noChangeArrowheads="1"/>
          </p:cNvSpPr>
          <p:nvPr/>
        </p:nvSpPr>
        <p:spPr bwMode="auto">
          <a:xfrm>
            <a:off x="3887788" y="4211638"/>
            <a:ext cx="1944687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オブジェクト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モジュール</a:t>
            </a:r>
          </a:p>
        </p:txBody>
      </p:sp>
      <p:sp>
        <p:nvSpPr>
          <p:cNvPr id="679944" name="Rectangle 8"/>
          <p:cNvSpPr>
            <a:spLocks noChangeArrowheads="1"/>
          </p:cNvSpPr>
          <p:nvPr/>
        </p:nvSpPr>
        <p:spPr bwMode="auto">
          <a:xfrm>
            <a:off x="4103688" y="4427538"/>
            <a:ext cx="1944687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オブジェクト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モジュール</a:t>
            </a:r>
          </a:p>
        </p:txBody>
      </p:sp>
      <p:sp>
        <p:nvSpPr>
          <p:cNvPr id="679945" name="Rectangle 9"/>
          <p:cNvSpPr>
            <a:spLocks noChangeArrowheads="1"/>
          </p:cNvSpPr>
          <p:nvPr/>
        </p:nvSpPr>
        <p:spPr bwMode="auto">
          <a:xfrm>
            <a:off x="4319588" y="4643438"/>
            <a:ext cx="1944687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オブジェクト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モジュール</a:t>
            </a:r>
          </a:p>
        </p:txBody>
      </p:sp>
      <p:sp>
        <p:nvSpPr>
          <p:cNvPr id="679946" name="Rectangle 10"/>
          <p:cNvSpPr>
            <a:spLocks noChangeArrowheads="1"/>
          </p:cNvSpPr>
          <p:nvPr/>
        </p:nvSpPr>
        <p:spPr bwMode="auto">
          <a:xfrm>
            <a:off x="3816350" y="6011863"/>
            <a:ext cx="1514475" cy="719137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ライブラリ</a:t>
            </a:r>
          </a:p>
          <a:p>
            <a:r>
              <a:rPr lang="en-US" altLang="ja-JP" sz="2000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foo.a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9947" name="AutoShape 11"/>
          <p:cNvSpPr>
            <a:spLocks noChangeArrowheads="1"/>
          </p:cNvSpPr>
          <p:nvPr/>
        </p:nvSpPr>
        <p:spPr bwMode="auto">
          <a:xfrm>
            <a:off x="6408738" y="3851275"/>
            <a:ext cx="1368425" cy="194468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リンカ</a:t>
            </a:r>
          </a:p>
        </p:txBody>
      </p:sp>
      <p:sp>
        <p:nvSpPr>
          <p:cNvPr id="679948" name="Rectangle 12"/>
          <p:cNvSpPr>
            <a:spLocks noChangeArrowheads="1"/>
          </p:cNvSpPr>
          <p:nvPr/>
        </p:nvSpPr>
        <p:spPr bwMode="auto">
          <a:xfrm>
            <a:off x="4679950" y="6659563"/>
            <a:ext cx="1514475" cy="719137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ライブラリ</a:t>
            </a:r>
          </a:p>
          <a:p>
            <a:r>
              <a:rPr lang="en-US" altLang="ja-JP" sz="2000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bar.a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9950" name="Rectangle 14"/>
          <p:cNvSpPr>
            <a:spLocks noChangeArrowheads="1"/>
          </p:cNvSpPr>
          <p:nvPr/>
        </p:nvSpPr>
        <p:spPr bwMode="auto">
          <a:xfrm>
            <a:off x="7920038" y="3708400"/>
            <a:ext cx="1944687" cy="3167063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ロード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モジュール</a:t>
            </a: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9951" name="Rectangle 15"/>
          <p:cNvSpPr>
            <a:spLocks noChangeArrowheads="1"/>
          </p:cNvSpPr>
          <p:nvPr/>
        </p:nvSpPr>
        <p:spPr bwMode="auto">
          <a:xfrm>
            <a:off x="8135938" y="5364163"/>
            <a:ext cx="1514475" cy="719137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ライブラリ</a:t>
            </a:r>
          </a:p>
          <a:p>
            <a:r>
              <a:rPr lang="en-US" altLang="ja-JP" sz="2000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foo.a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9952" name="Rectangle 16"/>
          <p:cNvSpPr>
            <a:spLocks noChangeArrowheads="1"/>
          </p:cNvSpPr>
          <p:nvPr/>
        </p:nvSpPr>
        <p:spPr bwMode="auto">
          <a:xfrm>
            <a:off x="8135938" y="6084888"/>
            <a:ext cx="1514475" cy="719137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ライブラリ</a:t>
            </a:r>
          </a:p>
          <a:p>
            <a:r>
              <a:rPr lang="en-US" altLang="ja-JP" sz="2000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bar.a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6" dur="500" fill="hold"/>
                                        <p:tgtEl>
                                          <p:spTgt spid="6799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79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7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7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4" dur="500" fill="hold"/>
                                        <p:tgtEl>
                                          <p:spTgt spid="6799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6" dur="500" fill="hold"/>
                                        <p:tgtEl>
                                          <p:spTgt spid="6799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8" dur="500" fill="hold"/>
                                        <p:tgtEl>
                                          <p:spTgt spid="6799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0" dur="500" fill="hold"/>
                                        <p:tgtEl>
                                          <p:spTgt spid="6799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79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799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799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799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7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7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9940" grpId="0" animBg="1"/>
      <p:bldP spid="679940" grpId="1" animBg="1"/>
      <p:bldP spid="679940" grpId="2" animBg="1"/>
      <p:bldP spid="679941" grpId="0" animBg="1"/>
      <p:bldP spid="679942" grpId="0" animBg="1"/>
      <p:bldP spid="679942" grpId="1" animBg="1"/>
      <p:bldP spid="679942" grpId="2" animBg="1"/>
      <p:bldP spid="679943" grpId="0" animBg="1"/>
      <p:bldP spid="679943" grpId="1" animBg="1"/>
      <p:bldP spid="679943" grpId="2" animBg="1"/>
      <p:bldP spid="679944" grpId="0" animBg="1"/>
      <p:bldP spid="679944" grpId="1" animBg="1"/>
      <p:bldP spid="679944" grpId="2" animBg="1"/>
      <p:bldP spid="679945" grpId="0" animBg="1"/>
      <p:bldP spid="679945" grpId="1" animBg="1"/>
      <p:bldP spid="679945" grpId="2" animBg="1"/>
      <p:bldP spid="679946" grpId="0" animBg="1"/>
      <p:bldP spid="679947" grpId="0" animBg="1"/>
      <p:bldP spid="679948" grpId="0" animBg="1"/>
      <p:bldP spid="679950" grpId="0" animBg="1"/>
      <p:bldP spid="679951" grpId="0" animBg="1"/>
      <p:bldP spid="67995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ライブラリ</a:t>
            </a:r>
          </a:p>
        </p:txBody>
      </p:sp>
      <p:sp>
        <p:nvSpPr>
          <p:cNvPr id="68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ライブラリ</a:t>
            </a:r>
          </a:p>
          <a:p>
            <a:pPr lvl="1"/>
            <a:r>
              <a:rPr lang="ja-JP" altLang="en-US"/>
              <a:t>複数のプログラムで</a:t>
            </a:r>
            <a:br>
              <a:rPr lang="ja-JP" altLang="en-US"/>
            </a:br>
            <a:r>
              <a:rPr lang="ja-JP" altLang="en-US"/>
              <a:t>共通して使用する機能</a:t>
            </a:r>
          </a:p>
          <a:p>
            <a:pPr lvl="1"/>
            <a:r>
              <a:rPr lang="ja-JP" altLang="en-US"/>
              <a:t>（静的）リンクにより</a:t>
            </a:r>
            <a:br>
              <a:rPr lang="ja-JP" altLang="en-US"/>
            </a:br>
            <a:r>
              <a:rPr lang="ja-JP" altLang="en-US"/>
              <a:t>各ロードモジュールに</a:t>
            </a:r>
            <a:br>
              <a:rPr lang="ja-JP" altLang="en-US"/>
            </a:br>
            <a:r>
              <a:rPr lang="ja-JP" altLang="en-US"/>
              <a:t>内包される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r>
              <a:rPr lang="ja-JP" altLang="en-US"/>
              <a:t>主記憶領域の浪費</a:t>
            </a:r>
          </a:p>
          <a:p>
            <a:pPr lvl="1"/>
            <a:r>
              <a:rPr lang="ja-JP" altLang="en-US"/>
              <a:t>（ディスク領域も）</a:t>
            </a:r>
          </a:p>
        </p:txBody>
      </p:sp>
      <p:sp>
        <p:nvSpPr>
          <p:cNvPr id="680964" name="Rectangle 4"/>
          <p:cNvSpPr>
            <a:spLocks noChangeArrowheads="1"/>
          </p:cNvSpPr>
          <p:nvPr/>
        </p:nvSpPr>
        <p:spPr bwMode="auto">
          <a:xfrm>
            <a:off x="6408738" y="1260475"/>
            <a:ext cx="2808287" cy="57594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0965" name="Text Box 5"/>
          <p:cNvSpPr txBox="1">
            <a:spLocks noChangeArrowheads="1"/>
          </p:cNvSpPr>
          <p:nvPr/>
        </p:nvSpPr>
        <p:spPr bwMode="auto">
          <a:xfrm>
            <a:off x="7322227" y="7556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680966" name="Rectangle 6"/>
          <p:cNvSpPr>
            <a:spLocks noChangeArrowheads="1"/>
          </p:cNvSpPr>
          <p:nvPr/>
        </p:nvSpPr>
        <p:spPr bwMode="auto">
          <a:xfrm>
            <a:off x="6408738" y="1260475"/>
            <a:ext cx="2808287" cy="179863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  <a:r>
              <a:rPr lang="en-US" altLang="ja-JP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  <a:p>
            <a:endParaRPr lang="en-US" altLang="ja-JP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0976" name="Rectangle 16"/>
          <p:cNvSpPr>
            <a:spLocks noChangeArrowheads="1"/>
          </p:cNvSpPr>
          <p:nvPr/>
        </p:nvSpPr>
        <p:spPr bwMode="auto">
          <a:xfrm>
            <a:off x="6480175" y="2266950"/>
            <a:ext cx="2663825" cy="719138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ライブラリ</a:t>
            </a:r>
          </a:p>
          <a:p>
            <a:r>
              <a:rPr lang="en-US" altLang="ja-JP" sz="2000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foo.a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0977" name="Rectangle 17"/>
          <p:cNvSpPr>
            <a:spLocks noChangeArrowheads="1"/>
          </p:cNvSpPr>
          <p:nvPr/>
        </p:nvSpPr>
        <p:spPr bwMode="auto">
          <a:xfrm>
            <a:off x="6408738" y="3275013"/>
            <a:ext cx="2808287" cy="1798637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  <a:r>
              <a:rPr lang="en-US" altLang="ja-JP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  <a:p>
            <a:endParaRPr lang="en-US" altLang="ja-JP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0978" name="Rectangle 18"/>
          <p:cNvSpPr>
            <a:spLocks noChangeArrowheads="1"/>
          </p:cNvSpPr>
          <p:nvPr/>
        </p:nvSpPr>
        <p:spPr bwMode="auto">
          <a:xfrm>
            <a:off x="6480175" y="4281488"/>
            <a:ext cx="2663825" cy="719137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ライブラリ</a:t>
            </a:r>
          </a:p>
          <a:p>
            <a:r>
              <a:rPr lang="en-US" altLang="ja-JP" sz="2000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foo.a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0979" name="Rectangle 19"/>
          <p:cNvSpPr>
            <a:spLocks noChangeArrowheads="1"/>
          </p:cNvSpPr>
          <p:nvPr/>
        </p:nvSpPr>
        <p:spPr bwMode="auto">
          <a:xfrm>
            <a:off x="6408738" y="5221288"/>
            <a:ext cx="2808287" cy="1798637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  <a:r>
              <a:rPr lang="en-US" altLang="ja-JP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  <a:p>
            <a:endParaRPr lang="en-US" altLang="ja-JP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0980" name="Rectangle 20"/>
          <p:cNvSpPr>
            <a:spLocks noChangeArrowheads="1"/>
          </p:cNvSpPr>
          <p:nvPr/>
        </p:nvSpPr>
        <p:spPr bwMode="auto">
          <a:xfrm>
            <a:off x="6480175" y="6227763"/>
            <a:ext cx="2663825" cy="719137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ライブラリ</a:t>
            </a:r>
          </a:p>
          <a:p>
            <a:r>
              <a:rPr lang="en-US" altLang="ja-JP" sz="2000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foo.a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0981" name="AutoShape 21"/>
          <p:cNvSpPr>
            <a:spLocks noChangeArrowheads="1"/>
          </p:cNvSpPr>
          <p:nvPr/>
        </p:nvSpPr>
        <p:spPr bwMode="auto">
          <a:xfrm>
            <a:off x="2232025" y="4427538"/>
            <a:ext cx="1079500" cy="1223962"/>
          </a:xfrm>
          <a:prstGeom prst="downArrow">
            <a:avLst>
              <a:gd name="adj1" fmla="val 50000"/>
              <a:gd name="adj2" fmla="val 57825"/>
            </a:avLst>
          </a:prstGeom>
          <a:solidFill>
            <a:srgbClr val="FFCC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8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0966" grpId="0" animBg="1"/>
      <p:bldP spid="680976" grpId="0" animBg="1"/>
      <p:bldP spid="680977" grpId="0" animBg="1"/>
      <p:bldP spid="680978" grpId="0" animBg="1"/>
      <p:bldP spid="680979" grpId="0" animBg="1"/>
      <p:bldP spid="680980" grpId="0" animBg="1"/>
      <p:bldP spid="68098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共有ライブラリ</a:t>
            </a:r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複数のプログラムにより共有可能なライブラリ</a:t>
            </a:r>
          </a:p>
          <a:p>
            <a:pPr lvl="1"/>
            <a:r>
              <a:rPr lang="ja-JP" altLang="en-US"/>
              <a:t>リンカはロードモジュールにライブラリの</a:t>
            </a:r>
            <a:br>
              <a:rPr lang="ja-JP" altLang="en-US"/>
            </a:br>
            <a:r>
              <a:rPr lang="ja-JP" altLang="en-US"/>
              <a:t>埋め込みを行わない</a:t>
            </a:r>
          </a:p>
          <a:p>
            <a:pPr lvl="1"/>
            <a:r>
              <a:rPr lang="ja-JP" altLang="en-US"/>
              <a:t>共有ライブラリに対するリンク情報のみ</a:t>
            </a:r>
            <a:br>
              <a:rPr lang="ja-JP" altLang="en-US"/>
            </a:br>
            <a:r>
              <a:rPr lang="ja-JP" altLang="en-US"/>
              <a:t>ロードモジュールに書き込む</a:t>
            </a:r>
          </a:p>
        </p:txBody>
      </p:sp>
      <p:sp>
        <p:nvSpPr>
          <p:cNvPr id="681988" name="AutoShape 4"/>
          <p:cNvSpPr>
            <a:spLocks noChangeArrowheads="1"/>
          </p:cNvSpPr>
          <p:nvPr/>
        </p:nvSpPr>
        <p:spPr bwMode="auto">
          <a:xfrm>
            <a:off x="144463" y="3995738"/>
            <a:ext cx="1727200" cy="1655762"/>
          </a:xfrm>
          <a:prstGeom prst="foldedCorner">
            <a:avLst>
              <a:gd name="adj" fmla="val 12500"/>
            </a:avLst>
          </a:prstGeom>
          <a:solidFill>
            <a:srgbClr val="FFFF99"/>
          </a:solidFill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ソース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#include&lt;&gt;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1989" name="AutoShape 5"/>
          <p:cNvSpPr>
            <a:spLocks noChangeArrowheads="1"/>
          </p:cNvSpPr>
          <p:nvPr/>
        </p:nvSpPr>
        <p:spPr bwMode="auto">
          <a:xfrm>
            <a:off x="2087563" y="3779838"/>
            <a:ext cx="1439862" cy="1944687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コンパイラ</a:t>
            </a:r>
          </a:p>
        </p:txBody>
      </p:sp>
      <p:sp>
        <p:nvSpPr>
          <p:cNvPr id="681990" name="Rectangle 6"/>
          <p:cNvSpPr>
            <a:spLocks noChangeArrowheads="1"/>
          </p:cNvSpPr>
          <p:nvPr/>
        </p:nvSpPr>
        <p:spPr bwMode="auto">
          <a:xfrm>
            <a:off x="3671888" y="3995738"/>
            <a:ext cx="1944687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オブジェクト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モジュール</a:t>
            </a:r>
          </a:p>
        </p:txBody>
      </p:sp>
      <p:sp>
        <p:nvSpPr>
          <p:cNvPr id="681991" name="Rectangle 7"/>
          <p:cNvSpPr>
            <a:spLocks noChangeArrowheads="1"/>
          </p:cNvSpPr>
          <p:nvPr/>
        </p:nvSpPr>
        <p:spPr bwMode="auto">
          <a:xfrm>
            <a:off x="3887788" y="4211638"/>
            <a:ext cx="1944687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オブジェクト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モジュール</a:t>
            </a:r>
          </a:p>
        </p:txBody>
      </p:sp>
      <p:sp>
        <p:nvSpPr>
          <p:cNvPr id="681992" name="Rectangle 8"/>
          <p:cNvSpPr>
            <a:spLocks noChangeArrowheads="1"/>
          </p:cNvSpPr>
          <p:nvPr/>
        </p:nvSpPr>
        <p:spPr bwMode="auto">
          <a:xfrm>
            <a:off x="4103688" y="4427538"/>
            <a:ext cx="1944687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オブジェクト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モジュール</a:t>
            </a:r>
          </a:p>
        </p:txBody>
      </p:sp>
      <p:sp>
        <p:nvSpPr>
          <p:cNvPr id="681993" name="Rectangle 9"/>
          <p:cNvSpPr>
            <a:spLocks noChangeArrowheads="1"/>
          </p:cNvSpPr>
          <p:nvPr/>
        </p:nvSpPr>
        <p:spPr bwMode="auto">
          <a:xfrm>
            <a:off x="4319588" y="4643438"/>
            <a:ext cx="1944687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オブジェクト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モジュール</a:t>
            </a:r>
          </a:p>
        </p:txBody>
      </p:sp>
      <p:sp>
        <p:nvSpPr>
          <p:cNvPr id="681994" name="Rectangle 10"/>
          <p:cNvSpPr>
            <a:spLocks noChangeArrowheads="1"/>
          </p:cNvSpPr>
          <p:nvPr/>
        </p:nvSpPr>
        <p:spPr bwMode="auto">
          <a:xfrm>
            <a:off x="3816350" y="6011863"/>
            <a:ext cx="1514475" cy="719137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ライブラリ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foo.so</a:t>
            </a: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1995" name="AutoShape 11"/>
          <p:cNvSpPr>
            <a:spLocks noChangeArrowheads="1"/>
          </p:cNvSpPr>
          <p:nvPr/>
        </p:nvSpPr>
        <p:spPr bwMode="auto">
          <a:xfrm>
            <a:off x="6408738" y="3851275"/>
            <a:ext cx="1368425" cy="194468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リンカ</a:t>
            </a:r>
          </a:p>
        </p:txBody>
      </p:sp>
      <p:sp>
        <p:nvSpPr>
          <p:cNvPr id="681996" name="Rectangle 12"/>
          <p:cNvSpPr>
            <a:spLocks noChangeArrowheads="1"/>
          </p:cNvSpPr>
          <p:nvPr/>
        </p:nvSpPr>
        <p:spPr bwMode="auto">
          <a:xfrm>
            <a:off x="4679950" y="6659563"/>
            <a:ext cx="1514475" cy="719137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ライブラリ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bar.so</a:t>
            </a:r>
          </a:p>
        </p:txBody>
      </p:sp>
      <p:sp>
        <p:nvSpPr>
          <p:cNvPr id="681997" name="Rectangle 13"/>
          <p:cNvSpPr>
            <a:spLocks noChangeArrowheads="1"/>
          </p:cNvSpPr>
          <p:nvPr/>
        </p:nvSpPr>
        <p:spPr bwMode="auto">
          <a:xfrm>
            <a:off x="7920038" y="3708400"/>
            <a:ext cx="1944687" cy="1439863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ロード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モジュール</a:t>
            </a:r>
          </a:p>
        </p:txBody>
      </p:sp>
      <p:cxnSp>
        <p:nvCxnSpPr>
          <p:cNvPr id="682000" name="AutoShape 16"/>
          <p:cNvCxnSpPr>
            <a:cxnSpLocks noChangeShapeType="1"/>
            <a:stCxn id="681997" idx="2"/>
            <a:endCxn id="681994" idx="3"/>
          </p:cNvCxnSpPr>
          <p:nvPr/>
        </p:nvCxnSpPr>
        <p:spPr bwMode="auto">
          <a:xfrm rot="5400000">
            <a:off x="6519069" y="3998119"/>
            <a:ext cx="1204912" cy="3543300"/>
          </a:xfrm>
          <a:prstGeom prst="bentConnector2">
            <a:avLst/>
          </a:prstGeom>
          <a:noFill/>
          <a:ln w="635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682001" name="AutoShape 17"/>
          <p:cNvCxnSpPr>
            <a:cxnSpLocks noChangeShapeType="1"/>
            <a:stCxn id="681997" idx="2"/>
            <a:endCxn id="681996" idx="3"/>
          </p:cNvCxnSpPr>
          <p:nvPr/>
        </p:nvCxnSpPr>
        <p:spPr bwMode="auto">
          <a:xfrm rot="5400000">
            <a:off x="6627019" y="4753769"/>
            <a:ext cx="1852612" cy="2679700"/>
          </a:xfrm>
          <a:prstGeom prst="bentConnector2">
            <a:avLst/>
          </a:prstGeom>
          <a:noFill/>
          <a:ln w="635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82002" name="Text Box 18"/>
          <p:cNvSpPr txBox="1">
            <a:spLocks noChangeArrowheads="1"/>
          </p:cNvSpPr>
          <p:nvPr/>
        </p:nvSpPr>
        <p:spPr bwMode="auto">
          <a:xfrm>
            <a:off x="6847829" y="6443663"/>
            <a:ext cx="154751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リンク情報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6" dur="500" fill="hold"/>
                                        <p:tgtEl>
                                          <p:spTgt spid="681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81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8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8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2" dur="500" fill="hold"/>
                                        <p:tgtEl>
                                          <p:spTgt spid="6819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4" dur="500" fill="hold"/>
                                        <p:tgtEl>
                                          <p:spTgt spid="681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6" dur="500" fill="hold"/>
                                        <p:tgtEl>
                                          <p:spTgt spid="6819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8" dur="500" fill="hold"/>
                                        <p:tgtEl>
                                          <p:spTgt spid="6819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819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81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6819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6819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68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68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68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1988" grpId="0" animBg="1"/>
      <p:bldP spid="681988" grpId="1" animBg="1"/>
      <p:bldP spid="681988" grpId="2" animBg="1"/>
      <p:bldP spid="681989" grpId="0" animBg="1"/>
      <p:bldP spid="681990" grpId="0" animBg="1"/>
      <p:bldP spid="681990" grpId="1" animBg="1"/>
      <p:bldP spid="681990" grpId="2" animBg="1"/>
      <p:bldP spid="681991" grpId="0" animBg="1"/>
      <p:bldP spid="681991" grpId="1" animBg="1"/>
      <p:bldP spid="681991" grpId="2" animBg="1"/>
      <p:bldP spid="681992" grpId="0" animBg="1"/>
      <p:bldP spid="681992" grpId="1" animBg="1"/>
      <p:bldP spid="681992" grpId="2" animBg="1"/>
      <p:bldP spid="681993" grpId="0" animBg="1"/>
      <p:bldP spid="681993" grpId="1" animBg="1"/>
      <p:bldP spid="681993" grpId="2" animBg="1"/>
      <p:bldP spid="681994" grpId="0" animBg="1"/>
      <p:bldP spid="681995" grpId="0" animBg="1"/>
      <p:bldP spid="681996" grpId="0" animBg="1"/>
      <p:bldP spid="681997" grpId="0" animBg="1"/>
      <p:bldP spid="68200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共有ライブラリ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共有（</a:t>
            </a:r>
            <a:r>
              <a:rPr lang="en-US" altLang="ja-JP"/>
              <a:t>shared</a:t>
            </a:r>
            <a:r>
              <a:rPr lang="ja-JP" altLang="en-US"/>
              <a:t>）ライブラリ</a:t>
            </a:r>
          </a:p>
          <a:p>
            <a:pPr lvl="1"/>
            <a:r>
              <a:rPr lang="ja-JP" altLang="en-US"/>
              <a:t>ロードモジュールには</a:t>
            </a:r>
            <a:br>
              <a:rPr lang="ja-JP" altLang="en-US"/>
            </a:br>
            <a:r>
              <a:rPr lang="ja-JP" altLang="en-US"/>
              <a:t>実体を内包しない</a:t>
            </a:r>
          </a:p>
          <a:p>
            <a:pPr lvl="1"/>
            <a:r>
              <a:rPr lang="ja-JP" altLang="en-US"/>
              <a:t>ライブラリへのリンク情報</a:t>
            </a:r>
            <a:br>
              <a:rPr lang="ja-JP" altLang="en-US"/>
            </a:br>
            <a:r>
              <a:rPr lang="ja-JP" altLang="en-US"/>
              <a:t>のみをロードモジュールに</a:t>
            </a:r>
            <a:br>
              <a:rPr lang="ja-JP" altLang="en-US"/>
            </a:br>
            <a:r>
              <a:rPr lang="ja-JP" altLang="en-US"/>
              <a:t>埋め込む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r>
              <a:rPr lang="ja-JP" altLang="en-US"/>
              <a:t>主記憶における使用領域の</a:t>
            </a:r>
            <a:br>
              <a:rPr lang="ja-JP" altLang="en-US"/>
            </a:br>
            <a:r>
              <a:rPr lang="ja-JP" altLang="en-US"/>
              <a:t>削減</a:t>
            </a:r>
          </a:p>
          <a:p>
            <a:pPr lvl="1"/>
            <a:r>
              <a:rPr lang="ja-JP" altLang="en-US"/>
              <a:t>実際のリンクは実行時に</a:t>
            </a:r>
            <a:br>
              <a:rPr lang="ja-JP" altLang="en-US"/>
            </a:br>
            <a:r>
              <a:rPr lang="ja-JP" altLang="en-US"/>
              <a:t>行う（動的リンク）</a:t>
            </a:r>
          </a:p>
        </p:txBody>
      </p:sp>
      <p:sp>
        <p:nvSpPr>
          <p:cNvPr id="683012" name="Rectangle 4"/>
          <p:cNvSpPr>
            <a:spLocks noChangeArrowheads="1"/>
          </p:cNvSpPr>
          <p:nvPr/>
        </p:nvSpPr>
        <p:spPr bwMode="auto">
          <a:xfrm>
            <a:off x="6408738" y="1260475"/>
            <a:ext cx="2808287" cy="57594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3013" name="Text Box 5"/>
          <p:cNvSpPr txBox="1">
            <a:spLocks noChangeArrowheads="1"/>
          </p:cNvSpPr>
          <p:nvPr/>
        </p:nvSpPr>
        <p:spPr bwMode="auto">
          <a:xfrm>
            <a:off x="7322227" y="755650"/>
            <a:ext cx="110989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</p:txBody>
      </p:sp>
      <p:sp>
        <p:nvSpPr>
          <p:cNvPr id="683015" name="Rectangle 7"/>
          <p:cNvSpPr>
            <a:spLocks noChangeArrowheads="1"/>
          </p:cNvSpPr>
          <p:nvPr/>
        </p:nvSpPr>
        <p:spPr bwMode="auto">
          <a:xfrm>
            <a:off x="6408738" y="1258888"/>
            <a:ext cx="2808287" cy="719137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ライブラリ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foo.so</a:t>
            </a:r>
          </a:p>
        </p:txBody>
      </p:sp>
      <p:sp>
        <p:nvSpPr>
          <p:cNvPr id="683016" name="Rectangle 8"/>
          <p:cNvSpPr>
            <a:spLocks noChangeArrowheads="1"/>
          </p:cNvSpPr>
          <p:nvPr/>
        </p:nvSpPr>
        <p:spPr bwMode="auto">
          <a:xfrm>
            <a:off x="6408738" y="2916238"/>
            <a:ext cx="2808287" cy="9366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  <a:r>
              <a:rPr lang="en-US" altLang="ja-JP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683018" name="Rectangle 10"/>
          <p:cNvSpPr>
            <a:spLocks noChangeArrowheads="1"/>
          </p:cNvSpPr>
          <p:nvPr/>
        </p:nvSpPr>
        <p:spPr bwMode="auto">
          <a:xfrm>
            <a:off x="6408738" y="3851275"/>
            <a:ext cx="2808287" cy="93503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  <a:r>
              <a:rPr lang="en-US" altLang="ja-JP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683020" name="AutoShape 12"/>
          <p:cNvSpPr>
            <a:spLocks noChangeArrowheads="1"/>
          </p:cNvSpPr>
          <p:nvPr/>
        </p:nvSpPr>
        <p:spPr bwMode="auto">
          <a:xfrm>
            <a:off x="2303463" y="4067175"/>
            <a:ext cx="1079500" cy="1223963"/>
          </a:xfrm>
          <a:prstGeom prst="downArrow">
            <a:avLst>
              <a:gd name="adj1" fmla="val 50000"/>
              <a:gd name="adj2" fmla="val 57825"/>
            </a:avLst>
          </a:prstGeom>
          <a:solidFill>
            <a:srgbClr val="FFCC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3014" name="Rectangle 6"/>
          <p:cNvSpPr>
            <a:spLocks noChangeArrowheads="1"/>
          </p:cNvSpPr>
          <p:nvPr/>
        </p:nvSpPr>
        <p:spPr bwMode="auto">
          <a:xfrm>
            <a:off x="6408738" y="1979613"/>
            <a:ext cx="2808287" cy="935037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プログラム</a:t>
            </a:r>
            <a:r>
              <a:rPr lang="en-US" altLang="ja-JP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cxnSp>
        <p:nvCxnSpPr>
          <p:cNvPr id="683021" name="AutoShape 13"/>
          <p:cNvCxnSpPr>
            <a:cxnSpLocks noChangeShapeType="1"/>
          </p:cNvCxnSpPr>
          <p:nvPr/>
        </p:nvCxnSpPr>
        <p:spPr bwMode="auto">
          <a:xfrm rot="10800000" flipH="1">
            <a:off x="6408738" y="1619250"/>
            <a:ext cx="1587" cy="828675"/>
          </a:xfrm>
          <a:prstGeom prst="bentConnector3">
            <a:avLst>
              <a:gd name="adj1" fmla="val -20500000"/>
            </a:avLst>
          </a:prstGeom>
          <a:noFill/>
          <a:ln w="6350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683023" name="AutoShape 15"/>
          <p:cNvCxnSpPr>
            <a:cxnSpLocks noChangeShapeType="1"/>
            <a:stCxn id="683016" idx="3"/>
            <a:endCxn id="683015" idx="3"/>
          </p:cNvCxnSpPr>
          <p:nvPr/>
        </p:nvCxnSpPr>
        <p:spPr bwMode="auto">
          <a:xfrm flipV="1">
            <a:off x="9236075" y="1619250"/>
            <a:ext cx="1588" cy="1765300"/>
          </a:xfrm>
          <a:prstGeom prst="bentConnector3">
            <a:avLst>
              <a:gd name="adj1" fmla="val 21200000"/>
            </a:avLst>
          </a:prstGeom>
          <a:noFill/>
          <a:ln w="6350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683024" name="AutoShape 16"/>
          <p:cNvCxnSpPr>
            <a:cxnSpLocks noChangeShapeType="1"/>
          </p:cNvCxnSpPr>
          <p:nvPr/>
        </p:nvCxnSpPr>
        <p:spPr bwMode="auto">
          <a:xfrm rot="10800000" flipH="1">
            <a:off x="6408738" y="1619250"/>
            <a:ext cx="1587" cy="2700338"/>
          </a:xfrm>
          <a:prstGeom prst="bentConnector3">
            <a:avLst>
              <a:gd name="adj1" fmla="val -35200000"/>
            </a:avLst>
          </a:prstGeom>
          <a:noFill/>
          <a:ln w="6350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8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8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8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8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5" grpId="0" animBg="1"/>
      <p:bldP spid="683016" grpId="0" animBg="1"/>
      <p:bldP spid="683018" grpId="0" animBg="1"/>
      <p:bldP spid="683020" grpId="0" animBg="1"/>
      <p:bldP spid="6830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ライブラリまとめ</a:t>
            </a:r>
          </a:p>
        </p:txBody>
      </p:sp>
      <p:sp>
        <p:nvSpPr>
          <p:cNvPr id="68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静的ライブラリ</a:t>
            </a:r>
          </a:p>
          <a:p>
            <a:pPr lvl="1"/>
            <a:r>
              <a:rPr lang="ja-JP" altLang="en-US" dirty="0"/>
              <a:t>リンク時にロードモジュールに</a:t>
            </a:r>
            <a:r>
              <a:rPr lang="ja-JP" altLang="en-US" dirty="0">
                <a:solidFill>
                  <a:srgbClr val="CC0000"/>
                </a:solidFill>
              </a:rPr>
              <a:t>埋込み</a:t>
            </a:r>
            <a:r>
              <a:rPr lang="ja-JP" altLang="en-US" dirty="0"/>
              <a:t>（静的リンク）</a:t>
            </a:r>
          </a:p>
          <a:p>
            <a:pPr lvl="1"/>
            <a:r>
              <a:rPr lang="ja-JP" altLang="en-US" dirty="0"/>
              <a:t>複数プログラムで使用されるライブラリがある場合，</a:t>
            </a:r>
            <a:br>
              <a:rPr lang="ja-JP" altLang="en-US" dirty="0"/>
            </a:br>
            <a:r>
              <a:rPr lang="ja-JP" altLang="en-US" dirty="0"/>
              <a:t>主記憶領域の無駄</a:t>
            </a:r>
          </a:p>
          <a:p>
            <a:pPr lvl="1"/>
            <a:endParaRPr lang="ja-JP" altLang="en-US" dirty="0"/>
          </a:p>
          <a:p>
            <a:r>
              <a:rPr lang="ja-JP" altLang="en-US" dirty="0"/>
              <a:t>共有ライブラリ</a:t>
            </a:r>
          </a:p>
          <a:p>
            <a:pPr lvl="1"/>
            <a:r>
              <a:rPr lang="ja-JP" altLang="en-US" dirty="0"/>
              <a:t>ロードモジュールは</a:t>
            </a:r>
            <a:r>
              <a:rPr lang="ja-JP" altLang="en-US" dirty="0">
                <a:solidFill>
                  <a:srgbClr val="CC0000"/>
                </a:solidFill>
              </a:rPr>
              <a:t>リンク情報のみ</a:t>
            </a:r>
            <a:r>
              <a:rPr lang="ja-JP" altLang="en-US" dirty="0"/>
              <a:t>を持ち，</a:t>
            </a:r>
            <a:br>
              <a:rPr lang="ja-JP" altLang="en-US" dirty="0"/>
            </a:br>
            <a:r>
              <a:rPr lang="ja-JP" altLang="en-US" dirty="0">
                <a:solidFill>
                  <a:srgbClr val="CC0000"/>
                </a:solidFill>
              </a:rPr>
              <a:t>実行時にリンク</a:t>
            </a:r>
            <a:r>
              <a:rPr lang="ja-JP" altLang="en-US" dirty="0"/>
              <a:t>（ダイナミックリンク）</a:t>
            </a:r>
          </a:p>
          <a:p>
            <a:pPr lvl="1"/>
            <a:r>
              <a:rPr lang="ja-JP" altLang="en-US" dirty="0"/>
              <a:t>複数プログラムで使用される場合でも，各ライブラリは</a:t>
            </a:r>
            <a:r>
              <a:rPr lang="en-US" altLang="ja-JP" dirty="0"/>
              <a:t>1</a:t>
            </a:r>
            <a:r>
              <a:rPr lang="ja-JP" altLang="en-US" dirty="0"/>
              <a:t>つのイメージだけ主記憶上に存在すればよい</a:t>
            </a:r>
          </a:p>
          <a:p>
            <a:pPr lvl="1"/>
            <a:r>
              <a:rPr lang="ja-JP" altLang="en-US" dirty="0"/>
              <a:t>主記憶領域（およびディスク領域）の有効活用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共有ライブラリに必要な性質</a:t>
            </a:r>
          </a:p>
        </p:txBody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/>
              <a:t>リエントラント性</a:t>
            </a:r>
          </a:p>
          <a:p>
            <a:pPr lvl="1"/>
            <a:r>
              <a:rPr lang="ja-JP" altLang="en-US" dirty="0"/>
              <a:t>プログラム </a:t>
            </a:r>
            <a:r>
              <a:rPr lang="en-US" altLang="ja-JP" i="1" dirty="0">
                <a:solidFill>
                  <a:srgbClr val="339933"/>
                </a:solidFill>
              </a:rPr>
              <a:t>A </a:t>
            </a:r>
            <a:r>
              <a:rPr lang="ja-JP" altLang="en-US" dirty="0"/>
              <a:t>内の関数 </a:t>
            </a:r>
            <a:r>
              <a:rPr lang="en-US" altLang="ja-JP" i="1" dirty="0">
                <a:solidFill>
                  <a:srgbClr val="FF5050"/>
                </a:solidFill>
              </a:rPr>
              <a:t>F </a:t>
            </a:r>
            <a:r>
              <a:rPr lang="ja-JP" altLang="en-US" dirty="0"/>
              <a:t>でプリエンプションが</a:t>
            </a:r>
            <a:br>
              <a:rPr lang="ja-JP" altLang="en-US" dirty="0"/>
            </a:br>
            <a:r>
              <a:rPr lang="ja-JP" altLang="en-US" dirty="0"/>
              <a:t>発生した場合，他のプログラム </a:t>
            </a:r>
            <a:r>
              <a:rPr lang="en-US" altLang="ja-JP" i="1" dirty="0">
                <a:solidFill>
                  <a:schemeClr val="accent2"/>
                </a:solidFill>
              </a:rPr>
              <a:t>B </a:t>
            </a:r>
            <a:r>
              <a:rPr lang="ja-JP" altLang="en-US" dirty="0"/>
              <a:t>は同じその</a:t>
            </a:r>
            <a:br>
              <a:rPr lang="ja-JP" altLang="en-US" dirty="0"/>
            </a:br>
            <a:r>
              <a:rPr lang="ja-JP" altLang="en-US" dirty="0"/>
              <a:t>関数 </a:t>
            </a:r>
            <a:r>
              <a:rPr lang="en-US" altLang="ja-JP" i="1" dirty="0">
                <a:solidFill>
                  <a:srgbClr val="FF5050"/>
                </a:solidFill>
              </a:rPr>
              <a:t>F </a:t>
            </a:r>
            <a:r>
              <a:rPr lang="ja-JP" altLang="en-US" dirty="0"/>
              <a:t>を実行できなければいけない</a:t>
            </a:r>
            <a:br>
              <a:rPr lang="ja-JP" altLang="en-US" dirty="0"/>
            </a:br>
            <a:r>
              <a:rPr lang="ja-JP" altLang="en-US" dirty="0"/>
              <a:t>（共有してるから）</a:t>
            </a:r>
          </a:p>
          <a:p>
            <a:pPr lvl="1"/>
            <a:r>
              <a:rPr lang="ja-JP" altLang="en-US" dirty="0"/>
              <a:t>もちろんプログラム </a:t>
            </a:r>
            <a:r>
              <a:rPr lang="en-US" altLang="ja-JP" i="1" dirty="0">
                <a:solidFill>
                  <a:srgbClr val="339933"/>
                </a:solidFill>
              </a:rPr>
              <a:t>A </a:t>
            </a:r>
            <a:r>
              <a:rPr lang="ja-JP" altLang="en-US" dirty="0"/>
              <a:t>は後に関数 </a:t>
            </a:r>
            <a:r>
              <a:rPr lang="en-US" altLang="ja-JP" i="1" dirty="0">
                <a:solidFill>
                  <a:srgbClr val="FF5050"/>
                </a:solidFill>
              </a:rPr>
              <a:t>F </a:t>
            </a:r>
            <a:r>
              <a:rPr lang="ja-JP" altLang="en-US" dirty="0"/>
              <a:t>を</a:t>
            </a:r>
            <a:br>
              <a:rPr lang="ja-JP" altLang="en-US" dirty="0"/>
            </a:br>
            <a:r>
              <a:rPr lang="ja-JP" altLang="en-US" dirty="0"/>
              <a:t>再開できなければいけない</a:t>
            </a:r>
          </a:p>
          <a:p>
            <a:pPr lvl="1"/>
            <a:r>
              <a:rPr lang="ja-JP" altLang="en-US" dirty="0"/>
              <a:t>各呼び出しごとに，作業領域を保存する仕組みが</a:t>
            </a:r>
            <a:br>
              <a:rPr lang="ja-JP" altLang="en-US" dirty="0"/>
            </a:br>
            <a:r>
              <a:rPr lang="ja-JP" altLang="en-US" dirty="0"/>
              <a:t>必要</a:t>
            </a:r>
            <a:endParaRPr lang="en-US" altLang="ja-JP" dirty="0"/>
          </a:p>
          <a:p>
            <a:pPr lvl="2"/>
            <a:r>
              <a:rPr lang="ja-JP" altLang="en-US" dirty="0"/>
              <a:t>関数内でグローバル変数をアクセスしない。関数内で</a:t>
            </a:r>
            <a:r>
              <a:rPr lang="en-US" altLang="ja-JP" dirty="0"/>
              <a:t>static</a:t>
            </a:r>
            <a:r>
              <a:rPr lang="ja-JP" altLang="en-US" dirty="0"/>
              <a:t>な変数を使わないなど</a:t>
            </a:r>
            <a:r>
              <a:rPr lang="ja-JP" altLang="en-US" dirty="0" err="1"/>
              <a:t>、、</a:t>
            </a:r>
            <a:endParaRPr lang="ja-JP" altLang="en-US" dirty="0"/>
          </a:p>
          <a:p>
            <a:r>
              <a:rPr lang="ja-JP" altLang="en-US" dirty="0"/>
              <a:t>再配置可能（リロケータブル）</a:t>
            </a:r>
          </a:p>
          <a:p>
            <a:pPr lvl="1"/>
            <a:r>
              <a:rPr lang="ja-JP" altLang="en-US" dirty="0"/>
              <a:t>主記憶上のどの位置にロードされた場合でも</a:t>
            </a:r>
            <a:br>
              <a:rPr lang="ja-JP" altLang="en-US" dirty="0"/>
            </a:br>
            <a:r>
              <a:rPr lang="ja-JP" altLang="en-US" dirty="0"/>
              <a:t>同じように実行可能であること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E25A1D-E15A-4BCC-9029-CF0B0BA1C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リエントラントでないプログラム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546ACFE-1920-43CB-9CCB-AEF7A14F62B1}"/>
              </a:ext>
            </a:extLst>
          </p:cNvPr>
          <p:cNvSpPr txBox="1"/>
          <p:nvPr/>
        </p:nvSpPr>
        <p:spPr>
          <a:xfrm>
            <a:off x="287784" y="1043533"/>
            <a:ext cx="88569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int s;</a:t>
            </a:r>
          </a:p>
          <a:p>
            <a:pPr algn="l"/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void swap(int *x, int *y)</a:t>
            </a: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{</a:t>
            </a: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   	s = *x;</a:t>
            </a: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	*x=*y;</a:t>
            </a: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	*y=s;</a:t>
            </a: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}</a:t>
            </a:r>
          </a:p>
          <a:p>
            <a:pPr algn="l"/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void 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割り込みハンドラ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()</a:t>
            </a: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 {</a:t>
            </a: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	int x = 1, y=2;</a:t>
            </a: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	swap(&amp;x, &amp;y);</a:t>
            </a:r>
          </a:p>
          <a:p>
            <a:pPr algn="l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}</a:t>
            </a: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9A3DE4B9-8FBE-41F8-A29D-84326A9A6F23}"/>
              </a:ext>
            </a:extLst>
          </p:cNvPr>
          <p:cNvSpPr/>
          <p:nvPr/>
        </p:nvSpPr>
        <p:spPr bwMode="auto">
          <a:xfrm>
            <a:off x="3096096" y="2339677"/>
            <a:ext cx="1800200" cy="360040"/>
          </a:xfrm>
          <a:prstGeom prst="wedgeRectCallout">
            <a:avLst>
              <a:gd name="adj1" fmla="val -88013"/>
              <a:gd name="adj2" fmla="val 9248"/>
            </a:avLst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dirty="0"/>
              <a:t>i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nt s;</a:t>
            </a:r>
            <a:endParaRPr kumimoji="0" lang="ja-JP" altLang="en-US" sz="2400" b="1" i="0" u="none" strike="noStrike" cap="none" normalizeH="0" baseline="0" dirty="0">
              <a:ln>
                <a:noFill/>
              </a:ln>
              <a:effectLst/>
              <a:latin typeface="A-OTF 新ゴ Pro H" pitchFamily="34" charset="-128"/>
              <a:ea typeface="A-OTF 新ゴ Pro H" pitchFamily="34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090AD6B-0E66-43ED-8B16-D2E712A2ACDE}"/>
              </a:ext>
            </a:extLst>
          </p:cNvPr>
          <p:cNvGrpSpPr/>
          <p:nvPr/>
        </p:nvGrpSpPr>
        <p:grpSpPr>
          <a:xfrm>
            <a:off x="287784" y="1259557"/>
            <a:ext cx="1008112" cy="144016"/>
            <a:chOff x="287784" y="1259557"/>
            <a:chExt cx="1008112" cy="144016"/>
          </a:xfrm>
        </p:grpSpPr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B71066F5-3B0C-4E53-8C57-840B7FE5CD33}"/>
                </a:ext>
              </a:extLst>
            </p:cNvPr>
            <p:cNvCxnSpPr/>
            <p:nvPr/>
          </p:nvCxnSpPr>
          <p:spPr bwMode="auto">
            <a:xfrm>
              <a:off x="287784" y="1259557"/>
              <a:ext cx="1008112" cy="0"/>
            </a:xfrm>
            <a:prstGeom prst="line">
              <a:avLst/>
            </a:prstGeom>
            <a:solidFill>
              <a:srgbClr val="FFCC99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574F383C-100E-4816-9321-E2C0B9C5DD3B}"/>
                </a:ext>
              </a:extLst>
            </p:cNvPr>
            <p:cNvCxnSpPr/>
            <p:nvPr/>
          </p:nvCxnSpPr>
          <p:spPr bwMode="auto">
            <a:xfrm>
              <a:off x="287784" y="1403573"/>
              <a:ext cx="1008112" cy="0"/>
            </a:xfrm>
            <a:prstGeom prst="line">
              <a:avLst/>
            </a:prstGeom>
            <a:solidFill>
              <a:srgbClr val="FFCC99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FD694079-3595-4F62-AB40-E8A4E8CDB395}"/>
              </a:ext>
            </a:extLst>
          </p:cNvPr>
          <p:cNvSpPr/>
          <p:nvPr/>
        </p:nvSpPr>
        <p:spPr bwMode="auto">
          <a:xfrm>
            <a:off x="3744168" y="3347789"/>
            <a:ext cx="3888432" cy="1440160"/>
          </a:xfrm>
          <a:prstGeom prst="wedgeRectCallout">
            <a:avLst>
              <a:gd name="adj1" fmla="val -57887"/>
              <a:gd name="adj2" fmla="val 19898"/>
            </a:avLst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dirty="0"/>
              <a:t>割り込みハンドラ実行</a:t>
            </a:r>
            <a:endParaRPr lang="en-US" altLang="ja-JP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dirty="0"/>
              <a:t>中に割り込みが起きる</a:t>
            </a:r>
            <a:endParaRPr lang="en-US" altLang="ja-JP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可能性があるので、リエン</a:t>
            </a:r>
            <a:endParaRPr kumimoji="0" lang="en-US" altLang="ja-JP" sz="2400" b="1" i="0" u="none" strike="noStrike" cap="none" normalizeH="0" baseline="0" dirty="0">
              <a:ln>
                <a:noFill/>
              </a:ln>
              <a:effectLst/>
              <a:latin typeface="A-OTF 新ゴ Pro H" pitchFamily="34" charset="-128"/>
              <a:ea typeface="A-OTF 新ゴ Pro H" pitchFamily="34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トラントである必要あり</a:t>
            </a:r>
          </a:p>
        </p:txBody>
      </p:sp>
    </p:spTree>
    <p:extLst>
      <p:ext uri="{BB962C8B-B14F-4D97-AF65-F5344CB8AC3E}">
        <p14:creationId xmlns:p14="http://schemas.microsoft.com/office/powerpoint/2010/main" val="406634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3A8807-BADC-41E1-9EE8-879C9FA55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共有ライブラリの現状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4C7A6B-8B2F-43FD-A245-B42C40C1C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共有ライブラリは、主記憶の効率的利用という観点からは望ましい</a:t>
            </a:r>
            <a:br>
              <a:rPr kumimoji="1" lang="en-US" altLang="ja-JP" dirty="0"/>
            </a:br>
            <a:endParaRPr kumimoji="1" lang="en-US" altLang="ja-JP" dirty="0"/>
          </a:p>
          <a:p>
            <a:r>
              <a:rPr kumimoji="1" lang="ja-JP" altLang="en-US" dirty="0"/>
              <a:t>プログラム（ライブラリ）全てがリエントラント性を満たすためには相当な書き換えが必要</a:t>
            </a:r>
            <a:br>
              <a:rPr kumimoji="1" lang="en-US" altLang="ja-JP" dirty="0"/>
            </a:br>
            <a:endParaRPr kumimoji="1" lang="en-US" altLang="ja-JP" dirty="0"/>
          </a:p>
          <a:p>
            <a:r>
              <a:rPr kumimoji="1" lang="ja-JP" altLang="en-US" dirty="0"/>
              <a:t>現状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ダイナミックリンク（単体）は、利用されている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２次記憶の有効利用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脆弱性対応時の容易性＝＞ライブラリだけを配布すればよい</a:t>
            </a:r>
            <a:br>
              <a:rPr kumimoji="1" lang="en-US" altLang="ja-JP" dirty="0"/>
            </a:br>
            <a:r>
              <a:rPr kumimoji="1" lang="ja-JP" altLang="en-US" dirty="0"/>
              <a:t>（例　</a:t>
            </a:r>
            <a:r>
              <a:rPr kumimoji="1" lang="en-US" altLang="ja-JP" dirty="0"/>
              <a:t>Windows DLL )</a:t>
            </a:r>
          </a:p>
          <a:p>
            <a:endParaRPr kumimoji="1" lang="en-US" altLang="ja-JP" dirty="0"/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32094DD5-0B62-4196-83F6-6764560EBA61}"/>
              </a:ext>
            </a:extLst>
          </p:cNvPr>
          <p:cNvSpPr/>
          <p:nvPr/>
        </p:nvSpPr>
        <p:spPr bwMode="auto">
          <a:xfrm>
            <a:off x="3384128" y="1691605"/>
            <a:ext cx="3312368" cy="1008112"/>
          </a:xfrm>
          <a:prstGeom prst="downArrow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しかし</a:t>
            </a:r>
          </a:p>
        </p:txBody>
      </p:sp>
    </p:spTree>
    <p:extLst>
      <p:ext uri="{BB962C8B-B14F-4D97-AF65-F5344CB8AC3E}">
        <p14:creationId xmlns:p14="http://schemas.microsoft.com/office/powerpoint/2010/main" val="168062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686083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 dirty="0"/>
              <a:t>8.3</a:t>
            </a:r>
            <a:endParaRPr lang="ja-JP" altLang="en-GB" sz="480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 dirty="0"/>
              <a:t>オーバレイ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 dirty="0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復習：アドレス空間</a:t>
            </a:r>
          </a:p>
        </p:txBody>
      </p:sp>
      <p:sp>
        <p:nvSpPr>
          <p:cNvPr id="68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5473700" cy="6588125"/>
          </a:xfrm>
        </p:spPr>
        <p:txBody>
          <a:bodyPr/>
          <a:lstStyle/>
          <a:p>
            <a:r>
              <a:rPr lang="ja-JP" altLang="en-US" sz="2800">
                <a:solidFill>
                  <a:srgbClr val="A50021"/>
                </a:solidFill>
              </a:rPr>
              <a:t>物理アドレス空間</a:t>
            </a:r>
          </a:p>
          <a:p>
            <a:pPr lvl="1"/>
            <a:r>
              <a:rPr lang="ja-JP" altLang="en-US" sz="2400"/>
              <a:t>「</a:t>
            </a:r>
            <a:r>
              <a:rPr lang="en-US" altLang="ja-JP" sz="2400"/>
              <a:t>128</a:t>
            </a:r>
            <a:r>
              <a:rPr lang="ja-JP" altLang="en-US" sz="2400"/>
              <a:t>番地」は，メモリ上の</a:t>
            </a:r>
            <a:br>
              <a:rPr lang="ja-JP" altLang="en-US" sz="2400"/>
            </a:br>
            <a:r>
              <a:rPr lang="ja-JP" altLang="en-US" sz="2400"/>
              <a:t>まさに「</a:t>
            </a:r>
            <a:r>
              <a:rPr lang="en-US" altLang="ja-JP" sz="2400"/>
              <a:t>128</a:t>
            </a:r>
            <a:r>
              <a:rPr lang="ja-JP" altLang="en-US" sz="2400"/>
              <a:t>番地」を指す</a:t>
            </a:r>
          </a:p>
          <a:p>
            <a:r>
              <a:rPr lang="ja-JP" altLang="en-US" sz="2800">
                <a:solidFill>
                  <a:srgbClr val="008000"/>
                </a:solidFill>
              </a:rPr>
              <a:t>論理アドレス空間</a:t>
            </a:r>
          </a:p>
          <a:p>
            <a:pPr lvl="1"/>
            <a:r>
              <a:rPr lang="ja-JP" altLang="en-US" sz="2400"/>
              <a:t>「</a:t>
            </a:r>
            <a:r>
              <a:rPr lang="en-US" altLang="ja-JP" sz="2400"/>
              <a:t>128</a:t>
            </a:r>
            <a:r>
              <a:rPr lang="ja-JP" altLang="en-US" sz="2400"/>
              <a:t>番地」は，メモリ上の</a:t>
            </a:r>
            <a:br>
              <a:rPr lang="ja-JP" altLang="en-US" sz="2400"/>
            </a:br>
            <a:r>
              <a:rPr lang="ja-JP" altLang="en-US" sz="2400"/>
              <a:t>どこかの番地（物理アドレス）を指すが，実際の「</a:t>
            </a:r>
            <a:r>
              <a:rPr lang="en-US" altLang="ja-JP" sz="2400"/>
              <a:t>128</a:t>
            </a:r>
            <a:r>
              <a:rPr lang="ja-JP" altLang="en-US" sz="2400"/>
              <a:t>番地」</a:t>
            </a:r>
            <a:br>
              <a:rPr lang="ja-JP" altLang="en-US" sz="2400"/>
            </a:br>
            <a:r>
              <a:rPr lang="ja-JP" altLang="en-US" sz="2400"/>
              <a:t>とは限らない。</a:t>
            </a:r>
            <a:br>
              <a:rPr lang="ja-JP" altLang="en-US" sz="2400"/>
            </a:br>
            <a:r>
              <a:rPr lang="ja-JP" altLang="en-US" sz="2400"/>
              <a:t>プロセスによって異なる場合も。</a:t>
            </a:r>
          </a:p>
          <a:p>
            <a:pPr lvl="1"/>
            <a:r>
              <a:rPr lang="en-US" altLang="ja-JP" sz="2400">
                <a:solidFill>
                  <a:srgbClr val="A50021"/>
                </a:solidFill>
              </a:rPr>
              <a:t>MMU</a:t>
            </a:r>
            <a:r>
              <a:rPr lang="ja-JP" altLang="en-US" sz="2400"/>
              <a:t>（</a:t>
            </a:r>
            <a:r>
              <a:rPr lang="en-US" altLang="ja-JP" sz="2400"/>
              <a:t>Memory Management Unit</a:t>
            </a:r>
            <a:r>
              <a:rPr lang="ja-JP" altLang="en-US" sz="2400"/>
              <a:t>）が，</a:t>
            </a:r>
            <a:br>
              <a:rPr lang="ja-JP" altLang="en-US" sz="2400"/>
            </a:br>
            <a:r>
              <a:rPr lang="ja-JP" altLang="en-US" sz="2400"/>
              <a:t>論理→物理アドレスの変換を行う</a:t>
            </a:r>
          </a:p>
        </p:txBody>
      </p:sp>
      <p:sp>
        <p:nvSpPr>
          <p:cNvPr id="688132" name="Rectangle 4"/>
          <p:cNvSpPr>
            <a:spLocks noChangeArrowheads="1"/>
          </p:cNvSpPr>
          <p:nvPr/>
        </p:nvSpPr>
        <p:spPr bwMode="auto">
          <a:xfrm>
            <a:off x="5976938" y="1331913"/>
            <a:ext cx="2663825" cy="561657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8133" name="Rectangle 5"/>
          <p:cNvSpPr>
            <a:spLocks noChangeArrowheads="1"/>
          </p:cNvSpPr>
          <p:nvPr/>
        </p:nvSpPr>
        <p:spPr bwMode="auto">
          <a:xfrm>
            <a:off x="6048375" y="4356100"/>
            <a:ext cx="2520950" cy="1944688"/>
          </a:xfrm>
          <a:prstGeom prst="rect">
            <a:avLst/>
          </a:prstGeom>
          <a:solidFill>
            <a:srgbClr val="FFCC00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論理空間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8134" name="Rectangle 6"/>
          <p:cNvSpPr>
            <a:spLocks noChangeArrowheads="1"/>
          </p:cNvSpPr>
          <p:nvPr/>
        </p:nvSpPr>
        <p:spPr bwMode="auto">
          <a:xfrm>
            <a:off x="6048375" y="2555875"/>
            <a:ext cx="2520950" cy="358775"/>
          </a:xfrm>
          <a:prstGeom prst="rect">
            <a:avLst/>
          </a:prstGeom>
          <a:solidFill>
            <a:srgbClr val="FFCC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8135" name="Rectangle 7"/>
          <p:cNvSpPr>
            <a:spLocks noChangeArrowheads="1"/>
          </p:cNvSpPr>
          <p:nvPr/>
        </p:nvSpPr>
        <p:spPr bwMode="auto">
          <a:xfrm>
            <a:off x="6048375" y="5435600"/>
            <a:ext cx="2520950" cy="358775"/>
          </a:xfrm>
          <a:prstGeom prst="rect">
            <a:avLst/>
          </a:prstGeom>
          <a:solidFill>
            <a:srgbClr val="99FF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8136" name="AutoShape 8"/>
          <p:cNvSpPr>
            <a:spLocks noChangeArrowheads="1"/>
          </p:cNvSpPr>
          <p:nvPr/>
        </p:nvSpPr>
        <p:spPr bwMode="auto">
          <a:xfrm flipH="1">
            <a:off x="8135938" y="1260475"/>
            <a:ext cx="1871662" cy="719138"/>
          </a:xfrm>
          <a:prstGeom prst="rightArrowCallout">
            <a:avLst>
              <a:gd name="adj1" fmla="val 25000"/>
              <a:gd name="adj2" fmla="val 25000"/>
              <a:gd name="adj3" fmla="val 43377"/>
              <a:gd name="adj4" fmla="val 66667"/>
            </a:avLst>
          </a:prstGeom>
          <a:solidFill>
            <a:srgbClr val="FF99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128</a:t>
            </a:r>
          </a:p>
        </p:txBody>
      </p:sp>
      <p:sp>
        <p:nvSpPr>
          <p:cNvPr id="688137" name="AutoShape 9"/>
          <p:cNvSpPr>
            <a:spLocks noChangeArrowheads="1"/>
          </p:cNvSpPr>
          <p:nvPr/>
        </p:nvSpPr>
        <p:spPr bwMode="auto">
          <a:xfrm flipH="1">
            <a:off x="8137525" y="4284663"/>
            <a:ext cx="1871663" cy="719137"/>
          </a:xfrm>
          <a:prstGeom prst="rightArrowCallout">
            <a:avLst>
              <a:gd name="adj1" fmla="val 25000"/>
              <a:gd name="adj2" fmla="val 25000"/>
              <a:gd name="adj3" fmla="val 43378"/>
              <a:gd name="adj4" fmla="val 66667"/>
            </a:avLst>
          </a:prstGeom>
          <a:solidFill>
            <a:srgbClr val="CCFF99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128</a:t>
            </a:r>
          </a:p>
        </p:txBody>
      </p:sp>
      <p:sp>
        <p:nvSpPr>
          <p:cNvPr id="688138" name="Text Box 10"/>
          <p:cNvSpPr txBox="1">
            <a:spLocks noChangeArrowheads="1"/>
          </p:cNvSpPr>
          <p:nvPr/>
        </p:nvSpPr>
        <p:spPr bwMode="auto">
          <a:xfrm>
            <a:off x="5190859" y="2530475"/>
            <a:ext cx="64823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dirty="0">
                <a:solidFill>
                  <a:srgbClr val="FF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6045E-7 4.28391E-6 L 8.06045E-7 0.14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688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8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8917E-6 1.90256E-6 L 1.88917E-6 0.1239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688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133" grpId="0" animBg="1"/>
      <p:bldP spid="688134" grpId="0" animBg="1"/>
      <p:bldP spid="688135" grpId="0" animBg="1"/>
      <p:bldP spid="688136" grpId="0" animBg="1"/>
      <p:bldP spid="688136" grpId="1" animBg="1"/>
      <p:bldP spid="688137" grpId="0" animBg="1"/>
      <p:bldP spid="688137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6" name="AutoShape 4"/>
          <p:cNvSpPr>
            <a:spLocks noChangeArrowheads="1"/>
          </p:cNvSpPr>
          <p:nvPr/>
        </p:nvSpPr>
        <p:spPr bwMode="auto">
          <a:xfrm>
            <a:off x="287338" y="971550"/>
            <a:ext cx="9432925" cy="18002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復習：理想的な論理アドレス空間</a:t>
            </a:r>
          </a:p>
        </p:txBody>
      </p:sp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大きさが無制限</a:t>
            </a:r>
          </a:p>
          <a:p>
            <a:pPr lvl="1"/>
            <a:r>
              <a:rPr lang="ja-JP" altLang="en-US"/>
              <a:t>プロセスは主記憶の空き容量を考慮する必要なし</a:t>
            </a:r>
          </a:p>
          <a:p>
            <a:pPr lvl="1"/>
            <a:r>
              <a:rPr lang="ja-JP" altLang="en-US"/>
              <a:t>プログラムの簡単化，バグの可能性減少</a:t>
            </a:r>
          </a:p>
          <a:p>
            <a:r>
              <a:rPr lang="ja-JP" altLang="en-US"/>
              <a:t>プロセスごとに固有</a:t>
            </a:r>
          </a:p>
          <a:p>
            <a:pPr lvl="1"/>
            <a:r>
              <a:rPr lang="ja-JP" altLang="en-US"/>
              <a:t>他のプロセスからのアクセスに対し保護</a:t>
            </a:r>
          </a:p>
          <a:p>
            <a:r>
              <a:rPr lang="ja-JP" altLang="en-US"/>
              <a:t>プログラム部，データ部，スタック部など分離</a:t>
            </a:r>
          </a:p>
          <a:p>
            <a:pPr lvl="1"/>
            <a:r>
              <a:rPr lang="ja-JP" altLang="en-US"/>
              <a:t>用途ごとに空間を分けることで，</a:t>
            </a:r>
            <a:br>
              <a:rPr lang="ja-JP" altLang="en-US"/>
            </a:br>
            <a:r>
              <a:rPr lang="ja-JP" altLang="en-US"/>
              <a:t>自プロセス内での不正アクセスの可能性を低減</a:t>
            </a:r>
          </a:p>
          <a:p>
            <a:r>
              <a:rPr lang="ja-JP" altLang="en-US"/>
              <a:t>必要時にはプロセス間で共有も可能</a:t>
            </a:r>
          </a:p>
          <a:p>
            <a:pPr lvl="1"/>
            <a:r>
              <a:rPr lang="ja-JP" altLang="en-US"/>
              <a:t>並列動作するプロセス間で共有し，</a:t>
            </a:r>
            <a:br>
              <a:rPr lang="ja-JP" altLang="en-US"/>
            </a:br>
            <a:r>
              <a:rPr lang="ja-JP" altLang="en-US"/>
              <a:t>高速な通信機構として使用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915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大きい論理アドレス空間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90180" name="Rectangle 4"/>
          <p:cNvSpPr>
            <a:spLocks noChangeArrowheads="1"/>
          </p:cNvSpPr>
          <p:nvPr/>
        </p:nvSpPr>
        <p:spPr bwMode="auto">
          <a:xfrm>
            <a:off x="3527425" y="1476375"/>
            <a:ext cx="2808288" cy="590550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（論理空間）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main: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ret;</a:t>
            </a:r>
          </a:p>
          <a:p>
            <a:pPr algn="l"/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funcA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ret;</a:t>
            </a:r>
          </a:p>
          <a:p>
            <a:pPr algn="l"/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funcB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ret;</a:t>
            </a:r>
          </a:p>
          <a:p>
            <a:pPr algn="l"/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funcC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ret;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</p:txBody>
      </p:sp>
      <p:sp>
        <p:nvSpPr>
          <p:cNvPr id="690181" name="Rectangle 5"/>
          <p:cNvSpPr>
            <a:spLocks noChangeArrowheads="1"/>
          </p:cNvSpPr>
          <p:nvPr/>
        </p:nvSpPr>
        <p:spPr bwMode="auto">
          <a:xfrm>
            <a:off x="6480175" y="2700338"/>
            <a:ext cx="2808288" cy="2159000"/>
          </a:xfrm>
          <a:prstGeom prst="rect">
            <a:avLst/>
          </a:prstGeom>
          <a:solidFill>
            <a:srgbClr val="FFFF00">
              <a:alpha val="20000"/>
            </a:srgbClr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90182" name="Text Box 6"/>
          <p:cNvSpPr txBox="1">
            <a:spLocks noChangeArrowheads="1"/>
          </p:cNvSpPr>
          <p:nvPr/>
        </p:nvSpPr>
        <p:spPr bwMode="auto">
          <a:xfrm>
            <a:off x="9207828" y="2982298"/>
            <a:ext cx="920422" cy="161095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vert="eaVert"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空き領域</a:t>
            </a:r>
          </a:p>
          <a:p>
            <a:r>
              <a:rPr lang="ja-JP" altLang="en-US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（物理空間）</a:t>
            </a:r>
          </a:p>
        </p:txBody>
      </p:sp>
      <p:sp>
        <p:nvSpPr>
          <p:cNvPr id="690183" name="AutoShape 7"/>
          <p:cNvSpPr>
            <a:spLocks noChangeArrowheads="1"/>
          </p:cNvSpPr>
          <p:nvPr/>
        </p:nvSpPr>
        <p:spPr bwMode="auto">
          <a:xfrm>
            <a:off x="287338" y="1908175"/>
            <a:ext cx="3097212" cy="5256213"/>
          </a:xfrm>
          <a:prstGeom prst="foldedCorner">
            <a:avLst>
              <a:gd name="adj" fmla="val 12500"/>
            </a:avLst>
          </a:prstGeom>
          <a:solidFill>
            <a:srgbClr val="99CCFF"/>
          </a:solidFill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main(){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funcA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();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funcA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(){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funcB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();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funcB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(){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funcC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();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6829E-6 1.71777E-6 L 0.29672 0.1045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690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" y="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72 0.10458 L 0.29672 -0.03822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90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4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72 -0.03822 L 0.29672 -0.181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690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80" grpId="0" animBg="1"/>
      <p:bldP spid="690180" grpId="1" animBg="1"/>
      <p:bldP spid="690180" grpId="2" animBg="1"/>
      <p:bldP spid="690180" grpId="3" animBg="1"/>
      <p:bldP spid="69018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大きい論理アドレス空間</a:t>
            </a:r>
          </a:p>
        </p:txBody>
      </p:sp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論理アドレス空間 </a:t>
            </a:r>
            <a:r>
              <a:rPr lang="en-US" altLang="ja-JP"/>
              <a:t>&gt; </a:t>
            </a:r>
            <a:r>
              <a:rPr lang="ja-JP" altLang="en-US"/>
              <a:t>物理アドレス空間</a:t>
            </a:r>
          </a:p>
          <a:p>
            <a:pPr lvl="1"/>
            <a:r>
              <a:rPr lang="ja-JP" altLang="en-US"/>
              <a:t>そのままでは実現不可能</a:t>
            </a:r>
          </a:p>
          <a:p>
            <a:pPr lvl="1"/>
            <a:r>
              <a:rPr lang="ja-JP" altLang="en-US"/>
              <a:t>「時間的に」共有</a:t>
            </a:r>
          </a:p>
          <a:p>
            <a:pPr lvl="2"/>
            <a:r>
              <a:rPr lang="en-US" altLang="ja-JP"/>
              <a:t>CPU</a:t>
            </a:r>
            <a:r>
              <a:rPr lang="ja-JP" altLang="en-US"/>
              <a:t>の場合，</a:t>
            </a:r>
            <a:br>
              <a:rPr lang="ja-JP" altLang="en-US"/>
            </a:br>
            <a:r>
              <a:rPr lang="en-US" altLang="ja-JP"/>
              <a:t>1</a:t>
            </a:r>
            <a:r>
              <a:rPr lang="ja-JP" altLang="en-US"/>
              <a:t>つしかないリソースをどうやって無限に見せたか</a:t>
            </a:r>
            <a:r>
              <a:rPr lang="en-US" altLang="ja-JP"/>
              <a:t>?</a:t>
            </a:r>
          </a:p>
          <a:p>
            <a:pPr lvl="1"/>
            <a:endParaRPr lang="en-US" altLang="ja-JP"/>
          </a:p>
          <a:p>
            <a:pPr lvl="1"/>
            <a:r>
              <a:rPr lang="ja-JP" altLang="en-US"/>
              <a:t>論理空間のうち，まさに今必要である部分だけを</a:t>
            </a:r>
            <a:br>
              <a:rPr lang="ja-JP" altLang="en-US"/>
            </a:br>
            <a:r>
              <a:rPr lang="ja-JP" altLang="en-US"/>
              <a:t>物理空間にマッピング</a:t>
            </a:r>
          </a:p>
          <a:p>
            <a:pPr lvl="1"/>
            <a:r>
              <a:rPr lang="ja-JP" altLang="en-US"/>
              <a:t>必要な箇所が変わるたびにマッピングを変更すれば</a:t>
            </a:r>
            <a:br>
              <a:rPr lang="ja-JP" altLang="en-US"/>
            </a:br>
            <a:r>
              <a:rPr lang="ja-JP" altLang="en-US"/>
              <a:t>よい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オーバレイ</a:t>
            </a:r>
          </a:p>
        </p:txBody>
      </p:sp>
      <p:sp>
        <p:nvSpPr>
          <p:cNvPr id="69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755502"/>
            <a:ext cx="9644062" cy="5904656"/>
          </a:xfrm>
        </p:spPr>
        <p:txBody>
          <a:bodyPr/>
          <a:lstStyle/>
          <a:p>
            <a:r>
              <a:rPr lang="ja-JP" altLang="en-US" dirty="0"/>
              <a:t>オーバレイ</a:t>
            </a:r>
          </a:p>
          <a:p>
            <a:pPr lvl="1"/>
            <a:r>
              <a:rPr lang="ja-JP" altLang="en-US" dirty="0"/>
              <a:t>指定した時刻に，アプリケーションのどの部分が</a:t>
            </a:r>
            <a:br>
              <a:rPr lang="ja-JP" altLang="en-US" dirty="0"/>
            </a:br>
            <a:r>
              <a:rPr lang="ja-JP" altLang="en-US" dirty="0"/>
              <a:t>主記憶上に存在すべきかをプログラマが指定する</a:t>
            </a:r>
            <a:br>
              <a:rPr lang="ja-JP" altLang="en-US" dirty="0"/>
            </a:br>
            <a:r>
              <a:rPr lang="ja-JP" altLang="en-US" dirty="0"/>
              <a:t>しくみ</a:t>
            </a:r>
          </a:p>
          <a:p>
            <a:pPr lvl="1"/>
            <a:r>
              <a:rPr lang="ja-JP" altLang="en-US" dirty="0"/>
              <a:t>前に実行されたコード（親関数など）のうち，</a:t>
            </a:r>
            <a:br>
              <a:rPr lang="ja-JP" altLang="en-US" dirty="0"/>
            </a:br>
            <a:r>
              <a:rPr lang="ja-JP" altLang="en-US" dirty="0"/>
              <a:t>さしあたり必要のなくなったコードがロードされて</a:t>
            </a:r>
            <a:br>
              <a:rPr lang="ja-JP" altLang="en-US" dirty="0"/>
            </a:br>
            <a:r>
              <a:rPr lang="ja-JP" altLang="en-US" dirty="0"/>
              <a:t>いる主記憶領域に対して，新しく必要となったコードを上書き（</a:t>
            </a:r>
            <a:r>
              <a:rPr lang="en-US" altLang="ja-JP" dirty="0"/>
              <a:t>overlay</a:t>
            </a:r>
            <a:r>
              <a:rPr lang="ja-JP" altLang="en-US" dirty="0"/>
              <a:t>）できる</a:t>
            </a:r>
          </a:p>
          <a:p>
            <a:r>
              <a:rPr lang="ja-JP" altLang="en-US" dirty="0"/>
              <a:t>欠点</a:t>
            </a:r>
          </a:p>
          <a:p>
            <a:pPr lvl="1"/>
            <a:r>
              <a:rPr lang="ja-JP" altLang="en-US" dirty="0"/>
              <a:t>非常に複雑でエラーを起こしやすい</a:t>
            </a:r>
          </a:p>
          <a:p>
            <a:pPr lvl="1"/>
            <a:r>
              <a:rPr lang="ja-JP" altLang="en-US" dirty="0"/>
              <a:t>プログラマの負担が増大</a:t>
            </a:r>
          </a:p>
        </p:txBody>
      </p:sp>
      <p:sp>
        <p:nvSpPr>
          <p:cNvPr id="692228" name="AutoShape 4"/>
          <p:cNvSpPr>
            <a:spLocks noChangeArrowheads="1"/>
          </p:cNvSpPr>
          <p:nvPr/>
        </p:nvSpPr>
        <p:spPr bwMode="auto">
          <a:xfrm>
            <a:off x="6911975" y="4572000"/>
            <a:ext cx="2952750" cy="1728788"/>
          </a:xfrm>
          <a:prstGeom prst="wedgeEllipseCallout">
            <a:avLst>
              <a:gd name="adj1" fmla="val -62847"/>
              <a:gd name="adj2" fmla="val 13546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次回以降の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「仮想記憶」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で解決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B921B83-025C-4913-8ED7-DCD51475660C}"/>
              </a:ext>
            </a:extLst>
          </p:cNvPr>
          <p:cNvSpPr/>
          <p:nvPr/>
        </p:nvSpPr>
        <p:spPr bwMode="auto">
          <a:xfrm>
            <a:off x="287338" y="6660157"/>
            <a:ext cx="9001446" cy="792088"/>
          </a:xfrm>
          <a:prstGeom prst="round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軽量に仮想記憶を実装できるオーバーレイは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IoT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などの</a:t>
            </a:r>
            <a:endParaRPr kumimoji="0" lang="en-US" altLang="ja-JP" sz="2400" b="1" i="0" u="none" strike="noStrike" cap="none" normalizeH="0" baseline="0" dirty="0">
              <a:ln>
                <a:noFill/>
              </a:ln>
              <a:effectLst/>
              <a:latin typeface="A-OTF 新ゴ Pro H" pitchFamily="34" charset="-128"/>
              <a:ea typeface="A-OTF 新ゴ Pro H" pitchFamily="34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分野で今後も重要な位置を占める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9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228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</a:p>
        </p:txBody>
      </p:sp>
      <p:sp>
        <p:nvSpPr>
          <p:cNvPr id="69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主記憶管理</a:t>
            </a:r>
          </a:p>
          <a:p>
            <a:pPr lvl="1"/>
            <a:r>
              <a:rPr lang="ja-JP" altLang="en-US"/>
              <a:t>プログラムの実行には，ディスクから主記憶への</a:t>
            </a:r>
            <a:br>
              <a:rPr lang="ja-JP" altLang="en-US"/>
            </a:br>
            <a:r>
              <a:rPr lang="ja-JP" altLang="en-US"/>
              <a:t>プログラムのロードが必要</a:t>
            </a:r>
          </a:p>
          <a:p>
            <a:pPr lvl="1"/>
            <a:r>
              <a:rPr lang="ja-JP" altLang="en-US"/>
              <a:t>マルチプログラミング環境では複数プロセスが</a:t>
            </a:r>
            <a:br>
              <a:rPr lang="ja-JP" altLang="en-US"/>
            </a:br>
            <a:r>
              <a:rPr lang="ja-JP" altLang="en-US"/>
              <a:t>並行して主記憶を使用</a:t>
            </a:r>
          </a:p>
          <a:p>
            <a:pPr lvl="1"/>
            <a:r>
              <a:rPr lang="ja-JP" altLang="en-US"/>
              <a:t>主記憶上でプログラムおよびデータを格納するための</a:t>
            </a:r>
            <a:br>
              <a:rPr lang="ja-JP" altLang="en-US"/>
            </a:br>
            <a:r>
              <a:rPr lang="ja-JP" altLang="en-US"/>
              <a:t>領域を管理する必要</a:t>
            </a:r>
          </a:p>
          <a:p>
            <a:pPr lvl="1"/>
            <a:endParaRPr lang="ja-JP" altLang="en-US"/>
          </a:p>
          <a:p>
            <a:r>
              <a:rPr lang="ja-JP" altLang="en-US"/>
              <a:t>記憶領域確保の方式</a:t>
            </a:r>
          </a:p>
          <a:p>
            <a:pPr lvl="1"/>
            <a:r>
              <a:rPr lang="ja-JP" altLang="en-US"/>
              <a:t>固定区画方式</a:t>
            </a:r>
          </a:p>
          <a:p>
            <a:pPr lvl="1"/>
            <a:r>
              <a:rPr lang="ja-JP" altLang="en-US"/>
              <a:t>可変区画方式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可変区画方式</a:t>
            </a:r>
          </a:p>
          <a:p>
            <a:pPr lvl="1"/>
            <a:r>
              <a:rPr lang="ja-JP" altLang="en-US"/>
              <a:t>空き領域の割り当て方式</a:t>
            </a:r>
          </a:p>
          <a:p>
            <a:pPr lvl="2"/>
            <a:r>
              <a:rPr lang="ja-JP" altLang="en-US"/>
              <a:t>ベストフィット</a:t>
            </a:r>
          </a:p>
          <a:p>
            <a:pPr lvl="2"/>
            <a:r>
              <a:rPr lang="ja-JP" altLang="en-US"/>
              <a:t>ワーストフィット</a:t>
            </a:r>
          </a:p>
          <a:p>
            <a:pPr lvl="2"/>
            <a:r>
              <a:rPr lang="ja-JP" altLang="en-US"/>
              <a:t>ファーストフィット</a:t>
            </a:r>
          </a:p>
          <a:p>
            <a:pPr lvl="1"/>
            <a:r>
              <a:rPr lang="ja-JP" altLang="en-US"/>
              <a:t>割当を適切に行わないと，プロセスが使用できない</a:t>
            </a:r>
            <a:br>
              <a:rPr lang="ja-JP" altLang="en-US"/>
            </a:br>
            <a:r>
              <a:rPr lang="ja-JP" altLang="en-US"/>
              <a:t>断片的な空き領域が多く発生</a:t>
            </a:r>
            <a:br>
              <a:rPr lang="ja-JP" altLang="en-US"/>
            </a:br>
            <a:r>
              <a:rPr lang="ja-JP" altLang="en-US"/>
              <a:t>（フラグメンテーション）</a:t>
            </a:r>
          </a:p>
          <a:p>
            <a:pPr lvl="1"/>
            <a:r>
              <a:rPr lang="ja-JP" altLang="en-US"/>
              <a:t>空き領域の管理方式</a:t>
            </a:r>
          </a:p>
          <a:p>
            <a:pPr lvl="2"/>
            <a:r>
              <a:rPr lang="ja-JP" altLang="en-US"/>
              <a:t>リスト方式</a:t>
            </a:r>
          </a:p>
          <a:p>
            <a:pPr lvl="2"/>
            <a:r>
              <a:rPr lang="ja-JP" altLang="en-US"/>
              <a:t>ビットマップ方式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</a:p>
        </p:txBody>
      </p:sp>
      <p:sp>
        <p:nvSpPr>
          <p:cNvPr id="69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静的ライブラリ</a:t>
            </a:r>
          </a:p>
          <a:p>
            <a:pPr lvl="1"/>
            <a:r>
              <a:rPr lang="ja-JP" altLang="en-US"/>
              <a:t>リンク時にロードモジュールに</a:t>
            </a:r>
            <a:r>
              <a:rPr lang="ja-JP" altLang="en-US">
                <a:solidFill>
                  <a:srgbClr val="CC0000"/>
                </a:solidFill>
              </a:rPr>
              <a:t>埋込み</a:t>
            </a:r>
            <a:r>
              <a:rPr lang="ja-JP" altLang="en-US"/>
              <a:t>（静的リンク）</a:t>
            </a:r>
          </a:p>
          <a:p>
            <a:pPr lvl="1"/>
            <a:r>
              <a:rPr lang="ja-JP" altLang="en-US"/>
              <a:t>複数プログラムで使用されるライブラリがある場合，</a:t>
            </a:r>
            <a:br>
              <a:rPr lang="ja-JP" altLang="en-US"/>
            </a:br>
            <a:r>
              <a:rPr lang="ja-JP" altLang="en-US"/>
              <a:t>主記憶領域の無駄</a:t>
            </a:r>
          </a:p>
          <a:p>
            <a:pPr lvl="1"/>
            <a:endParaRPr lang="ja-JP" altLang="en-US"/>
          </a:p>
          <a:p>
            <a:r>
              <a:rPr lang="ja-JP" altLang="en-US"/>
              <a:t>共有ライブラリ</a:t>
            </a:r>
          </a:p>
          <a:p>
            <a:pPr lvl="1"/>
            <a:r>
              <a:rPr lang="ja-JP" altLang="en-US"/>
              <a:t>ロードモジュールは</a:t>
            </a:r>
            <a:r>
              <a:rPr lang="ja-JP" altLang="en-US">
                <a:solidFill>
                  <a:srgbClr val="CC0000"/>
                </a:solidFill>
              </a:rPr>
              <a:t>リンク情報のみ</a:t>
            </a:r>
            <a:r>
              <a:rPr lang="ja-JP" altLang="en-US"/>
              <a:t>を持ち，</a:t>
            </a:r>
            <a:br>
              <a:rPr lang="ja-JP" altLang="en-US"/>
            </a:br>
            <a:r>
              <a:rPr lang="ja-JP" altLang="en-US">
                <a:solidFill>
                  <a:srgbClr val="CC0000"/>
                </a:solidFill>
              </a:rPr>
              <a:t>実行時にリンク</a:t>
            </a:r>
            <a:r>
              <a:rPr lang="ja-JP" altLang="en-US"/>
              <a:t>（動的リンク）</a:t>
            </a:r>
          </a:p>
          <a:p>
            <a:pPr lvl="1"/>
            <a:r>
              <a:rPr lang="ja-JP" altLang="en-US"/>
              <a:t>複数プログラムで使用される場合でも，各ライブラリは</a:t>
            </a:r>
            <a:r>
              <a:rPr lang="en-US" altLang="ja-JP"/>
              <a:t>1</a:t>
            </a:r>
            <a:r>
              <a:rPr lang="ja-JP" altLang="en-US"/>
              <a:t>つのイメージだけ主記憶上に存在すればよい</a:t>
            </a:r>
          </a:p>
          <a:p>
            <a:pPr lvl="1"/>
            <a:r>
              <a:rPr lang="ja-JP" altLang="en-US"/>
              <a:t>主記憶領域（およびディスク領域）の有効活用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e-g2-20041122">
      <a:majorFont>
        <a:latin typeface="A-OTF 新ゴ Pro B"/>
        <a:ea typeface="A-OTF 新ゴ Pro B"/>
        <a:cs typeface=""/>
      </a:majorFont>
      <a:minorFont>
        <a:latin typeface="A-OTF 新ゴ Pro H"/>
        <a:ea typeface="A-OTF 新ゴ Pro H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ln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55113</TotalTime>
  <Words>2336</Words>
  <Application>Microsoft Office PowerPoint</Application>
  <PresentationFormat>ユーザー設定</PresentationFormat>
  <Paragraphs>580</Paragraphs>
  <Slides>44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44</vt:i4>
      </vt:variant>
    </vt:vector>
  </HeadingPairs>
  <TitlesOfParts>
    <vt:vector size="54" baseType="lpstr">
      <vt:lpstr>A-OTF 新ゴ Pro H</vt:lpstr>
      <vt:lpstr>A-OTF 新ゴ Pro M</vt:lpstr>
      <vt:lpstr>Meiryo UI</vt:lpstr>
      <vt:lpstr>ＭＳ Ｐゴシック</vt:lpstr>
      <vt:lpstr>StarSymbol</vt:lpstr>
      <vt:lpstr>ヒラギノ角ゴ Pro W6</vt:lpstr>
      <vt:lpstr>Arial Narrow</vt:lpstr>
      <vt:lpstr>Times New Roman</vt:lpstr>
      <vt:lpstr>Wingdings</vt:lpstr>
      <vt:lpstr>coe-g2-20041122</vt:lpstr>
      <vt:lpstr>PowerPoint プレゼンテーション</vt:lpstr>
      <vt:lpstr>復習</vt:lpstr>
      <vt:lpstr>復習</vt:lpstr>
      <vt:lpstr>復習</vt:lpstr>
      <vt:lpstr>PowerPoint プレゼンテーション</vt:lpstr>
      <vt:lpstr>プログラムの実行</vt:lpstr>
      <vt:lpstr>主記憶領域の確保</vt:lpstr>
      <vt:lpstr>静的主記憶領域確保</vt:lpstr>
      <vt:lpstr>可変区画方式</vt:lpstr>
      <vt:lpstr>可変区画方式の問題点</vt:lpstr>
      <vt:lpstr>フラグメンテーション</vt:lpstr>
      <vt:lpstr>１／２ルール</vt:lpstr>
      <vt:lpstr>PowerPoint プレゼンテーション</vt:lpstr>
      <vt:lpstr>PowerPoint プレゼンテーション</vt:lpstr>
      <vt:lpstr>PowerPoint プレゼンテーション</vt:lpstr>
      <vt:lpstr>可変区画方式における管理</vt:lpstr>
      <vt:lpstr>可変区画方式における管理</vt:lpstr>
      <vt:lpstr>割当方式：ベストフィット</vt:lpstr>
      <vt:lpstr>割当方式：ワーストフィット</vt:lpstr>
      <vt:lpstr>割当方式：ファーストフィット</vt:lpstr>
      <vt:lpstr>空き領域の割り当て方式</vt:lpstr>
      <vt:lpstr>可変区画方式における管理</vt:lpstr>
      <vt:lpstr>領域管理：リスト方式</vt:lpstr>
      <vt:lpstr>領域管理：リスト方式</vt:lpstr>
      <vt:lpstr>領域管理：ビットマップ方式</vt:lpstr>
      <vt:lpstr>領域管理：ビットマップ方式</vt:lpstr>
      <vt:lpstr>PowerPoint プレゼンテーション</vt:lpstr>
      <vt:lpstr>ロードモジュール</vt:lpstr>
      <vt:lpstr>ライブラリ</vt:lpstr>
      <vt:lpstr>共有ライブラリ</vt:lpstr>
      <vt:lpstr>共有ライブラリ</vt:lpstr>
      <vt:lpstr>ライブラリまとめ</vt:lpstr>
      <vt:lpstr>共有ライブラリに必要な性質</vt:lpstr>
      <vt:lpstr>リエントラントでないプログラム</vt:lpstr>
      <vt:lpstr>共有ライブラリの現状</vt:lpstr>
      <vt:lpstr>PowerPoint プレゼンテーション</vt:lpstr>
      <vt:lpstr>復習：アドレス空間</vt:lpstr>
      <vt:lpstr>復習：理想的な論理アドレス空間</vt:lpstr>
      <vt:lpstr>大きい論理アドレス空間</vt:lpstr>
      <vt:lpstr>大きい論理アドレス空間</vt:lpstr>
      <vt:lpstr>オーバレイ</vt:lpstr>
      <vt:lpstr>まとめ</vt:lpstr>
      <vt:lpstr>まとめ</vt:lpstr>
      <vt:lpstr>まとめ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1027</cp:revision>
  <cp:lastPrinted>2022-03-01T04:54:26Z</cp:lastPrinted>
  <dcterms:created xsi:type="dcterms:W3CDTF">2005-03-11T00:37:53Z</dcterms:created>
  <dcterms:modified xsi:type="dcterms:W3CDTF">2022-03-01T05:03:30Z</dcterms:modified>
  <cp:contentStatus/>
</cp:coreProperties>
</file>