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84" r:id="rId3"/>
    <p:sldId id="285" r:id="rId4"/>
    <p:sldId id="286" r:id="rId5"/>
    <p:sldId id="259" r:id="rId6"/>
    <p:sldId id="261" r:id="rId7"/>
    <p:sldId id="262" r:id="rId8"/>
    <p:sldId id="306" r:id="rId9"/>
    <p:sldId id="263" r:id="rId10"/>
    <p:sldId id="264" r:id="rId11"/>
    <p:sldId id="266" r:id="rId12"/>
    <p:sldId id="30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2" r:id="rId26"/>
    <p:sldId id="279" r:id="rId27"/>
    <p:sldId id="280" r:id="rId28"/>
    <p:sldId id="283" r:id="rId29"/>
    <p:sldId id="281" r:id="rId30"/>
    <p:sldId id="288" r:id="rId31"/>
    <p:sldId id="308" r:id="rId32"/>
    <p:sldId id="289" r:id="rId33"/>
    <p:sldId id="290" r:id="rId34"/>
    <p:sldId id="292" r:id="rId35"/>
    <p:sldId id="291" r:id="rId36"/>
    <p:sldId id="293" r:id="rId37"/>
    <p:sldId id="295" r:id="rId38"/>
    <p:sldId id="296" r:id="rId39"/>
    <p:sldId id="297" r:id="rId40"/>
    <p:sldId id="299" r:id="rId41"/>
    <p:sldId id="298" r:id="rId42"/>
    <p:sldId id="300" r:id="rId43"/>
    <p:sldId id="301" r:id="rId44"/>
    <p:sldId id="302" r:id="rId45"/>
    <p:sldId id="303" r:id="rId46"/>
    <p:sldId id="304" r:id="rId47"/>
    <p:sldId id="305" r:id="rId48"/>
  </p:sldIdLst>
  <p:sldSz cx="10080625" cy="7559675"/>
  <p:notesSz cx="7099300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>
          <p15:clr>
            <a:srgbClr val="A4A3A4"/>
          </p15:clr>
        </p15:guide>
        <p15:guide id="2" pos="20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50021"/>
    <a:srgbClr val="6699FF"/>
    <a:srgbClr val="B2B2B2"/>
    <a:srgbClr val="DDDDDD"/>
    <a:srgbClr val="C0C0C0"/>
    <a:srgbClr val="FFCC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68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66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596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75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l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75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r" defTabSz="868363">
              <a:defRPr sz="1100" b="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fld id="{EEE141C6-5467-46AA-8BCF-1E5005E13ECE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1407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7450" y="982663"/>
            <a:ext cx="4724400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550" y="4868863"/>
            <a:ext cx="4906963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6888" y="8077200"/>
            <a:ext cx="844550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0588" y="8351838"/>
            <a:ext cx="450850" cy="434975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26163" y="8483600"/>
            <a:ext cx="2746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D07E7EC9-128D-4C0A-B5BA-07A49793679E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068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8550" y="4868863"/>
            <a:ext cx="4910138" cy="3932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50" tIns="43425" rIns="86850" bIns="43425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783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6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57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451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087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011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279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1225" cy="3541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878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8550" y="4868863"/>
            <a:ext cx="4910138" cy="3932237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703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87338" y="971550"/>
            <a:ext cx="9644062" cy="6588125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2BC230AC-4D27-4EDC-AD31-0EA39F25E929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#9</a:t>
            </a:r>
            <a:endParaRPr lang="ja-JP" altLang="en-GB" sz="1400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#9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主記憶管理：ページング</a:t>
            </a:r>
            <a:endParaRPr lang="en-GB" altLang="ja-JP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主記憶管理</a:t>
            </a:r>
          </a:p>
          <a:p>
            <a:pPr lvl="1"/>
            <a:r>
              <a:rPr lang="ja-JP" altLang="en-US"/>
              <a:t>プログラムの実行には，ディスクから主記憶への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プログラムのロード</a:t>
            </a:r>
            <a:r>
              <a:rPr lang="ja-JP" altLang="en-US"/>
              <a:t>が必要</a:t>
            </a:r>
          </a:p>
          <a:p>
            <a:pPr lvl="1"/>
            <a:r>
              <a:rPr lang="ja-JP" altLang="en-US"/>
              <a:t>マルチプログラミング環境では複数プロセスが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並行して主記憶を使用</a:t>
            </a:r>
          </a:p>
          <a:p>
            <a:pPr lvl="1"/>
            <a:r>
              <a:rPr lang="ja-JP" altLang="en-US"/>
              <a:t>主記憶上でプログラムおよびデータを格納するための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領域を管理</a:t>
            </a:r>
            <a:r>
              <a:rPr lang="ja-JP" altLang="en-US"/>
              <a:t>する必要</a:t>
            </a:r>
          </a:p>
          <a:p>
            <a:pPr lvl="1"/>
            <a:endParaRPr lang="ja-JP" altLang="en-US"/>
          </a:p>
          <a:p>
            <a:r>
              <a:rPr lang="ja-JP" altLang="en-US"/>
              <a:t>記憶領域確保の方式</a:t>
            </a:r>
          </a:p>
          <a:p>
            <a:pPr lvl="1"/>
            <a:r>
              <a:rPr lang="ja-JP" altLang="en-US"/>
              <a:t>固定区画方式</a:t>
            </a:r>
          </a:p>
          <a:p>
            <a:pPr lvl="1"/>
            <a:r>
              <a:rPr lang="ja-JP" altLang="en-US"/>
              <a:t>可変区画方式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可変区画方式</a:t>
            </a:r>
          </a:p>
          <a:p>
            <a:pPr lvl="1"/>
            <a:r>
              <a:rPr lang="ja-JP" altLang="en-US"/>
              <a:t>空き領域の割り当て方式</a:t>
            </a:r>
          </a:p>
          <a:p>
            <a:pPr lvl="2"/>
            <a:r>
              <a:rPr lang="ja-JP" altLang="en-US"/>
              <a:t>ベストフィット</a:t>
            </a:r>
          </a:p>
          <a:p>
            <a:pPr lvl="2"/>
            <a:r>
              <a:rPr lang="ja-JP" altLang="en-US"/>
              <a:t>ワーストフィット</a:t>
            </a:r>
          </a:p>
          <a:p>
            <a:pPr lvl="2"/>
            <a:r>
              <a:rPr lang="ja-JP" altLang="en-US"/>
              <a:t>ファーストフィット</a:t>
            </a:r>
          </a:p>
          <a:p>
            <a:pPr lvl="1"/>
            <a:r>
              <a:rPr lang="ja-JP" altLang="en-US"/>
              <a:t>割当を適切に行わないと，プロセスが使用できない</a:t>
            </a:r>
            <a:br>
              <a:rPr lang="ja-JP" altLang="en-US"/>
            </a:br>
            <a:r>
              <a:rPr lang="ja-JP" altLang="en-US"/>
              <a:t>断片的な空き領域が多く発生</a:t>
            </a:r>
            <a:br>
              <a:rPr lang="ja-JP" altLang="en-US"/>
            </a:br>
            <a:r>
              <a:rPr lang="ja-JP" altLang="en-US"/>
              <a:t>（</a:t>
            </a:r>
            <a:r>
              <a:rPr lang="ja-JP" altLang="en-US">
                <a:solidFill>
                  <a:srgbClr val="A50021"/>
                </a:solidFill>
              </a:rPr>
              <a:t>フラグメンテーション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空き領域の管理方式</a:t>
            </a:r>
          </a:p>
          <a:p>
            <a:pPr lvl="2"/>
            <a:r>
              <a:rPr lang="ja-JP" altLang="en-US"/>
              <a:t>リスト方式</a:t>
            </a:r>
          </a:p>
          <a:p>
            <a:pPr lvl="2"/>
            <a:r>
              <a:rPr lang="ja-JP" altLang="en-US"/>
              <a:t>ビットマップ方式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静的ライブラリ</a:t>
            </a:r>
          </a:p>
          <a:p>
            <a:pPr lvl="1"/>
            <a:r>
              <a:rPr lang="ja-JP" altLang="en-US"/>
              <a:t>リンク時にロードモジュールに</a:t>
            </a:r>
            <a:r>
              <a:rPr lang="ja-JP" altLang="en-US">
                <a:solidFill>
                  <a:srgbClr val="CC0000"/>
                </a:solidFill>
              </a:rPr>
              <a:t>埋込み</a:t>
            </a:r>
            <a:r>
              <a:rPr lang="ja-JP" altLang="en-US"/>
              <a:t>（静的リンク）</a:t>
            </a:r>
          </a:p>
          <a:p>
            <a:pPr lvl="1"/>
            <a:r>
              <a:rPr lang="ja-JP" altLang="en-US"/>
              <a:t>複数プログラムで使用されるライブラリがある場合，</a:t>
            </a:r>
            <a:br>
              <a:rPr lang="ja-JP" altLang="en-US"/>
            </a:br>
            <a:r>
              <a:rPr lang="ja-JP" altLang="en-US"/>
              <a:t>主記憶領域の無駄</a:t>
            </a:r>
          </a:p>
          <a:p>
            <a:pPr lvl="1"/>
            <a:endParaRPr lang="ja-JP" altLang="en-US"/>
          </a:p>
          <a:p>
            <a:r>
              <a:rPr lang="ja-JP" altLang="en-US"/>
              <a:t>共有ライブラリ</a:t>
            </a:r>
          </a:p>
          <a:p>
            <a:pPr lvl="1"/>
            <a:r>
              <a:rPr lang="ja-JP" altLang="en-US"/>
              <a:t>ロードモジュールは</a:t>
            </a:r>
            <a:r>
              <a:rPr lang="ja-JP" altLang="en-US">
                <a:solidFill>
                  <a:srgbClr val="CC0000"/>
                </a:solidFill>
              </a:rPr>
              <a:t>リンク情報のみ</a:t>
            </a:r>
            <a:r>
              <a:rPr lang="ja-JP" altLang="en-US"/>
              <a:t>を持ち，</a:t>
            </a:r>
            <a:br>
              <a:rPr lang="ja-JP" altLang="en-US"/>
            </a:br>
            <a:r>
              <a:rPr lang="ja-JP" altLang="en-US">
                <a:solidFill>
                  <a:srgbClr val="CC0000"/>
                </a:solidFill>
              </a:rPr>
              <a:t>実行時にリンク</a:t>
            </a:r>
            <a:r>
              <a:rPr lang="ja-JP" altLang="en-US"/>
              <a:t>（動的リンク）</a:t>
            </a:r>
          </a:p>
          <a:p>
            <a:pPr lvl="1"/>
            <a:r>
              <a:rPr lang="ja-JP" altLang="en-US"/>
              <a:t>複数プログラムで使用される場合でも，各ライブラリは</a:t>
            </a:r>
            <a:r>
              <a:rPr lang="en-US" altLang="ja-JP"/>
              <a:t>1</a:t>
            </a:r>
            <a:r>
              <a:rPr lang="ja-JP" altLang="en-US"/>
              <a:t>つのイメージだけ主記憶上に存在すればよい</a:t>
            </a:r>
          </a:p>
          <a:p>
            <a:pPr lvl="1"/>
            <a:r>
              <a:rPr lang="ja-JP" altLang="en-US"/>
              <a:t>主記憶領域（およびディスク領域）の有効活用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9.1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主記憶の動的再配置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仮想化</a:t>
            </a:r>
          </a:p>
        </p:txBody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有限のリソースを無限に見せる</a:t>
            </a:r>
          </a:p>
          <a:p>
            <a:endParaRPr lang="ja-JP" altLang="en-US"/>
          </a:p>
          <a:p>
            <a:r>
              <a:rPr lang="ja-JP" altLang="en-US"/>
              <a:t>空間分割</a:t>
            </a:r>
          </a:p>
          <a:p>
            <a:pPr lvl="1"/>
            <a:r>
              <a:rPr lang="ja-JP" altLang="en-US"/>
              <a:t>ハードウェアリソースを複数領域に区切る</a:t>
            </a:r>
          </a:p>
          <a:p>
            <a:pPr lvl="1"/>
            <a:r>
              <a:rPr lang="en-US" altLang="ja-JP"/>
              <a:t>CPU</a:t>
            </a:r>
            <a:r>
              <a:rPr lang="ja-JP" altLang="en-US"/>
              <a:t>では不可能</a:t>
            </a:r>
          </a:p>
          <a:p>
            <a:r>
              <a:rPr lang="ja-JP" altLang="en-US"/>
              <a:t>時間分割</a:t>
            </a:r>
          </a:p>
          <a:p>
            <a:pPr lvl="1"/>
            <a:r>
              <a:rPr lang="ja-JP" altLang="en-US"/>
              <a:t>複数プログラムが交互に使う</a:t>
            </a:r>
          </a:p>
          <a:p>
            <a:pPr lvl="1"/>
            <a:r>
              <a:rPr lang="en-US" altLang="ja-JP"/>
              <a:t>CPU		</a:t>
            </a:r>
            <a:r>
              <a:rPr lang="ja-JP" altLang="en-US"/>
              <a:t>：タイムシェアリング</a:t>
            </a:r>
          </a:p>
          <a:p>
            <a:pPr lvl="1"/>
            <a:r>
              <a:rPr lang="ja-JP" altLang="en-US"/>
              <a:t>主記憶	：オーバレイ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9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主記憶の時間分割による多重化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主記憶の動的再配置</a:t>
            </a:r>
          </a:p>
          <a:p>
            <a:pPr lvl="1"/>
            <a:r>
              <a:rPr lang="ja-JP" altLang="en-US">
                <a:hlinkClick r:id="rId2" action="ppaction://hlinksldjump"/>
              </a:rPr>
              <a:t>オーバレイ</a:t>
            </a:r>
            <a:r>
              <a:rPr lang="ja-JP" altLang="en-US"/>
              <a:t>をより一般化した手法</a:t>
            </a:r>
          </a:p>
          <a:p>
            <a:pPr lvl="1"/>
            <a:endParaRPr lang="ja-JP" altLang="en-US"/>
          </a:p>
          <a:p>
            <a:r>
              <a:rPr lang="ja-JP" altLang="en-US"/>
              <a:t>主記憶に配置する対象</a:t>
            </a:r>
          </a:p>
          <a:p>
            <a:pPr lvl="1"/>
            <a:r>
              <a:rPr lang="ja-JP" altLang="en-US"/>
              <a:t>プログラム領域：</a:t>
            </a:r>
            <a:br>
              <a:rPr lang="ja-JP" altLang="en-US"/>
            </a:br>
            <a:r>
              <a:rPr lang="ja-JP" altLang="en-US"/>
              <a:t>現在実行中のプログラムカウンタの近傍</a:t>
            </a:r>
          </a:p>
          <a:p>
            <a:pPr lvl="1"/>
            <a:r>
              <a:rPr lang="ja-JP" altLang="en-US"/>
              <a:t>データ領域：</a:t>
            </a:r>
            <a:br>
              <a:rPr lang="ja-JP" altLang="en-US"/>
            </a:br>
            <a:r>
              <a:rPr lang="ja-JP" altLang="en-US"/>
              <a:t>最近アクセスした領域の近傍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それ以外は二次記憶装置（ハードディスク）に</a:t>
            </a:r>
          </a:p>
          <a:p>
            <a:pPr lvl="2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オーバーレイ</a:t>
            </a:r>
          </a:p>
        </p:txBody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3527425" y="1476375"/>
            <a:ext cx="2808288" cy="5905500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>
                <a:solidFill>
                  <a:srgbClr val="CC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（論理空間）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main: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funcC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ret;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</p:txBody>
      </p:sp>
      <p:sp>
        <p:nvSpPr>
          <p:cNvPr id="755717" name="Rectangle 5"/>
          <p:cNvSpPr>
            <a:spLocks noChangeArrowheads="1"/>
          </p:cNvSpPr>
          <p:nvPr/>
        </p:nvSpPr>
        <p:spPr bwMode="auto">
          <a:xfrm>
            <a:off x="6480175" y="2700338"/>
            <a:ext cx="2808288" cy="2159000"/>
          </a:xfrm>
          <a:prstGeom prst="rect">
            <a:avLst/>
          </a:prstGeom>
          <a:solidFill>
            <a:srgbClr val="FFFF00">
              <a:alpha val="20000"/>
            </a:srgbClr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5718" name="Text Box 6"/>
          <p:cNvSpPr txBox="1">
            <a:spLocks noChangeArrowheads="1"/>
          </p:cNvSpPr>
          <p:nvPr/>
        </p:nvSpPr>
        <p:spPr bwMode="auto">
          <a:xfrm>
            <a:off x="9207828" y="2982298"/>
            <a:ext cx="920422" cy="161095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vert="eaVert"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空き領域</a:t>
            </a:r>
          </a:p>
          <a:p>
            <a:r>
              <a:rPr lang="ja-JP" altLang="en-US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（物理空間）</a:t>
            </a:r>
          </a:p>
        </p:txBody>
      </p:sp>
      <p:sp>
        <p:nvSpPr>
          <p:cNvPr id="755719" name="AutoShape 7"/>
          <p:cNvSpPr>
            <a:spLocks noChangeArrowheads="1"/>
          </p:cNvSpPr>
          <p:nvPr/>
        </p:nvSpPr>
        <p:spPr bwMode="auto">
          <a:xfrm>
            <a:off x="287338" y="1908175"/>
            <a:ext cx="3097212" cy="5256213"/>
          </a:xfrm>
          <a:prstGeom prst="foldedCorner">
            <a:avLst>
              <a:gd name="adj" fmla="val 12500"/>
            </a:avLst>
          </a:prstGeom>
          <a:solidFill>
            <a:srgbClr val="99CCFF"/>
          </a:solidFill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main(){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funcA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funcB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(){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funcC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();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}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	:</a:t>
            </a:r>
          </a:p>
        </p:txBody>
      </p:sp>
      <p:sp>
        <p:nvSpPr>
          <p:cNvPr id="755720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5900" y="827088"/>
            <a:ext cx="539750" cy="539750"/>
          </a:xfrm>
          <a:prstGeom prst="actionButtonReturn">
            <a:avLst/>
          </a:prstGeom>
          <a:solidFill>
            <a:srgbClr val="FFCC99"/>
          </a:solidFill>
          <a:ln w="3810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5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6829E-6 1.71777E-6 L 0.29672 0.1045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55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72 0.10458 L 0.29672 -0.0382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55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72 -0.03822 L 0.29672 -0.181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55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16" grpId="0" animBg="1"/>
      <p:bldP spid="755716" grpId="1" animBg="1"/>
      <p:bldP spid="755716" grpId="2" animBg="1"/>
      <p:bldP spid="755716" grpId="3" animBg="1"/>
      <p:bldP spid="7557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仮想記憶：キーワード</a:t>
            </a:r>
          </a:p>
        </p:txBody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</a:t>
            </a:r>
          </a:p>
          <a:p>
            <a:pPr lvl="1"/>
            <a:r>
              <a:rPr lang="ja-JP" altLang="en-US"/>
              <a:t>主記憶の</a:t>
            </a:r>
            <a:r>
              <a:rPr lang="ja-JP" altLang="en-US">
                <a:solidFill>
                  <a:srgbClr val="A50021"/>
                </a:solidFill>
              </a:rPr>
              <a:t>動的再配置</a:t>
            </a:r>
            <a:r>
              <a:rPr lang="ja-JP" altLang="en-US"/>
              <a:t>により，プロセスが使用できる</a:t>
            </a:r>
            <a:br>
              <a:rPr lang="ja-JP" altLang="en-US"/>
            </a:br>
            <a:r>
              <a:rPr lang="ja-JP" altLang="en-US"/>
              <a:t>主記憶領域を無限大にする</a:t>
            </a:r>
          </a:p>
          <a:p>
            <a:pPr lvl="2"/>
            <a:r>
              <a:rPr lang="ja-JP" altLang="en-US">
                <a:solidFill>
                  <a:schemeClr val="folHlink"/>
                </a:solidFill>
              </a:rPr>
              <a:t>実際には，アドレスレジスタの有効ビット数を超える</a:t>
            </a:r>
            <a:br>
              <a:rPr lang="ja-JP" altLang="en-US">
                <a:solidFill>
                  <a:schemeClr val="folHlink"/>
                </a:solidFill>
              </a:rPr>
            </a:br>
            <a:r>
              <a:rPr lang="ja-JP" altLang="en-US">
                <a:solidFill>
                  <a:schemeClr val="folHlink"/>
                </a:solidFill>
              </a:rPr>
              <a:t>アドレスにはアクセスできないし，ハードディスク容量</a:t>
            </a:r>
            <a:br>
              <a:rPr lang="ja-JP" altLang="en-US">
                <a:solidFill>
                  <a:schemeClr val="folHlink"/>
                </a:solidFill>
              </a:rPr>
            </a:br>
            <a:r>
              <a:rPr lang="ja-JP" altLang="en-US">
                <a:solidFill>
                  <a:schemeClr val="folHlink"/>
                </a:solidFill>
              </a:rPr>
              <a:t>にも依存するため，厳密には無限大ではない</a:t>
            </a:r>
          </a:p>
          <a:p>
            <a:pPr lvl="2"/>
            <a:endParaRPr lang="ja-JP" altLang="en-US"/>
          </a:p>
          <a:p>
            <a:r>
              <a:rPr lang="ja-JP" altLang="en-US"/>
              <a:t>仮想アドレス</a:t>
            </a:r>
          </a:p>
          <a:p>
            <a:pPr lvl="1"/>
            <a:r>
              <a:rPr lang="ja-JP" altLang="en-US"/>
              <a:t>記憶容量に制限のない論理アドレス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仮想記憶実現のための操作</a:t>
            </a: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71550"/>
            <a:ext cx="4968875" cy="6588125"/>
          </a:xfrm>
        </p:spPr>
        <p:txBody>
          <a:bodyPr/>
          <a:lstStyle/>
          <a:p>
            <a:r>
              <a:rPr lang="ja-JP" altLang="en-US"/>
              <a:t>スワップイン</a:t>
            </a:r>
          </a:p>
          <a:p>
            <a:pPr lvl="1"/>
            <a:r>
              <a:rPr lang="ja-JP" altLang="en-US"/>
              <a:t>実行中のプログラムが，必要となる領域を</a:t>
            </a:r>
            <a:br>
              <a:rPr lang="ja-JP" altLang="en-US"/>
            </a:br>
            <a:r>
              <a:rPr lang="ja-JP" altLang="en-US">
                <a:solidFill>
                  <a:schemeClr val="accent2"/>
                </a:solidFill>
              </a:rPr>
              <a:t>二次記憶</a:t>
            </a:r>
            <a:r>
              <a:rPr lang="ja-JP" altLang="en-US"/>
              <a:t>から</a:t>
            </a:r>
            <a:r>
              <a:rPr lang="ja-JP" altLang="en-US">
                <a:solidFill>
                  <a:srgbClr val="339933"/>
                </a:solidFill>
              </a:rPr>
              <a:t>主記憶</a:t>
            </a:r>
            <a:r>
              <a:rPr lang="ja-JP" altLang="en-US"/>
              <a:t>に</a:t>
            </a:r>
            <a:br>
              <a:rPr lang="ja-JP" altLang="en-US"/>
            </a:br>
            <a:r>
              <a:rPr lang="ja-JP" altLang="en-US"/>
              <a:t>転送する操作</a:t>
            </a:r>
          </a:p>
          <a:p>
            <a:r>
              <a:rPr lang="ja-JP" altLang="en-US"/>
              <a:t>スワップアウト</a:t>
            </a:r>
          </a:p>
          <a:p>
            <a:pPr lvl="1"/>
            <a:r>
              <a:rPr lang="ja-JP" altLang="en-US"/>
              <a:t>上記スワップインを行う際，その空き領域を確保</a:t>
            </a:r>
            <a:br>
              <a:rPr lang="ja-JP" altLang="en-US"/>
            </a:br>
            <a:r>
              <a:rPr lang="ja-JP" altLang="en-US"/>
              <a:t>するために，当面必要としない領域を</a:t>
            </a:r>
            <a:br>
              <a:rPr lang="ja-JP" altLang="en-US"/>
            </a:br>
            <a:r>
              <a:rPr lang="ja-JP" altLang="en-US">
                <a:solidFill>
                  <a:srgbClr val="339933"/>
                </a:solidFill>
              </a:rPr>
              <a:t>主記憶</a:t>
            </a:r>
            <a:r>
              <a:rPr lang="ja-JP" altLang="en-US"/>
              <a:t>から</a:t>
            </a:r>
            <a:r>
              <a:rPr lang="ja-JP" altLang="en-US">
                <a:solidFill>
                  <a:schemeClr val="accent2"/>
                </a:solidFill>
              </a:rPr>
              <a:t>二次記憶</a:t>
            </a:r>
            <a:r>
              <a:rPr lang="ja-JP" altLang="en-US"/>
              <a:t>に転送する操作</a:t>
            </a:r>
          </a:p>
        </p:txBody>
      </p:sp>
      <p:sp>
        <p:nvSpPr>
          <p:cNvPr id="701444" name="AutoShape 4"/>
          <p:cNvSpPr>
            <a:spLocks noChangeArrowheads="1"/>
          </p:cNvSpPr>
          <p:nvPr/>
        </p:nvSpPr>
        <p:spPr bwMode="auto">
          <a:xfrm>
            <a:off x="5903913" y="4211638"/>
            <a:ext cx="3457575" cy="2447925"/>
          </a:xfrm>
          <a:prstGeom prst="can">
            <a:avLst>
              <a:gd name="adj" fmla="val 25000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二次記憶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1445" name="Rectangle 5"/>
          <p:cNvSpPr>
            <a:spLocks noChangeArrowheads="1"/>
          </p:cNvSpPr>
          <p:nvPr/>
        </p:nvSpPr>
        <p:spPr bwMode="auto">
          <a:xfrm>
            <a:off x="7808913" y="1187450"/>
            <a:ext cx="1511300" cy="194468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1447" name="Rectangle 7"/>
          <p:cNvSpPr>
            <a:spLocks noChangeArrowheads="1"/>
          </p:cNvSpPr>
          <p:nvPr/>
        </p:nvSpPr>
        <p:spPr bwMode="auto">
          <a:xfrm>
            <a:off x="5688013" y="1187450"/>
            <a:ext cx="1943100" cy="19431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chemeClr val="bg2"/>
              </a:gs>
            </a:gsLst>
            <a:lin ang="270000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</a:p>
        </p:txBody>
      </p:sp>
      <p:sp>
        <p:nvSpPr>
          <p:cNvPr id="701449" name="Rectangle 9"/>
          <p:cNvSpPr>
            <a:spLocks noChangeArrowheads="1"/>
          </p:cNvSpPr>
          <p:nvPr/>
        </p:nvSpPr>
        <p:spPr bwMode="auto">
          <a:xfrm>
            <a:off x="6264275" y="4859338"/>
            <a:ext cx="2736850" cy="1584325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仮想記憶領域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（スワップ，仮想メモリ）</a:t>
            </a:r>
          </a:p>
        </p:txBody>
      </p:sp>
      <p:sp>
        <p:nvSpPr>
          <p:cNvPr id="701448" name="Rectangle 8"/>
          <p:cNvSpPr>
            <a:spLocks noChangeArrowheads="1"/>
          </p:cNvSpPr>
          <p:nvPr/>
        </p:nvSpPr>
        <p:spPr bwMode="auto">
          <a:xfrm>
            <a:off x="6911975" y="5435600"/>
            <a:ext cx="1511300" cy="576263"/>
          </a:xfrm>
          <a:prstGeom prst="rect">
            <a:avLst/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8212E-7 -4.8593E-6 L 0.08942 -0.447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701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" y="-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42 -0.4475 L 0.00362 0.00021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01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0" y="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448" grpId="0" animBg="1"/>
      <p:bldP spid="701448" grpId="1" animBg="1"/>
      <p:bldP spid="70144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0349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9.2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ページング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記憶領域の仮想化</a:t>
            </a:r>
          </a:p>
          <a:p>
            <a:pPr lvl="1"/>
            <a:r>
              <a:rPr lang="ja-JP" altLang="en-US"/>
              <a:t>仮想アドレス空間の</a:t>
            </a:r>
            <a:r>
              <a:rPr lang="ja-JP" altLang="en-US">
                <a:solidFill>
                  <a:srgbClr val="A50021"/>
                </a:solidFill>
              </a:rPr>
              <a:t>一部</a:t>
            </a:r>
            <a:r>
              <a:rPr lang="ja-JP" altLang="en-US"/>
              <a:t>が物理メモリに存在</a:t>
            </a:r>
          </a:p>
          <a:p>
            <a:pPr lvl="1"/>
            <a:r>
              <a:rPr lang="ja-JP" altLang="en-US"/>
              <a:t>仮想アドレスと物理アドレスの対応付けが必要</a:t>
            </a:r>
          </a:p>
          <a:p>
            <a:pPr lvl="1"/>
            <a:r>
              <a:rPr lang="ja-JP" altLang="en-US"/>
              <a:t>物理メモリ上に存在する「仮想記憶の一部」は</a:t>
            </a:r>
            <a:br>
              <a:rPr lang="ja-JP" altLang="en-US"/>
            </a:br>
            <a:r>
              <a:rPr lang="ja-JP" altLang="en-US"/>
              <a:t>時々刻々変化する（</a:t>
            </a:r>
            <a:r>
              <a:rPr lang="ja-JP" altLang="en-US">
                <a:solidFill>
                  <a:srgbClr val="A50021"/>
                </a:solidFill>
              </a:rPr>
              <a:t>動的再配置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対応付けも時々刻々変化</a:t>
            </a:r>
          </a:p>
          <a:p>
            <a:pPr lvl="1"/>
            <a:endParaRPr lang="ja-JP" altLang="en-US"/>
          </a:p>
          <a:p>
            <a:r>
              <a:rPr lang="ja-JP" altLang="en-US"/>
              <a:t>ページング</a:t>
            </a:r>
          </a:p>
          <a:p>
            <a:pPr lvl="1"/>
            <a:r>
              <a:rPr lang="ja-JP" altLang="en-US"/>
              <a:t>「ページ」と呼ばれる単位で動的再配置を行う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89" name="AutoShape 25"/>
          <p:cNvSpPr>
            <a:spLocks noChangeArrowheads="1"/>
          </p:cNvSpPr>
          <p:nvPr/>
        </p:nvSpPr>
        <p:spPr bwMode="auto">
          <a:xfrm>
            <a:off x="287338" y="755650"/>
            <a:ext cx="4392612" cy="6696075"/>
          </a:xfrm>
          <a:prstGeom prst="can">
            <a:avLst>
              <a:gd name="adj" fmla="val 5378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</a:t>
            </a:r>
          </a:p>
        </p:txBody>
      </p:sp>
      <p:sp>
        <p:nvSpPr>
          <p:cNvPr id="702468" name="Rectangle 4"/>
          <p:cNvSpPr>
            <a:spLocks noChangeArrowheads="1"/>
          </p:cNvSpPr>
          <p:nvPr/>
        </p:nvSpPr>
        <p:spPr bwMode="auto">
          <a:xfrm>
            <a:off x="2206625" y="1547813"/>
            <a:ext cx="1366838" cy="576103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2469" name="Rectangle 5"/>
          <p:cNvSpPr>
            <a:spLocks noChangeArrowheads="1"/>
          </p:cNvSpPr>
          <p:nvPr/>
        </p:nvSpPr>
        <p:spPr bwMode="auto">
          <a:xfrm>
            <a:off x="6335713" y="1547813"/>
            <a:ext cx="1368425" cy="23034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2470" name="Text Box 6"/>
          <p:cNvSpPr txBox="1">
            <a:spLocks noChangeArrowheads="1"/>
          </p:cNvSpPr>
          <p:nvPr/>
        </p:nvSpPr>
        <p:spPr bwMode="auto">
          <a:xfrm>
            <a:off x="1638014" y="1090613"/>
            <a:ext cx="245802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仮想アドレス空間</a:t>
            </a:r>
          </a:p>
        </p:txBody>
      </p:sp>
      <p:sp>
        <p:nvSpPr>
          <p:cNvPr id="702471" name="Text Box 7"/>
          <p:cNvSpPr txBox="1">
            <a:spLocks noChangeArrowheads="1"/>
          </p:cNvSpPr>
          <p:nvPr/>
        </p:nvSpPr>
        <p:spPr bwMode="auto">
          <a:xfrm>
            <a:off x="5814726" y="1090613"/>
            <a:ext cx="245802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物理アドレス空間</a:t>
            </a:r>
          </a:p>
        </p:txBody>
      </p:sp>
      <p:sp>
        <p:nvSpPr>
          <p:cNvPr id="702472" name="Rectangle 8"/>
          <p:cNvSpPr>
            <a:spLocks noChangeArrowheads="1"/>
          </p:cNvSpPr>
          <p:nvPr/>
        </p:nvSpPr>
        <p:spPr bwMode="auto">
          <a:xfrm>
            <a:off x="2209800" y="15478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02473" name="Rectangle 9"/>
          <p:cNvSpPr>
            <a:spLocks noChangeArrowheads="1"/>
          </p:cNvSpPr>
          <p:nvPr/>
        </p:nvSpPr>
        <p:spPr bwMode="auto">
          <a:xfrm>
            <a:off x="2209800" y="21240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02474" name="Rectangle 10"/>
          <p:cNvSpPr>
            <a:spLocks noChangeArrowheads="1"/>
          </p:cNvSpPr>
          <p:nvPr/>
        </p:nvSpPr>
        <p:spPr bwMode="auto">
          <a:xfrm>
            <a:off x="2209800" y="27003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02475" name="Rectangle 11"/>
          <p:cNvSpPr>
            <a:spLocks noChangeArrowheads="1"/>
          </p:cNvSpPr>
          <p:nvPr/>
        </p:nvSpPr>
        <p:spPr bwMode="auto">
          <a:xfrm>
            <a:off x="2209800" y="32750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02476" name="Rectangle 12"/>
          <p:cNvSpPr>
            <a:spLocks noChangeArrowheads="1"/>
          </p:cNvSpPr>
          <p:nvPr/>
        </p:nvSpPr>
        <p:spPr bwMode="auto">
          <a:xfrm>
            <a:off x="2209800" y="38512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02477" name="Rectangle 13"/>
          <p:cNvSpPr>
            <a:spLocks noChangeArrowheads="1"/>
          </p:cNvSpPr>
          <p:nvPr/>
        </p:nvSpPr>
        <p:spPr bwMode="auto">
          <a:xfrm>
            <a:off x="2209800" y="44275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02478" name="Rectangle 14"/>
          <p:cNvSpPr>
            <a:spLocks noChangeArrowheads="1"/>
          </p:cNvSpPr>
          <p:nvPr/>
        </p:nvSpPr>
        <p:spPr bwMode="auto">
          <a:xfrm>
            <a:off x="2209800" y="50038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02479" name="Rectangle 15"/>
          <p:cNvSpPr>
            <a:spLocks noChangeArrowheads="1"/>
          </p:cNvSpPr>
          <p:nvPr/>
        </p:nvSpPr>
        <p:spPr bwMode="auto">
          <a:xfrm>
            <a:off x="2209800" y="55784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02480" name="Rectangle 16"/>
          <p:cNvSpPr>
            <a:spLocks noChangeArrowheads="1"/>
          </p:cNvSpPr>
          <p:nvPr/>
        </p:nvSpPr>
        <p:spPr bwMode="auto">
          <a:xfrm>
            <a:off x="2209800" y="615632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02481" name="Rectangle 17"/>
          <p:cNvSpPr>
            <a:spLocks noChangeArrowheads="1"/>
          </p:cNvSpPr>
          <p:nvPr/>
        </p:nvSpPr>
        <p:spPr bwMode="auto">
          <a:xfrm>
            <a:off x="2209800" y="67325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02484" name="Rectangle 20"/>
          <p:cNvSpPr>
            <a:spLocks noChangeArrowheads="1"/>
          </p:cNvSpPr>
          <p:nvPr/>
        </p:nvSpPr>
        <p:spPr bwMode="auto">
          <a:xfrm>
            <a:off x="6335713" y="15478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02485" name="Rectangle 21"/>
          <p:cNvSpPr>
            <a:spLocks noChangeArrowheads="1"/>
          </p:cNvSpPr>
          <p:nvPr/>
        </p:nvSpPr>
        <p:spPr bwMode="auto">
          <a:xfrm>
            <a:off x="6335713" y="21240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02486" name="Rectangle 22"/>
          <p:cNvSpPr>
            <a:spLocks noChangeArrowheads="1"/>
          </p:cNvSpPr>
          <p:nvPr/>
        </p:nvSpPr>
        <p:spPr bwMode="auto">
          <a:xfrm>
            <a:off x="6335713" y="2700338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02487" name="Rectangle 23"/>
          <p:cNvSpPr>
            <a:spLocks noChangeArrowheads="1"/>
          </p:cNvSpPr>
          <p:nvPr/>
        </p:nvSpPr>
        <p:spPr bwMode="auto">
          <a:xfrm>
            <a:off x="6335713" y="32750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02491" name="Text Box 27"/>
          <p:cNvSpPr txBox="1">
            <a:spLocks noChangeArrowheads="1"/>
          </p:cNvSpPr>
          <p:nvPr/>
        </p:nvSpPr>
        <p:spPr bwMode="auto">
          <a:xfrm>
            <a:off x="1262631" y="145891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492" name="Text Box 28"/>
          <p:cNvSpPr txBox="1">
            <a:spLocks noChangeArrowheads="1"/>
          </p:cNvSpPr>
          <p:nvPr/>
        </p:nvSpPr>
        <p:spPr bwMode="auto">
          <a:xfrm>
            <a:off x="1279138" y="18907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493" name="Text Box 29"/>
          <p:cNvSpPr txBox="1">
            <a:spLocks noChangeArrowheads="1"/>
          </p:cNvSpPr>
          <p:nvPr/>
        </p:nvSpPr>
        <p:spPr bwMode="auto">
          <a:xfrm>
            <a:off x="1262631" y="20510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494" name="Text Box 30"/>
          <p:cNvSpPr txBox="1">
            <a:spLocks noChangeArrowheads="1"/>
          </p:cNvSpPr>
          <p:nvPr/>
        </p:nvSpPr>
        <p:spPr bwMode="auto">
          <a:xfrm>
            <a:off x="1279138" y="24669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495" name="Text Box 31"/>
          <p:cNvSpPr txBox="1">
            <a:spLocks noChangeArrowheads="1"/>
          </p:cNvSpPr>
          <p:nvPr/>
        </p:nvSpPr>
        <p:spPr bwMode="auto">
          <a:xfrm>
            <a:off x="1262631" y="262731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496" name="Text Box 32"/>
          <p:cNvSpPr txBox="1">
            <a:spLocks noChangeArrowheads="1"/>
          </p:cNvSpPr>
          <p:nvPr/>
        </p:nvSpPr>
        <p:spPr bwMode="auto">
          <a:xfrm>
            <a:off x="1279138" y="30432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497" name="Text Box 33"/>
          <p:cNvSpPr txBox="1">
            <a:spLocks noChangeArrowheads="1"/>
          </p:cNvSpPr>
          <p:nvPr/>
        </p:nvSpPr>
        <p:spPr bwMode="auto">
          <a:xfrm>
            <a:off x="1262631" y="32035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498" name="Text Box 34"/>
          <p:cNvSpPr txBox="1">
            <a:spLocks noChangeArrowheads="1"/>
          </p:cNvSpPr>
          <p:nvPr/>
        </p:nvSpPr>
        <p:spPr bwMode="auto">
          <a:xfrm>
            <a:off x="1279138" y="36195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499" name="Text Box 35"/>
          <p:cNvSpPr txBox="1">
            <a:spLocks noChangeArrowheads="1"/>
          </p:cNvSpPr>
          <p:nvPr/>
        </p:nvSpPr>
        <p:spPr bwMode="auto">
          <a:xfrm>
            <a:off x="1262631" y="37623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00" name="Text Box 36"/>
          <p:cNvSpPr txBox="1">
            <a:spLocks noChangeArrowheads="1"/>
          </p:cNvSpPr>
          <p:nvPr/>
        </p:nvSpPr>
        <p:spPr bwMode="auto">
          <a:xfrm>
            <a:off x="1279138" y="41957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01" name="Text Box 37"/>
          <p:cNvSpPr txBox="1">
            <a:spLocks noChangeArrowheads="1"/>
          </p:cNvSpPr>
          <p:nvPr/>
        </p:nvSpPr>
        <p:spPr bwMode="auto">
          <a:xfrm>
            <a:off x="1262631" y="43561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02" name="Text Box 38"/>
          <p:cNvSpPr txBox="1">
            <a:spLocks noChangeArrowheads="1"/>
          </p:cNvSpPr>
          <p:nvPr/>
        </p:nvSpPr>
        <p:spPr bwMode="auto">
          <a:xfrm>
            <a:off x="1279138" y="47704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03" name="Text Box 39"/>
          <p:cNvSpPr txBox="1">
            <a:spLocks noChangeArrowheads="1"/>
          </p:cNvSpPr>
          <p:nvPr/>
        </p:nvSpPr>
        <p:spPr bwMode="auto">
          <a:xfrm>
            <a:off x="1262631" y="49323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04" name="Text Box 40"/>
          <p:cNvSpPr txBox="1">
            <a:spLocks noChangeArrowheads="1"/>
          </p:cNvSpPr>
          <p:nvPr/>
        </p:nvSpPr>
        <p:spPr bwMode="auto">
          <a:xfrm>
            <a:off x="1279138" y="53467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05" name="Text Box 41"/>
          <p:cNvSpPr txBox="1">
            <a:spLocks noChangeArrowheads="1"/>
          </p:cNvSpPr>
          <p:nvPr/>
        </p:nvSpPr>
        <p:spPr bwMode="auto">
          <a:xfrm>
            <a:off x="1262631" y="55086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06" name="Text Box 42"/>
          <p:cNvSpPr txBox="1">
            <a:spLocks noChangeArrowheads="1"/>
          </p:cNvSpPr>
          <p:nvPr/>
        </p:nvSpPr>
        <p:spPr bwMode="auto">
          <a:xfrm>
            <a:off x="1279138" y="59229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07" name="Text Box 43"/>
          <p:cNvSpPr txBox="1">
            <a:spLocks noChangeArrowheads="1"/>
          </p:cNvSpPr>
          <p:nvPr/>
        </p:nvSpPr>
        <p:spPr bwMode="auto">
          <a:xfrm>
            <a:off x="1262631" y="6084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08" name="Text Box 44"/>
          <p:cNvSpPr txBox="1">
            <a:spLocks noChangeArrowheads="1"/>
          </p:cNvSpPr>
          <p:nvPr/>
        </p:nvSpPr>
        <p:spPr bwMode="auto">
          <a:xfrm>
            <a:off x="1279138" y="649922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09" name="Text Box 45"/>
          <p:cNvSpPr txBox="1">
            <a:spLocks noChangeArrowheads="1"/>
          </p:cNvSpPr>
          <p:nvPr/>
        </p:nvSpPr>
        <p:spPr bwMode="auto">
          <a:xfrm>
            <a:off x="1262631" y="66595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10" name="Text Box 46"/>
          <p:cNvSpPr txBox="1">
            <a:spLocks noChangeArrowheads="1"/>
          </p:cNvSpPr>
          <p:nvPr/>
        </p:nvSpPr>
        <p:spPr bwMode="auto">
          <a:xfrm>
            <a:off x="1279138" y="70754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11" name="Text Box 47"/>
          <p:cNvSpPr txBox="1">
            <a:spLocks noChangeArrowheads="1"/>
          </p:cNvSpPr>
          <p:nvPr/>
        </p:nvSpPr>
        <p:spPr bwMode="auto">
          <a:xfrm>
            <a:off x="5411998" y="14763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12" name="Text Box 48"/>
          <p:cNvSpPr txBox="1">
            <a:spLocks noChangeArrowheads="1"/>
          </p:cNvSpPr>
          <p:nvPr/>
        </p:nvSpPr>
        <p:spPr bwMode="auto">
          <a:xfrm>
            <a:off x="5416481" y="1892300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13" name="Text Box 49"/>
          <p:cNvSpPr txBox="1">
            <a:spLocks noChangeArrowheads="1"/>
          </p:cNvSpPr>
          <p:nvPr/>
        </p:nvSpPr>
        <p:spPr bwMode="auto">
          <a:xfrm>
            <a:off x="5411998" y="20510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14" name="Text Box 50"/>
          <p:cNvSpPr txBox="1">
            <a:spLocks noChangeArrowheads="1"/>
          </p:cNvSpPr>
          <p:nvPr/>
        </p:nvSpPr>
        <p:spPr bwMode="auto">
          <a:xfrm>
            <a:off x="5416481" y="24590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15" name="Text Box 51"/>
          <p:cNvSpPr txBox="1">
            <a:spLocks noChangeArrowheads="1"/>
          </p:cNvSpPr>
          <p:nvPr/>
        </p:nvSpPr>
        <p:spPr bwMode="auto">
          <a:xfrm>
            <a:off x="5411998" y="26273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16" name="Text Box 52"/>
          <p:cNvSpPr txBox="1">
            <a:spLocks noChangeArrowheads="1"/>
          </p:cNvSpPr>
          <p:nvPr/>
        </p:nvSpPr>
        <p:spPr bwMode="auto">
          <a:xfrm>
            <a:off x="5416481" y="3035300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17" name="Text Box 53"/>
          <p:cNvSpPr txBox="1">
            <a:spLocks noChangeArrowheads="1"/>
          </p:cNvSpPr>
          <p:nvPr/>
        </p:nvSpPr>
        <p:spPr bwMode="auto">
          <a:xfrm>
            <a:off x="5411998" y="32035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2518" name="Text Box 54"/>
          <p:cNvSpPr txBox="1">
            <a:spLocks noChangeArrowheads="1"/>
          </p:cNvSpPr>
          <p:nvPr/>
        </p:nvSpPr>
        <p:spPr bwMode="auto">
          <a:xfrm>
            <a:off x="5416481" y="36353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2519" name="AutoShape 55"/>
          <p:cNvSpPr>
            <a:spLocks noChangeArrowheads="1"/>
          </p:cNvSpPr>
          <p:nvPr/>
        </p:nvSpPr>
        <p:spPr bwMode="auto">
          <a:xfrm>
            <a:off x="5040313" y="5219700"/>
            <a:ext cx="4608512" cy="1655763"/>
          </a:xfrm>
          <a:prstGeom prst="roundRect">
            <a:avLst>
              <a:gd name="adj" fmla="val 9875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・各空間のアドレスを上位・下位ビットに</a:t>
            </a:r>
          </a:p>
          <a:p>
            <a:pPr algn="l"/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分割</a:t>
            </a:r>
          </a:p>
          <a:p>
            <a:pPr algn="l"/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・上位ビット共通部分を単位ブロックと</a:t>
            </a:r>
          </a:p>
          <a:p>
            <a:pPr algn="l"/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して扱う</a:t>
            </a:r>
          </a:p>
        </p:txBody>
      </p:sp>
      <p:sp>
        <p:nvSpPr>
          <p:cNvPr id="702520" name="AutoShape 56"/>
          <p:cNvSpPr>
            <a:spLocks noChangeArrowheads="1"/>
          </p:cNvSpPr>
          <p:nvPr/>
        </p:nvSpPr>
        <p:spPr bwMode="auto">
          <a:xfrm>
            <a:off x="8135938" y="1476375"/>
            <a:ext cx="1657350" cy="1008063"/>
          </a:xfrm>
          <a:prstGeom prst="wedgeEllipseCallout">
            <a:avLst>
              <a:gd name="adj1" fmla="val -68486"/>
              <a:gd name="adj2" fmla="val -12676"/>
            </a:avLst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02521" name="AutoShape 57"/>
          <p:cNvSpPr>
            <a:spLocks noChangeArrowheads="1"/>
          </p:cNvSpPr>
          <p:nvPr/>
        </p:nvSpPr>
        <p:spPr bwMode="auto">
          <a:xfrm>
            <a:off x="4032250" y="4067175"/>
            <a:ext cx="1657350" cy="1008063"/>
          </a:xfrm>
          <a:prstGeom prst="wedgeEllipseCallout">
            <a:avLst>
              <a:gd name="adj1" fmla="val -73657"/>
              <a:gd name="adj2" fmla="val -41181"/>
            </a:avLst>
          </a:prstGeom>
          <a:solidFill>
            <a:srgbClr val="99CCFF"/>
          </a:solidFill>
          <a:ln w="38100" algn="ctr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2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0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0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2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0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2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0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0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0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0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0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0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0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0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0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0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70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0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0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0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0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0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70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0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0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70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0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70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0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70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0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70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70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472" grpId="0" animBg="1"/>
      <p:bldP spid="702473" grpId="0" animBg="1"/>
      <p:bldP spid="702474" grpId="0" animBg="1"/>
      <p:bldP spid="702475" grpId="0" animBg="1"/>
      <p:bldP spid="702476" grpId="0" animBg="1"/>
      <p:bldP spid="702477" grpId="0" animBg="1"/>
      <p:bldP spid="702478" grpId="0" animBg="1"/>
      <p:bldP spid="702479" grpId="0" animBg="1"/>
      <p:bldP spid="702480" grpId="0" animBg="1"/>
      <p:bldP spid="702481" grpId="0" animBg="1"/>
      <p:bldP spid="702484" grpId="0" animBg="1"/>
      <p:bldP spid="702485" grpId="0" animBg="1"/>
      <p:bldP spid="702486" grpId="0" animBg="1"/>
      <p:bldP spid="702487" grpId="0" animBg="1"/>
      <p:bldP spid="702491" grpId="0"/>
      <p:bldP spid="702492" grpId="0"/>
      <p:bldP spid="702493" grpId="0"/>
      <p:bldP spid="702494" grpId="0"/>
      <p:bldP spid="702495" grpId="0"/>
      <p:bldP spid="702496" grpId="0"/>
      <p:bldP spid="702497" grpId="0"/>
      <p:bldP spid="702498" grpId="0"/>
      <p:bldP spid="702499" grpId="0"/>
      <p:bldP spid="702500" grpId="0"/>
      <p:bldP spid="702501" grpId="0"/>
      <p:bldP spid="702502" grpId="0"/>
      <p:bldP spid="702503" grpId="0"/>
      <p:bldP spid="702504" grpId="0"/>
      <p:bldP spid="702505" grpId="0"/>
      <p:bldP spid="702506" grpId="0"/>
      <p:bldP spid="702507" grpId="0"/>
      <p:bldP spid="702508" grpId="0"/>
      <p:bldP spid="702509" grpId="0"/>
      <p:bldP spid="702510" grpId="0"/>
      <p:bldP spid="702511" grpId="0"/>
      <p:bldP spid="702512" grpId="0"/>
      <p:bldP spid="702513" grpId="0"/>
      <p:bldP spid="702514" grpId="0"/>
      <p:bldP spid="702515" grpId="0"/>
      <p:bldP spid="702516" grpId="0"/>
      <p:bldP spid="702517" grpId="0"/>
      <p:bldP spid="702518" grpId="0"/>
      <p:bldP spid="702519" grpId="0" animBg="1"/>
      <p:bldP spid="702520" grpId="0" animBg="1"/>
      <p:bldP spid="7025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605" name="Rectangle 21"/>
          <p:cNvSpPr>
            <a:spLocks noChangeArrowheads="1"/>
          </p:cNvSpPr>
          <p:nvPr/>
        </p:nvSpPr>
        <p:spPr bwMode="auto">
          <a:xfrm>
            <a:off x="6335713" y="32750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07586" name="AutoShape 2"/>
          <p:cNvSpPr>
            <a:spLocks noChangeArrowheads="1"/>
          </p:cNvSpPr>
          <p:nvPr/>
        </p:nvSpPr>
        <p:spPr bwMode="auto">
          <a:xfrm>
            <a:off x="287338" y="755650"/>
            <a:ext cx="4392612" cy="6696075"/>
          </a:xfrm>
          <a:prstGeom prst="can">
            <a:avLst>
              <a:gd name="adj" fmla="val 5378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</a:t>
            </a:r>
          </a:p>
        </p:txBody>
      </p:sp>
      <p:sp>
        <p:nvSpPr>
          <p:cNvPr id="707592" name="Rectangle 8"/>
          <p:cNvSpPr>
            <a:spLocks noChangeArrowheads="1"/>
          </p:cNvSpPr>
          <p:nvPr/>
        </p:nvSpPr>
        <p:spPr bwMode="auto">
          <a:xfrm>
            <a:off x="2209800" y="15478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07590" name="Text Box 6"/>
          <p:cNvSpPr txBox="1">
            <a:spLocks noChangeArrowheads="1"/>
          </p:cNvSpPr>
          <p:nvPr/>
        </p:nvSpPr>
        <p:spPr bwMode="auto">
          <a:xfrm>
            <a:off x="1638014" y="1090613"/>
            <a:ext cx="245802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仮想アドレス空間</a:t>
            </a:r>
          </a:p>
        </p:txBody>
      </p:sp>
      <p:sp>
        <p:nvSpPr>
          <p:cNvPr id="707591" name="Text Box 7"/>
          <p:cNvSpPr txBox="1">
            <a:spLocks noChangeArrowheads="1"/>
          </p:cNvSpPr>
          <p:nvPr/>
        </p:nvSpPr>
        <p:spPr bwMode="auto">
          <a:xfrm>
            <a:off x="5814726" y="1090613"/>
            <a:ext cx="2458022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物理アドレス空間</a:t>
            </a:r>
          </a:p>
        </p:txBody>
      </p:sp>
      <p:sp>
        <p:nvSpPr>
          <p:cNvPr id="707593" name="Rectangle 9"/>
          <p:cNvSpPr>
            <a:spLocks noChangeArrowheads="1"/>
          </p:cNvSpPr>
          <p:nvPr/>
        </p:nvSpPr>
        <p:spPr bwMode="auto">
          <a:xfrm>
            <a:off x="2209800" y="21240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07594" name="Rectangle 10"/>
          <p:cNvSpPr>
            <a:spLocks noChangeArrowheads="1"/>
          </p:cNvSpPr>
          <p:nvPr/>
        </p:nvSpPr>
        <p:spPr bwMode="auto">
          <a:xfrm>
            <a:off x="2209800" y="27003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07595" name="Rectangle 11"/>
          <p:cNvSpPr>
            <a:spLocks noChangeArrowheads="1"/>
          </p:cNvSpPr>
          <p:nvPr/>
        </p:nvSpPr>
        <p:spPr bwMode="auto">
          <a:xfrm>
            <a:off x="2209800" y="32750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07596" name="Rectangle 12"/>
          <p:cNvSpPr>
            <a:spLocks noChangeArrowheads="1"/>
          </p:cNvSpPr>
          <p:nvPr/>
        </p:nvSpPr>
        <p:spPr bwMode="auto">
          <a:xfrm>
            <a:off x="2209800" y="38512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07597" name="Rectangle 13"/>
          <p:cNvSpPr>
            <a:spLocks noChangeArrowheads="1"/>
          </p:cNvSpPr>
          <p:nvPr/>
        </p:nvSpPr>
        <p:spPr bwMode="auto">
          <a:xfrm>
            <a:off x="2209800" y="44275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07598" name="Rectangle 14"/>
          <p:cNvSpPr>
            <a:spLocks noChangeArrowheads="1"/>
          </p:cNvSpPr>
          <p:nvPr/>
        </p:nvSpPr>
        <p:spPr bwMode="auto">
          <a:xfrm>
            <a:off x="2209800" y="50038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07599" name="Rectangle 15"/>
          <p:cNvSpPr>
            <a:spLocks noChangeArrowheads="1"/>
          </p:cNvSpPr>
          <p:nvPr/>
        </p:nvSpPr>
        <p:spPr bwMode="auto">
          <a:xfrm>
            <a:off x="2209800" y="55784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07600" name="Rectangle 16"/>
          <p:cNvSpPr>
            <a:spLocks noChangeArrowheads="1"/>
          </p:cNvSpPr>
          <p:nvPr/>
        </p:nvSpPr>
        <p:spPr bwMode="auto">
          <a:xfrm>
            <a:off x="2209800" y="615632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07601" name="Rectangle 17"/>
          <p:cNvSpPr>
            <a:spLocks noChangeArrowheads="1"/>
          </p:cNvSpPr>
          <p:nvPr/>
        </p:nvSpPr>
        <p:spPr bwMode="auto">
          <a:xfrm>
            <a:off x="2209800" y="67325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07602" name="Rectangle 18"/>
          <p:cNvSpPr>
            <a:spLocks noChangeArrowheads="1"/>
          </p:cNvSpPr>
          <p:nvPr/>
        </p:nvSpPr>
        <p:spPr bwMode="auto">
          <a:xfrm>
            <a:off x="6335713" y="15478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07603" name="Rectangle 19"/>
          <p:cNvSpPr>
            <a:spLocks noChangeArrowheads="1"/>
          </p:cNvSpPr>
          <p:nvPr/>
        </p:nvSpPr>
        <p:spPr bwMode="auto">
          <a:xfrm>
            <a:off x="6335713" y="21240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07604" name="Rectangle 20"/>
          <p:cNvSpPr>
            <a:spLocks noChangeArrowheads="1"/>
          </p:cNvSpPr>
          <p:nvPr/>
        </p:nvSpPr>
        <p:spPr bwMode="auto">
          <a:xfrm>
            <a:off x="6335713" y="2700338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07606" name="Text Box 22"/>
          <p:cNvSpPr txBox="1">
            <a:spLocks noChangeArrowheads="1"/>
          </p:cNvSpPr>
          <p:nvPr/>
        </p:nvSpPr>
        <p:spPr bwMode="auto">
          <a:xfrm>
            <a:off x="1262631" y="145891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07" name="Text Box 23"/>
          <p:cNvSpPr txBox="1">
            <a:spLocks noChangeArrowheads="1"/>
          </p:cNvSpPr>
          <p:nvPr/>
        </p:nvSpPr>
        <p:spPr bwMode="auto">
          <a:xfrm>
            <a:off x="1279138" y="18907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08" name="Text Box 24"/>
          <p:cNvSpPr txBox="1">
            <a:spLocks noChangeArrowheads="1"/>
          </p:cNvSpPr>
          <p:nvPr/>
        </p:nvSpPr>
        <p:spPr bwMode="auto">
          <a:xfrm>
            <a:off x="1262631" y="20510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09" name="Text Box 25"/>
          <p:cNvSpPr txBox="1">
            <a:spLocks noChangeArrowheads="1"/>
          </p:cNvSpPr>
          <p:nvPr/>
        </p:nvSpPr>
        <p:spPr bwMode="auto">
          <a:xfrm>
            <a:off x="1279138" y="24669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10" name="Text Box 26"/>
          <p:cNvSpPr txBox="1">
            <a:spLocks noChangeArrowheads="1"/>
          </p:cNvSpPr>
          <p:nvPr/>
        </p:nvSpPr>
        <p:spPr bwMode="auto">
          <a:xfrm>
            <a:off x="1262631" y="262731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11" name="Text Box 27"/>
          <p:cNvSpPr txBox="1">
            <a:spLocks noChangeArrowheads="1"/>
          </p:cNvSpPr>
          <p:nvPr/>
        </p:nvSpPr>
        <p:spPr bwMode="auto">
          <a:xfrm>
            <a:off x="1279138" y="30432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12" name="Text Box 28"/>
          <p:cNvSpPr txBox="1">
            <a:spLocks noChangeArrowheads="1"/>
          </p:cNvSpPr>
          <p:nvPr/>
        </p:nvSpPr>
        <p:spPr bwMode="auto">
          <a:xfrm>
            <a:off x="1262631" y="32035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13" name="Text Box 29"/>
          <p:cNvSpPr txBox="1">
            <a:spLocks noChangeArrowheads="1"/>
          </p:cNvSpPr>
          <p:nvPr/>
        </p:nvSpPr>
        <p:spPr bwMode="auto">
          <a:xfrm>
            <a:off x="1279138" y="36195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14" name="Text Box 30"/>
          <p:cNvSpPr txBox="1">
            <a:spLocks noChangeArrowheads="1"/>
          </p:cNvSpPr>
          <p:nvPr/>
        </p:nvSpPr>
        <p:spPr bwMode="auto">
          <a:xfrm>
            <a:off x="1262631" y="37623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15" name="Text Box 31"/>
          <p:cNvSpPr txBox="1">
            <a:spLocks noChangeArrowheads="1"/>
          </p:cNvSpPr>
          <p:nvPr/>
        </p:nvSpPr>
        <p:spPr bwMode="auto">
          <a:xfrm>
            <a:off x="1279138" y="41957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16" name="Text Box 32"/>
          <p:cNvSpPr txBox="1">
            <a:spLocks noChangeArrowheads="1"/>
          </p:cNvSpPr>
          <p:nvPr/>
        </p:nvSpPr>
        <p:spPr bwMode="auto">
          <a:xfrm>
            <a:off x="1262631" y="43561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17" name="Text Box 33"/>
          <p:cNvSpPr txBox="1">
            <a:spLocks noChangeArrowheads="1"/>
          </p:cNvSpPr>
          <p:nvPr/>
        </p:nvSpPr>
        <p:spPr bwMode="auto">
          <a:xfrm>
            <a:off x="1279138" y="47704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18" name="Text Box 34"/>
          <p:cNvSpPr txBox="1">
            <a:spLocks noChangeArrowheads="1"/>
          </p:cNvSpPr>
          <p:nvPr/>
        </p:nvSpPr>
        <p:spPr bwMode="auto">
          <a:xfrm>
            <a:off x="1262631" y="49323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19" name="Text Box 35"/>
          <p:cNvSpPr txBox="1">
            <a:spLocks noChangeArrowheads="1"/>
          </p:cNvSpPr>
          <p:nvPr/>
        </p:nvSpPr>
        <p:spPr bwMode="auto">
          <a:xfrm>
            <a:off x="1279138" y="53467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20" name="Text Box 36"/>
          <p:cNvSpPr txBox="1">
            <a:spLocks noChangeArrowheads="1"/>
          </p:cNvSpPr>
          <p:nvPr/>
        </p:nvSpPr>
        <p:spPr bwMode="auto">
          <a:xfrm>
            <a:off x="1262631" y="55086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21" name="Text Box 37"/>
          <p:cNvSpPr txBox="1">
            <a:spLocks noChangeArrowheads="1"/>
          </p:cNvSpPr>
          <p:nvPr/>
        </p:nvSpPr>
        <p:spPr bwMode="auto">
          <a:xfrm>
            <a:off x="1279138" y="59229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22" name="Text Box 38"/>
          <p:cNvSpPr txBox="1">
            <a:spLocks noChangeArrowheads="1"/>
          </p:cNvSpPr>
          <p:nvPr/>
        </p:nvSpPr>
        <p:spPr bwMode="auto">
          <a:xfrm>
            <a:off x="1262631" y="6084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23" name="Text Box 39"/>
          <p:cNvSpPr txBox="1">
            <a:spLocks noChangeArrowheads="1"/>
          </p:cNvSpPr>
          <p:nvPr/>
        </p:nvSpPr>
        <p:spPr bwMode="auto">
          <a:xfrm>
            <a:off x="1279138" y="649922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24" name="Text Box 40"/>
          <p:cNvSpPr txBox="1">
            <a:spLocks noChangeArrowheads="1"/>
          </p:cNvSpPr>
          <p:nvPr/>
        </p:nvSpPr>
        <p:spPr bwMode="auto">
          <a:xfrm>
            <a:off x="1262631" y="66595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25" name="Text Box 41"/>
          <p:cNvSpPr txBox="1">
            <a:spLocks noChangeArrowheads="1"/>
          </p:cNvSpPr>
          <p:nvPr/>
        </p:nvSpPr>
        <p:spPr bwMode="auto">
          <a:xfrm>
            <a:off x="1279138" y="70754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26" name="Text Box 42"/>
          <p:cNvSpPr txBox="1">
            <a:spLocks noChangeArrowheads="1"/>
          </p:cNvSpPr>
          <p:nvPr/>
        </p:nvSpPr>
        <p:spPr bwMode="auto">
          <a:xfrm>
            <a:off x="5411998" y="14763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27" name="Text Box 43"/>
          <p:cNvSpPr txBox="1">
            <a:spLocks noChangeArrowheads="1"/>
          </p:cNvSpPr>
          <p:nvPr/>
        </p:nvSpPr>
        <p:spPr bwMode="auto">
          <a:xfrm>
            <a:off x="5416481" y="1892300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28" name="Text Box 44"/>
          <p:cNvSpPr txBox="1">
            <a:spLocks noChangeArrowheads="1"/>
          </p:cNvSpPr>
          <p:nvPr/>
        </p:nvSpPr>
        <p:spPr bwMode="auto">
          <a:xfrm>
            <a:off x="5411998" y="20510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29" name="Text Box 45"/>
          <p:cNvSpPr txBox="1">
            <a:spLocks noChangeArrowheads="1"/>
          </p:cNvSpPr>
          <p:nvPr/>
        </p:nvSpPr>
        <p:spPr bwMode="auto">
          <a:xfrm>
            <a:off x="5416481" y="24590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30" name="Text Box 46"/>
          <p:cNvSpPr txBox="1">
            <a:spLocks noChangeArrowheads="1"/>
          </p:cNvSpPr>
          <p:nvPr/>
        </p:nvSpPr>
        <p:spPr bwMode="auto">
          <a:xfrm>
            <a:off x="5411998" y="26273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31" name="Text Box 47"/>
          <p:cNvSpPr txBox="1">
            <a:spLocks noChangeArrowheads="1"/>
          </p:cNvSpPr>
          <p:nvPr/>
        </p:nvSpPr>
        <p:spPr bwMode="auto">
          <a:xfrm>
            <a:off x="5416481" y="3035300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32" name="Text Box 48"/>
          <p:cNvSpPr txBox="1">
            <a:spLocks noChangeArrowheads="1"/>
          </p:cNvSpPr>
          <p:nvPr/>
        </p:nvSpPr>
        <p:spPr bwMode="auto">
          <a:xfrm>
            <a:off x="5411998" y="3203575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07633" name="Text Box 49"/>
          <p:cNvSpPr txBox="1">
            <a:spLocks noChangeArrowheads="1"/>
          </p:cNvSpPr>
          <p:nvPr/>
        </p:nvSpPr>
        <p:spPr bwMode="auto">
          <a:xfrm>
            <a:off x="5416481" y="36353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07637" name="Rectangle 53"/>
          <p:cNvSpPr>
            <a:spLocks noChangeArrowheads="1"/>
          </p:cNvSpPr>
          <p:nvPr/>
        </p:nvSpPr>
        <p:spPr bwMode="auto">
          <a:xfrm>
            <a:off x="2203450" y="27003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07638" name="AutoShape 54"/>
          <p:cNvSpPr>
            <a:spLocks noChangeArrowheads="1"/>
          </p:cNvSpPr>
          <p:nvPr/>
        </p:nvSpPr>
        <p:spPr bwMode="auto">
          <a:xfrm>
            <a:off x="7920038" y="1547813"/>
            <a:ext cx="1944687" cy="1727200"/>
          </a:xfrm>
          <a:prstGeom prst="wedgeRoundRectCallout">
            <a:avLst>
              <a:gd name="adj1" fmla="val -66898"/>
              <a:gd name="adj2" fmla="val -37407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  <a:p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123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  <a:p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600" dirty="0">
                <a:solidFill>
                  <a:srgbClr val="3399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123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に対応</a:t>
            </a:r>
          </a:p>
        </p:txBody>
      </p:sp>
      <p:sp>
        <p:nvSpPr>
          <p:cNvPr id="707639" name="Rectangle 55"/>
          <p:cNvSpPr>
            <a:spLocks noChangeArrowheads="1"/>
          </p:cNvSpPr>
          <p:nvPr/>
        </p:nvSpPr>
        <p:spPr bwMode="auto">
          <a:xfrm>
            <a:off x="2211388" y="558006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07640" name="AutoShape 56"/>
          <p:cNvSpPr>
            <a:spLocks noChangeArrowheads="1"/>
          </p:cNvSpPr>
          <p:nvPr/>
        </p:nvSpPr>
        <p:spPr bwMode="auto">
          <a:xfrm>
            <a:off x="7920038" y="2124075"/>
            <a:ext cx="1944687" cy="1727200"/>
          </a:xfrm>
          <a:prstGeom prst="wedgeRoundRectCallout">
            <a:avLst>
              <a:gd name="adj1" fmla="val -66898"/>
              <a:gd name="adj2" fmla="val -37407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  <a:p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6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456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  <a:p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600" dirty="0">
                <a:solidFill>
                  <a:srgbClr val="3399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456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に対応</a:t>
            </a:r>
          </a:p>
        </p:txBody>
      </p:sp>
      <p:sp>
        <p:nvSpPr>
          <p:cNvPr id="707641" name="Oval 57"/>
          <p:cNvSpPr>
            <a:spLocks noChangeArrowheads="1"/>
          </p:cNvSpPr>
          <p:nvPr/>
        </p:nvSpPr>
        <p:spPr bwMode="auto">
          <a:xfrm>
            <a:off x="5256213" y="3924300"/>
            <a:ext cx="4464050" cy="15128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下位ビットは共通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上位ビットの変換が必要</a:t>
            </a:r>
          </a:p>
        </p:txBody>
      </p:sp>
      <p:graphicFrame>
        <p:nvGraphicFramePr>
          <p:cNvPr id="707667" name="Group 83"/>
          <p:cNvGraphicFramePr>
            <a:graphicFrameLocks noGrp="1"/>
          </p:cNvGraphicFramePr>
          <p:nvPr>
            <p:ph idx="1"/>
          </p:nvPr>
        </p:nvGraphicFramePr>
        <p:xfrm>
          <a:off x="5903913" y="5292725"/>
          <a:ext cx="3095625" cy="1979613"/>
        </p:xfrm>
        <a:graphic>
          <a:graphicData uri="http://schemas.openxmlformats.org/drawingml/2006/table">
            <a:tbl>
              <a:tblPr/>
              <a:tblGrid>
                <a:gridCol w="1547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275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仮想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物理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07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: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07668" name="Rectangle 84"/>
          <p:cNvSpPr>
            <a:spLocks noChangeArrowheads="1"/>
          </p:cNvSpPr>
          <p:nvPr/>
        </p:nvSpPr>
        <p:spPr bwMode="auto">
          <a:xfrm>
            <a:off x="2208213" y="277971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7669" name="Rectangle 85"/>
          <p:cNvSpPr>
            <a:spLocks noChangeArrowheads="1"/>
          </p:cNvSpPr>
          <p:nvPr/>
        </p:nvSpPr>
        <p:spPr bwMode="auto">
          <a:xfrm>
            <a:off x="6335713" y="1619250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7670" name="Rectangle 86"/>
          <p:cNvSpPr>
            <a:spLocks noChangeArrowheads="1"/>
          </p:cNvSpPr>
          <p:nvPr/>
        </p:nvSpPr>
        <p:spPr bwMode="auto">
          <a:xfrm>
            <a:off x="2208213" y="579596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07671" name="Rectangle 87"/>
          <p:cNvSpPr>
            <a:spLocks noChangeArrowheads="1"/>
          </p:cNvSpPr>
          <p:nvPr/>
        </p:nvSpPr>
        <p:spPr bwMode="auto">
          <a:xfrm>
            <a:off x="6335713" y="2330450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602E-6 -2.09576E-6 L 0.40932 -0.1522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0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-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707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07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07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615E-6 -4.47711E-6 L 0.40948 -0.4571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07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-2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500"/>
                                        <p:tgtEl>
                                          <p:spTgt spid="70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0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637" grpId="0" animBg="1"/>
      <p:bldP spid="707638" grpId="0" animBg="1"/>
      <p:bldP spid="707638" grpId="1" animBg="1"/>
      <p:bldP spid="707639" grpId="0" animBg="1"/>
      <p:bldP spid="707640" grpId="0" animBg="1"/>
      <p:bldP spid="707641" grpId="0" animBg="1"/>
      <p:bldP spid="707668" grpId="0" animBg="1"/>
      <p:bldP spid="707668" grpId="1" animBg="1"/>
      <p:bldP spid="707669" grpId="0" animBg="1"/>
      <p:bldP spid="707669" grpId="1" animBg="1"/>
      <p:bldP spid="707670" grpId="0" animBg="1"/>
      <p:bldP spid="7076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ページテーブル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仮想アドレスから物理アドレスへの変換</a:t>
            </a:r>
          </a:p>
          <a:p>
            <a:r>
              <a:rPr lang="ja-JP" altLang="en-US"/>
              <a:t>ページ番号からページフレーム番号への変換</a:t>
            </a:r>
          </a:p>
        </p:txBody>
      </p:sp>
      <p:graphicFrame>
        <p:nvGraphicFramePr>
          <p:cNvPr id="710755" name="Group 99"/>
          <p:cNvGraphicFramePr>
            <a:graphicFrameLocks noGrp="1"/>
          </p:cNvGraphicFramePr>
          <p:nvPr/>
        </p:nvGraphicFramePr>
        <p:xfrm>
          <a:off x="863600" y="2771775"/>
          <a:ext cx="7272338" cy="3400426"/>
        </p:xfrm>
        <a:graphic>
          <a:graphicData uri="http://schemas.openxmlformats.org/drawingml/2006/table">
            <a:tbl>
              <a:tblPr/>
              <a:tblGrid>
                <a:gridCol w="151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ページ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P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ja-JP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ページフレーム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endParaRPr kumimoji="0" lang="ja-JP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333366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-107950" algn="ctr" defTabSz="449263" rtl="0" eaLnBrk="1" fontAlgn="base" latinLnBrk="0" hangingPunct="0">
                        <a:lnSpc>
                          <a:spcPct val="111000"/>
                        </a:lnSpc>
                        <a:spcBef>
                          <a:spcPts val="575"/>
                        </a:spcBef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75000"/>
                        <a:buFont typeface="StarSymbol" pitchFamily="2" charset="0"/>
                        <a:buNone/>
                        <a:tabLst/>
                      </a:pPr>
                      <a:r>
                        <a:rPr kumimoji="0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0756" name="AutoShape 100"/>
          <p:cNvSpPr>
            <a:spLocks noChangeArrowheads="1"/>
          </p:cNvSpPr>
          <p:nvPr/>
        </p:nvSpPr>
        <p:spPr bwMode="auto">
          <a:xfrm>
            <a:off x="73025" y="3924300"/>
            <a:ext cx="2951163" cy="1512888"/>
          </a:xfrm>
          <a:prstGeom prst="wedgeEllipseCallout">
            <a:avLst>
              <a:gd name="adj1" fmla="val 38704"/>
              <a:gd name="adj2" fmla="val -8158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Virtual Memory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  <p:sp>
        <p:nvSpPr>
          <p:cNvPr id="710757" name="AutoShape 101"/>
          <p:cNvSpPr>
            <a:spLocks noChangeArrowheads="1"/>
          </p:cNvSpPr>
          <p:nvPr/>
        </p:nvSpPr>
        <p:spPr bwMode="auto">
          <a:xfrm>
            <a:off x="1511300" y="4859338"/>
            <a:ext cx="2951163" cy="1512887"/>
          </a:xfrm>
          <a:prstGeom prst="wedgeEllipseCallout">
            <a:avLst>
              <a:gd name="adj1" fmla="val 30634"/>
              <a:gd name="adj2" fmla="val -136361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Permission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  <p:sp>
        <p:nvSpPr>
          <p:cNvPr id="710758" name="AutoShape 102"/>
          <p:cNvSpPr>
            <a:spLocks noChangeArrowheads="1"/>
          </p:cNvSpPr>
          <p:nvPr/>
        </p:nvSpPr>
        <p:spPr bwMode="auto">
          <a:xfrm>
            <a:off x="3960813" y="4284663"/>
            <a:ext cx="2951162" cy="1512887"/>
          </a:xfrm>
          <a:prstGeom prst="wedgeEllipseCallout">
            <a:avLst>
              <a:gd name="adj1" fmla="val -17509"/>
              <a:gd name="adj2" fmla="val -107606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Change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0756" grpId="0" animBg="1"/>
      <p:bldP spid="710757" grpId="0" animBg="1"/>
      <p:bldP spid="7107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ページテーブル</a:t>
            </a:r>
          </a:p>
        </p:txBody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V</a:t>
            </a:r>
            <a:r>
              <a:rPr lang="ja-JP" altLang="en-US"/>
              <a:t>フラグ </a:t>
            </a:r>
            <a:r>
              <a:rPr lang="en-US" altLang="ja-JP"/>
              <a:t>(Virtual Memory flag)</a:t>
            </a:r>
          </a:p>
          <a:p>
            <a:pPr lvl="1"/>
            <a:r>
              <a:rPr lang="ja-JP" altLang="en-US"/>
              <a:t>そのページが</a:t>
            </a:r>
            <a:r>
              <a:rPr lang="ja-JP" altLang="en-US">
                <a:solidFill>
                  <a:srgbClr val="A50021"/>
                </a:solidFill>
              </a:rPr>
              <a:t>主記憶上に存在するか</a:t>
            </a:r>
            <a:r>
              <a:rPr lang="ja-JP" altLang="en-US"/>
              <a:t>否かを示す</a:t>
            </a:r>
          </a:p>
          <a:p>
            <a:pPr lvl="1"/>
            <a:endParaRPr lang="ja-JP" altLang="en-US"/>
          </a:p>
          <a:p>
            <a:r>
              <a:rPr lang="en-US" altLang="ja-JP"/>
              <a:t>P</a:t>
            </a:r>
            <a:r>
              <a:rPr lang="ja-JP" altLang="en-US"/>
              <a:t>フラグ </a:t>
            </a:r>
            <a:r>
              <a:rPr lang="en-US" altLang="ja-JP"/>
              <a:t>(Permission flag)</a:t>
            </a:r>
          </a:p>
          <a:p>
            <a:pPr lvl="1"/>
            <a:r>
              <a:rPr lang="ja-JP" altLang="en-US"/>
              <a:t>そのページに対する</a:t>
            </a:r>
            <a:r>
              <a:rPr lang="ja-JP" altLang="en-US">
                <a:solidFill>
                  <a:srgbClr val="A50021"/>
                </a:solidFill>
              </a:rPr>
              <a:t>アクセス条件</a:t>
            </a:r>
            <a:r>
              <a:rPr lang="ja-JP" altLang="en-US"/>
              <a:t>を表す</a:t>
            </a:r>
          </a:p>
          <a:p>
            <a:pPr lvl="1"/>
            <a:r>
              <a:rPr lang="ja-JP" altLang="en-US"/>
              <a:t>例）読み込み可，書き込み可，など</a:t>
            </a:r>
          </a:p>
          <a:p>
            <a:pPr lvl="1"/>
            <a:endParaRPr lang="ja-JP" altLang="en-US"/>
          </a:p>
          <a:p>
            <a:r>
              <a:rPr lang="en-US" altLang="ja-JP"/>
              <a:t>C</a:t>
            </a:r>
            <a:r>
              <a:rPr lang="ja-JP" altLang="en-US"/>
              <a:t>フラグ </a:t>
            </a:r>
            <a:r>
              <a:rPr lang="en-US" altLang="ja-JP"/>
              <a:t>(Change flag)</a:t>
            </a:r>
          </a:p>
          <a:p>
            <a:pPr lvl="1"/>
            <a:r>
              <a:rPr lang="ja-JP" altLang="en-US"/>
              <a:t>スワップイン後，そのフレームに対して書き込み</a:t>
            </a:r>
            <a:br>
              <a:rPr lang="ja-JP" altLang="en-US"/>
            </a:br>
            <a:r>
              <a:rPr lang="ja-JP" altLang="en-US"/>
              <a:t>が行われたか（</a:t>
            </a:r>
            <a:r>
              <a:rPr lang="ja-JP" altLang="en-US">
                <a:solidFill>
                  <a:srgbClr val="A50021"/>
                </a:solidFill>
              </a:rPr>
              <a:t>変更されたか</a:t>
            </a:r>
            <a:r>
              <a:rPr lang="ja-JP" altLang="en-US"/>
              <a:t>）否かを示す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913" name="Text Box 161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14754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4755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ページングの動作</a:t>
            </a:r>
            <a:endParaRPr lang="en-US" altLang="ja-JP"/>
          </a:p>
        </p:txBody>
      </p:sp>
      <p:sp>
        <p:nvSpPr>
          <p:cNvPr id="714757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4760" name="Rectangle 8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4761" name="Rectangle 9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4762" name="Rectangle 10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4763" name="Rectangle 11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4764" name="Rectangle 12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4765" name="Rectangle 13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4766" name="Rectangle 14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4767" name="Rectangle 15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4768" name="Rectangle 16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14769" name="Rectangle 17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4770" name="Rectangle 18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771" name="Rectangle 19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4772" name="Text Box 20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73" name="Text Box 21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74" name="Text Box 22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75" name="Text Box 23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76" name="Text Box 24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77" name="Text Box 25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78" name="Text Box 26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79" name="Text Box 27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80" name="Text Box 28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81" name="Text Box 29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82" name="Text Box 30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83" name="Text Box 31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84" name="Text Box 32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85" name="Text Box 33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86" name="Text Box 34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87" name="Text Box 35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88" name="Text Box 36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89" name="Text Box 37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90" name="Text Box 38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91" name="Text Box 39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92" name="Text Box 40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93" name="Text Box 41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94" name="Text Box 42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95" name="Text Box 43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96" name="Text Box 44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97" name="Text Box 45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798" name="Text Box 46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4799" name="Text Box 47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4828" name="Rectangle 7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14829" name="Rectangle 7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14830" name="Rectangle 7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14831" name="Rectangle 7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14832" name="Rectangle 8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33" name="Rectangle 8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34" name="Rectangle 8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35" name="Rectangle 8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36" name="Rectangle 8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37" name="Rectangle 8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38" name="Rectangle 8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39" name="Rectangle 8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0" name="Rectangle 8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41" name="Rectangle 8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2" name="Rectangle 9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3" name="Rectangle 9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4" name="Rectangle 9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45" name="Rectangle 9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6" name="Rectangle 9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7" name="Rectangle 9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48" name="Rectangle 9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49" name="Rectangle 9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0" name="Rectangle 9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1" name="Rectangle 9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2" name="Rectangle 10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53" name="Rectangle 10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4" name="Rectangle 10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5" name="Rectangle 10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6" name="Rectangle 10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57" name="Rectangle 10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8" name="Rectangle 10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59" name="Rectangle 10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0" name="Rectangle 10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61" name="Rectangle 10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2" name="Rectangle 11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3" name="Rectangle 11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4" name="Rectangle 11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4865" name="Rectangle 11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6" name="Rectangle 11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7" name="Rectangle 11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chemeClr val="folHlin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69" name="Text Box 117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4870" name="Text Box 118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4871" name="Text Box 119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4872" name="Text Box 120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4873" name="Text Box 121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4874" name="Text Box 122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4875" name="Text Box 123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4876" name="Text Box 124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4877" name="Text Box 125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4878" name="Rectangle 126"/>
          <p:cNvSpPr>
            <a:spLocks noChangeArrowheads="1"/>
          </p:cNvSpPr>
          <p:nvPr/>
        </p:nvSpPr>
        <p:spPr bwMode="auto">
          <a:xfrm>
            <a:off x="7632700" y="24844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4879" name="Rectangle 127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4880" name="Rectangle 128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4881" name="Rectangle 129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4890" name="Rectangle 13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4893" name="Rectangle 141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94" name="Text Box 142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14895" name="Text Box 143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14896" name="Rectangle 144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897" name="Text Box 145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grpSp>
        <p:nvGrpSpPr>
          <p:cNvPr id="714900" name="Group 148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14898" name="Rectangle 146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714899" name="Rectangle 147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</p:grpSp>
      <p:grpSp>
        <p:nvGrpSpPr>
          <p:cNvPr id="714903" name="Group 151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14901" name="Rectangle 149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123</a:t>
              </a:r>
            </a:p>
          </p:txBody>
        </p:sp>
        <p:sp>
          <p:nvSpPr>
            <p:cNvPr id="714902" name="Rectangle 150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cxnSp>
        <p:nvCxnSpPr>
          <p:cNvPr id="714905" name="AutoShape 153"/>
          <p:cNvCxnSpPr>
            <a:cxnSpLocks noChangeShapeType="1"/>
            <a:stCxn id="714898" idx="1"/>
            <a:endCxn id="714871" idx="1"/>
          </p:cNvCxnSpPr>
          <p:nvPr/>
        </p:nvCxnSpPr>
        <p:spPr bwMode="auto">
          <a:xfrm rot="10800000" flipH="1" flipV="1">
            <a:off x="576262" y="1727994"/>
            <a:ext cx="1444565" cy="3440440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14906" name="AutoShape 154"/>
          <p:cNvSpPr>
            <a:spLocks noChangeArrowheads="1"/>
          </p:cNvSpPr>
          <p:nvPr/>
        </p:nvSpPr>
        <p:spPr bwMode="auto">
          <a:xfrm>
            <a:off x="2879725" y="3635375"/>
            <a:ext cx="1871663" cy="11509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主記憶上に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ない</a:t>
            </a:r>
          </a:p>
        </p:txBody>
      </p:sp>
      <p:sp>
        <p:nvSpPr>
          <p:cNvPr id="714907" name="AutoShape 155"/>
          <p:cNvSpPr>
            <a:spLocks noChangeArrowheads="1"/>
          </p:cNvSpPr>
          <p:nvPr/>
        </p:nvSpPr>
        <p:spPr bwMode="auto">
          <a:xfrm>
            <a:off x="5400675" y="250825"/>
            <a:ext cx="2160588" cy="1152525"/>
          </a:xfrm>
          <a:prstGeom prst="cloudCallout">
            <a:avLst>
              <a:gd name="adj1" fmla="val -15097"/>
              <a:gd name="adj2" fmla="val 89944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スワップイン</a:t>
            </a:r>
          </a:p>
        </p:txBody>
      </p:sp>
      <p:sp>
        <p:nvSpPr>
          <p:cNvPr id="714908" name="Rectangle 156"/>
          <p:cNvSpPr>
            <a:spLocks noChangeArrowheads="1"/>
          </p:cNvSpPr>
          <p:nvPr/>
        </p:nvSpPr>
        <p:spPr bwMode="auto">
          <a:xfrm>
            <a:off x="7632700" y="25558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909" name="Rectangle 157"/>
          <p:cNvSpPr>
            <a:spLocks noChangeArrowheads="1"/>
          </p:cNvSpPr>
          <p:nvPr/>
        </p:nvSpPr>
        <p:spPr bwMode="auto">
          <a:xfrm>
            <a:off x="4464050" y="147637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4910" name="AutoShape 158"/>
          <p:cNvSpPr>
            <a:spLocks noChangeArrowheads="1"/>
          </p:cNvSpPr>
          <p:nvPr/>
        </p:nvSpPr>
        <p:spPr bwMode="auto">
          <a:xfrm>
            <a:off x="3600450" y="5580063"/>
            <a:ext cx="1368425" cy="1008062"/>
          </a:xfrm>
          <a:prstGeom prst="wedgeEllipseCallout">
            <a:avLst>
              <a:gd name="adj1" fmla="val -3134"/>
              <a:gd name="adj2" fmla="val -7283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未変更</a:t>
            </a:r>
          </a:p>
        </p:txBody>
      </p:sp>
      <p:sp>
        <p:nvSpPr>
          <p:cNvPr id="714911" name="AutoShape 159"/>
          <p:cNvSpPr>
            <a:spLocks noChangeArrowheads="1"/>
          </p:cNvSpPr>
          <p:nvPr/>
        </p:nvSpPr>
        <p:spPr bwMode="auto">
          <a:xfrm>
            <a:off x="2160588" y="5580063"/>
            <a:ext cx="1368425" cy="1008062"/>
          </a:xfrm>
          <a:prstGeom prst="wedgeEllipseCallout">
            <a:avLst>
              <a:gd name="adj1" fmla="val -3134"/>
              <a:gd name="adj2" fmla="val -7283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主記憶上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あり</a:t>
            </a:r>
          </a:p>
        </p:txBody>
      </p:sp>
      <p:sp>
        <p:nvSpPr>
          <p:cNvPr id="714912" name="AutoShape 160"/>
          <p:cNvSpPr>
            <a:spLocks noChangeArrowheads="1"/>
          </p:cNvSpPr>
          <p:nvPr/>
        </p:nvSpPr>
        <p:spPr bwMode="auto">
          <a:xfrm>
            <a:off x="2808288" y="3851275"/>
            <a:ext cx="1368425" cy="1008063"/>
          </a:xfrm>
          <a:prstGeom prst="wedgeEllipseCallout">
            <a:avLst>
              <a:gd name="adj1" fmla="val 2667"/>
              <a:gd name="adj2" fmla="val 671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読み書き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可</a:t>
            </a:r>
          </a:p>
        </p:txBody>
      </p:sp>
      <p:sp>
        <p:nvSpPr>
          <p:cNvPr id="714914" name="AutoShape 162"/>
          <p:cNvSpPr>
            <a:spLocks noChangeArrowheads="1"/>
          </p:cNvSpPr>
          <p:nvPr/>
        </p:nvSpPr>
        <p:spPr bwMode="auto">
          <a:xfrm>
            <a:off x="2087563" y="2339975"/>
            <a:ext cx="2016125" cy="1223963"/>
          </a:xfrm>
          <a:prstGeom prst="cloudCallout">
            <a:avLst>
              <a:gd name="adj1" fmla="val 28505"/>
              <a:gd name="adj2" fmla="val 67120"/>
            </a:avLst>
          </a:prstGeom>
          <a:solidFill>
            <a:srgbClr val="FFCC99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4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14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4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14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149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4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76E-6 -2.66695E-6 L -0.31417 -0.14279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714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149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14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14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14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4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878" grpId="0" animBg="1"/>
      <p:bldP spid="714879" grpId="0" animBg="1"/>
      <p:bldP spid="714880" grpId="0" animBg="1"/>
      <p:bldP spid="714881" grpId="0" animBg="1"/>
      <p:bldP spid="714890" grpId="0" animBg="1"/>
      <p:bldP spid="714906" grpId="0" animBg="1"/>
      <p:bldP spid="714906" grpId="1" animBg="1"/>
      <p:bldP spid="714907" grpId="0" animBg="1"/>
      <p:bldP spid="714907" grpId="1" animBg="1"/>
      <p:bldP spid="714908" grpId="0" animBg="1"/>
      <p:bldP spid="714909" grpId="0" animBg="1"/>
      <p:bldP spid="714910" grpId="0" animBg="1"/>
      <p:bldP spid="714911" grpId="0" animBg="1"/>
      <p:bldP spid="714912" grpId="0" animBg="1"/>
      <p:bldP spid="714914" grpId="0" animBg="1"/>
      <p:bldP spid="714914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5779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ページングの動作</a:t>
            </a:r>
          </a:p>
        </p:txBody>
      </p:sp>
      <p:sp>
        <p:nvSpPr>
          <p:cNvPr id="715781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5782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5783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5784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5785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5786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5787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5788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5789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5790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15791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792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793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5794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795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796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797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798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799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00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01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02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03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04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05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06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07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08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09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10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11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12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13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14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15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16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17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18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19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20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5821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5822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15823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15824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15825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15826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27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28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29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30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31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32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33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34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835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5836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837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838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39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0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1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2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43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4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5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6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47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8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49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0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51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2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3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4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55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6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7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58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59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60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61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62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5863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5864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5865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5866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5867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5868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5869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5870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5871" name="Rectangle 95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5875" name="Rectangle 99"/>
          <p:cNvSpPr>
            <a:spLocks noChangeArrowheads="1"/>
          </p:cNvSpPr>
          <p:nvPr/>
        </p:nvSpPr>
        <p:spPr bwMode="auto">
          <a:xfrm>
            <a:off x="7632700" y="53641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5876" name="Rectangle 100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5877" name="Rectangle 101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5878" name="Rectangle 102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884" name="Rectangle 10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5886" name="Rectangle 110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87" name="Text Box 111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15888" name="Text Box 112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15889" name="Rectangle 113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5890" name="Text Box 114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grpSp>
        <p:nvGrpSpPr>
          <p:cNvPr id="715891" name="Group 115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15892" name="Rectangle 116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</a:p>
          </p:txBody>
        </p:sp>
        <p:sp>
          <p:nvSpPr>
            <p:cNvPr id="715893" name="Rectangle 117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456</a:t>
              </a:r>
            </a:p>
          </p:txBody>
        </p:sp>
      </p:grpSp>
      <p:grpSp>
        <p:nvGrpSpPr>
          <p:cNvPr id="715894" name="Group 118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15895" name="Rectangle 119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456</a:t>
              </a:r>
            </a:p>
          </p:txBody>
        </p:sp>
        <p:sp>
          <p:nvSpPr>
            <p:cNvPr id="715896" name="Rectangle 120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15897" name="AutoShape 121"/>
          <p:cNvCxnSpPr>
            <a:cxnSpLocks noChangeShapeType="1"/>
            <a:stCxn id="715892" idx="1"/>
            <a:endCxn id="715869" idx="1"/>
          </p:cNvCxnSpPr>
          <p:nvPr/>
        </p:nvCxnSpPr>
        <p:spPr bwMode="auto">
          <a:xfrm rot="10800000" flipH="1" flipV="1">
            <a:off x="576262" y="1727994"/>
            <a:ext cx="1444565" cy="5242252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15898" name="AutoShape 122"/>
          <p:cNvSpPr>
            <a:spLocks noChangeArrowheads="1"/>
          </p:cNvSpPr>
          <p:nvPr/>
        </p:nvSpPr>
        <p:spPr bwMode="auto">
          <a:xfrm>
            <a:off x="2879725" y="5508625"/>
            <a:ext cx="1871663" cy="11509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主記憶上に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ない</a:t>
            </a:r>
          </a:p>
        </p:txBody>
      </p:sp>
      <p:sp>
        <p:nvSpPr>
          <p:cNvPr id="715899" name="Text Box 123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158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76E-6 4.9517E-6 L -0.31417 -0.44772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15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875" grpId="0" animBg="1"/>
      <p:bldP spid="715876" grpId="0" animBg="1"/>
      <p:bldP spid="715877" grpId="0" animBg="1"/>
      <p:bldP spid="715878" grpId="0" animBg="1"/>
      <p:bldP spid="715884" grpId="0" animBg="1"/>
      <p:bldP spid="715898" grpId="0" animBg="1"/>
      <p:bldP spid="71589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6803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ページングの動作</a:t>
            </a:r>
          </a:p>
        </p:txBody>
      </p:sp>
      <p:sp>
        <p:nvSpPr>
          <p:cNvPr id="716805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6806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6807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6808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6809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6810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6811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6812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6813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6814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16815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16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17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6818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19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20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21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22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23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24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25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26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27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28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29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30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31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32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33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34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35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36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37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38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39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40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41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42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43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44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6845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6846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16847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16848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16849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16850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51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2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3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4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55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6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7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58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59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6860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61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62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63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64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65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66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67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68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69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0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71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2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3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4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75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6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7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78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79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6880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881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82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6883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84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85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886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6887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6888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6889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6890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6891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6892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6893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6894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6895" name="Rectangle 95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6896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6900" name="Rectangle 100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6901" name="Rectangle 101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6902" name="Rectangle 102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6903" name="Rectangle 103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905" name="Rectangle 105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906" name="Rectangle 106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907" name="Text Box 107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16908" name="Text Box 108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16909" name="Rectangle 109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6910" name="Text Box 110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16919" name="Rectangle 119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6920" name="Rectangle 120"/>
          <p:cNvSpPr>
            <a:spLocks noChangeArrowheads="1"/>
          </p:cNvSpPr>
          <p:nvPr/>
        </p:nvSpPr>
        <p:spPr bwMode="auto">
          <a:xfrm>
            <a:off x="4535488" y="4283075"/>
            <a:ext cx="1296987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6921" name="Rectangle 121"/>
          <p:cNvSpPr>
            <a:spLocks noChangeArrowheads="1"/>
          </p:cNvSpPr>
          <p:nvPr/>
        </p:nvSpPr>
        <p:spPr bwMode="auto">
          <a:xfrm>
            <a:off x="3095625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6922" name="Rectangle 122"/>
          <p:cNvSpPr>
            <a:spLocks noChangeArrowheads="1"/>
          </p:cNvSpPr>
          <p:nvPr/>
        </p:nvSpPr>
        <p:spPr bwMode="auto">
          <a:xfrm>
            <a:off x="3959225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923" name="Rectangle 123"/>
          <p:cNvSpPr>
            <a:spLocks noChangeArrowheads="1"/>
          </p:cNvSpPr>
          <p:nvPr/>
        </p:nvSpPr>
        <p:spPr bwMode="auto">
          <a:xfrm>
            <a:off x="251936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6924" name="Text Box 124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00" grpId="0" animBg="1"/>
      <p:bldP spid="716901" grpId="0" animBg="1"/>
      <p:bldP spid="716902" grpId="0" animBg="1"/>
      <p:bldP spid="716903" grpId="0" animBg="1"/>
      <p:bldP spid="716905" grpId="0" animBg="1"/>
      <p:bldP spid="716919" grpId="0" animBg="1"/>
      <p:bldP spid="716920" grpId="0" animBg="1"/>
      <p:bldP spid="716921" grpId="0" animBg="1"/>
      <p:bldP spid="716922" grpId="0" animBg="1"/>
      <p:bldP spid="7169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7827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ページングの動作</a:t>
            </a:r>
          </a:p>
        </p:txBody>
      </p:sp>
      <p:sp>
        <p:nvSpPr>
          <p:cNvPr id="717829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7830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7831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7832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7833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7834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7835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7836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7837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7838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17839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40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841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7842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43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44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45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46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47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48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49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50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51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52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53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54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55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56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57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58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59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60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61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62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63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64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65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66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67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68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7869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7870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17871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17872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17873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17874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75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876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77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7878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879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80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81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82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83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884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85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86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887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88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89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90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891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92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93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894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95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896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897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7898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899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00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01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02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03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904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05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906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907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08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09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10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7911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7912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7913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7914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7915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7916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7917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7918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7919" name="Rectangle 95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7920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7921" name="Rectangle 9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7926" name="Rectangle 102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27" name="Text Box 103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17928" name="Text Box 104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17929" name="Rectangle 105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7930" name="Text Box 106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17931" name="Rectangle 107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717936" name="Group 112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17937" name="Rectangle 113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717938" name="Rectangle 114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</p:grpSp>
      <p:grpSp>
        <p:nvGrpSpPr>
          <p:cNvPr id="717939" name="Group 115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17940" name="Rectangle 116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789</a:t>
              </a:r>
            </a:p>
          </p:txBody>
        </p:sp>
        <p:sp>
          <p:nvSpPr>
            <p:cNvPr id="717941" name="Rectangle 117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</a:t>
              </a:r>
            </a:p>
          </p:txBody>
        </p:sp>
      </p:grpSp>
      <p:cxnSp>
        <p:nvCxnSpPr>
          <p:cNvPr id="717942" name="AutoShape 118"/>
          <p:cNvCxnSpPr>
            <a:cxnSpLocks noChangeShapeType="1"/>
            <a:stCxn id="717937" idx="1"/>
            <a:endCxn id="717913" idx="1"/>
          </p:cNvCxnSpPr>
          <p:nvPr/>
        </p:nvCxnSpPr>
        <p:spPr bwMode="auto">
          <a:xfrm rot="10800000" flipH="1" flipV="1">
            <a:off x="576262" y="1727994"/>
            <a:ext cx="1444565" cy="3800802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17943" name="AutoShape 119"/>
          <p:cNvSpPr>
            <a:spLocks noChangeArrowheads="1"/>
          </p:cNvSpPr>
          <p:nvPr/>
        </p:nvSpPr>
        <p:spPr bwMode="auto">
          <a:xfrm>
            <a:off x="5400675" y="250825"/>
            <a:ext cx="2160588" cy="1152525"/>
          </a:xfrm>
          <a:prstGeom prst="cloudCallout">
            <a:avLst>
              <a:gd name="adj1" fmla="val -30384"/>
              <a:gd name="adj2" fmla="val 59366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</p:txBody>
      </p:sp>
      <p:sp>
        <p:nvSpPr>
          <p:cNvPr id="717944" name="Rectangle 120"/>
          <p:cNvSpPr>
            <a:spLocks noChangeArrowheads="1"/>
          </p:cNvSpPr>
          <p:nvPr/>
        </p:nvSpPr>
        <p:spPr bwMode="auto">
          <a:xfrm>
            <a:off x="4535488" y="5003800"/>
            <a:ext cx="1296987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45" name="Rectangle 121"/>
          <p:cNvSpPr>
            <a:spLocks noChangeArrowheads="1"/>
          </p:cNvSpPr>
          <p:nvPr/>
        </p:nvSpPr>
        <p:spPr bwMode="auto">
          <a:xfrm>
            <a:off x="3095625" y="50038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946" name="Rectangle 122"/>
          <p:cNvSpPr>
            <a:spLocks noChangeArrowheads="1"/>
          </p:cNvSpPr>
          <p:nvPr/>
        </p:nvSpPr>
        <p:spPr bwMode="auto">
          <a:xfrm>
            <a:off x="3959225" y="5003800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47" name="Rectangle 123"/>
          <p:cNvSpPr>
            <a:spLocks noChangeArrowheads="1"/>
          </p:cNvSpPr>
          <p:nvPr/>
        </p:nvSpPr>
        <p:spPr bwMode="auto">
          <a:xfrm>
            <a:off x="2519363" y="5003800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7948" name="Rectangle 124"/>
          <p:cNvSpPr>
            <a:spLocks noChangeArrowheads="1"/>
          </p:cNvSpPr>
          <p:nvPr/>
        </p:nvSpPr>
        <p:spPr bwMode="auto">
          <a:xfrm>
            <a:off x="7632700" y="30591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7949" name="Rectangle 125"/>
          <p:cNvSpPr>
            <a:spLocks noChangeArrowheads="1"/>
          </p:cNvSpPr>
          <p:nvPr/>
        </p:nvSpPr>
        <p:spPr bwMode="auto">
          <a:xfrm>
            <a:off x="4535488" y="5364163"/>
            <a:ext cx="1296987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50" name="Rectangle 126"/>
          <p:cNvSpPr>
            <a:spLocks noChangeArrowheads="1"/>
          </p:cNvSpPr>
          <p:nvPr/>
        </p:nvSpPr>
        <p:spPr bwMode="auto">
          <a:xfrm>
            <a:off x="3095625" y="5364163"/>
            <a:ext cx="863600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7951" name="Rectangle 127"/>
          <p:cNvSpPr>
            <a:spLocks noChangeArrowheads="1"/>
          </p:cNvSpPr>
          <p:nvPr/>
        </p:nvSpPr>
        <p:spPr bwMode="auto">
          <a:xfrm>
            <a:off x="3959225" y="5364163"/>
            <a:ext cx="5762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52" name="Rectangle 128"/>
          <p:cNvSpPr>
            <a:spLocks noChangeArrowheads="1"/>
          </p:cNvSpPr>
          <p:nvPr/>
        </p:nvSpPr>
        <p:spPr bwMode="auto">
          <a:xfrm>
            <a:off x="2519363" y="5364163"/>
            <a:ext cx="576262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7957" name="Text Box 133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17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17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76E-6 -1.14658E-6 L -0.31338 -0.21797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717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19" grpId="0" animBg="1"/>
      <p:bldP spid="717943" grpId="0" animBg="1"/>
      <p:bldP spid="717943" grpId="1" animBg="1"/>
      <p:bldP spid="717944" grpId="1" animBg="1"/>
      <p:bldP spid="717945" grpId="1" animBg="1"/>
      <p:bldP spid="717946" grpId="1" animBg="1"/>
      <p:bldP spid="717947" grpId="0" animBg="1"/>
      <p:bldP spid="717948" grpId="0" animBg="1"/>
      <p:bldP spid="717949" grpId="0" animBg="1"/>
      <p:bldP spid="717950" grpId="0" animBg="1"/>
      <p:bldP spid="717951" grpId="0" animBg="1"/>
      <p:bldP spid="7179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8851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696075"/>
          </a:xfrm>
          <a:prstGeom prst="can">
            <a:avLst>
              <a:gd name="adj" fmla="val 7459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ページングの動作</a:t>
            </a:r>
          </a:p>
        </p:txBody>
      </p:sp>
      <p:sp>
        <p:nvSpPr>
          <p:cNvPr id="718853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8854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8855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8856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8857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8858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8859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8860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8861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8862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18863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864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865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8866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67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68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69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70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71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72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73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74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75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76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77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78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79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80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81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82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83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84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85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86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87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88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89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90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91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92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18893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18894" name="Rectangle 46"/>
          <p:cNvSpPr>
            <a:spLocks noChangeArrowheads="1"/>
          </p:cNvSpPr>
          <p:nvPr/>
        </p:nvSpPr>
        <p:spPr bwMode="auto">
          <a:xfrm>
            <a:off x="25209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18895" name="Rectangle 47"/>
          <p:cNvSpPr>
            <a:spLocks noChangeArrowheads="1"/>
          </p:cNvSpPr>
          <p:nvPr/>
        </p:nvSpPr>
        <p:spPr bwMode="auto">
          <a:xfrm>
            <a:off x="30972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18896" name="Rectangle 48"/>
          <p:cNvSpPr>
            <a:spLocks noChangeArrowheads="1"/>
          </p:cNvSpPr>
          <p:nvPr/>
        </p:nvSpPr>
        <p:spPr bwMode="auto">
          <a:xfrm>
            <a:off x="39608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18897" name="Rectangle 49"/>
          <p:cNvSpPr>
            <a:spLocks noChangeArrowheads="1"/>
          </p:cNvSpPr>
          <p:nvPr/>
        </p:nvSpPr>
        <p:spPr bwMode="auto">
          <a:xfrm>
            <a:off x="45370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18898" name="Rectangle 50"/>
          <p:cNvSpPr>
            <a:spLocks noChangeArrowheads="1"/>
          </p:cNvSpPr>
          <p:nvPr/>
        </p:nvSpPr>
        <p:spPr bwMode="auto">
          <a:xfrm>
            <a:off x="25209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899" name="Rectangle 51"/>
          <p:cNvSpPr>
            <a:spLocks noChangeArrowheads="1"/>
          </p:cNvSpPr>
          <p:nvPr/>
        </p:nvSpPr>
        <p:spPr bwMode="auto">
          <a:xfrm>
            <a:off x="3097213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00" name="Rectangle 52"/>
          <p:cNvSpPr>
            <a:spLocks noChangeArrowheads="1"/>
          </p:cNvSpPr>
          <p:nvPr/>
        </p:nvSpPr>
        <p:spPr bwMode="auto">
          <a:xfrm>
            <a:off x="396081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01" name="Rectangle 53"/>
          <p:cNvSpPr>
            <a:spLocks noChangeArrowheads="1"/>
          </p:cNvSpPr>
          <p:nvPr/>
        </p:nvSpPr>
        <p:spPr bwMode="auto">
          <a:xfrm>
            <a:off x="4537075" y="42830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18902" name="Rectangle 54"/>
          <p:cNvSpPr>
            <a:spLocks noChangeArrowheads="1"/>
          </p:cNvSpPr>
          <p:nvPr/>
        </p:nvSpPr>
        <p:spPr bwMode="auto">
          <a:xfrm>
            <a:off x="25209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03" name="Rectangle 55"/>
          <p:cNvSpPr>
            <a:spLocks noChangeArrowheads="1"/>
          </p:cNvSpPr>
          <p:nvPr/>
        </p:nvSpPr>
        <p:spPr bwMode="auto">
          <a:xfrm>
            <a:off x="30972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04" name="Rectangle 56"/>
          <p:cNvSpPr>
            <a:spLocks noChangeArrowheads="1"/>
          </p:cNvSpPr>
          <p:nvPr/>
        </p:nvSpPr>
        <p:spPr bwMode="auto">
          <a:xfrm>
            <a:off x="39608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05" name="Rectangle 57"/>
          <p:cNvSpPr>
            <a:spLocks noChangeArrowheads="1"/>
          </p:cNvSpPr>
          <p:nvPr/>
        </p:nvSpPr>
        <p:spPr bwMode="auto">
          <a:xfrm>
            <a:off x="45370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06" name="Rectangle 58"/>
          <p:cNvSpPr>
            <a:spLocks noChangeArrowheads="1"/>
          </p:cNvSpPr>
          <p:nvPr/>
        </p:nvSpPr>
        <p:spPr bwMode="auto">
          <a:xfrm>
            <a:off x="25209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07" name="Rectangle 59"/>
          <p:cNvSpPr>
            <a:spLocks noChangeArrowheads="1"/>
          </p:cNvSpPr>
          <p:nvPr/>
        </p:nvSpPr>
        <p:spPr bwMode="auto">
          <a:xfrm>
            <a:off x="3097213" y="5003800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08" name="Rectangle 60"/>
          <p:cNvSpPr>
            <a:spLocks noChangeArrowheads="1"/>
          </p:cNvSpPr>
          <p:nvPr/>
        </p:nvSpPr>
        <p:spPr bwMode="auto">
          <a:xfrm>
            <a:off x="3960813" y="5003800"/>
            <a:ext cx="576262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09" name="Rectangle 61"/>
          <p:cNvSpPr>
            <a:spLocks noChangeArrowheads="1"/>
          </p:cNvSpPr>
          <p:nvPr/>
        </p:nvSpPr>
        <p:spPr bwMode="auto">
          <a:xfrm>
            <a:off x="4537075" y="5003800"/>
            <a:ext cx="1296988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10" name="Rectangle 62"/>
          <p:cNvSpPr>
            <a:spLocks noChangeArrowheads="1"/>
          </p:cNvSpPr>
          <p:nvPr/>
        </p:nvSpPr>
        <p:spPr bwMode="auto">
          <a:xfrm>
            <a:off x="25209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11" name="Rectangle 63"/>
          <p:cNvSpPr>
            <a:spLocks noChangeArrowheads="1"/>
          </p:cNvSpPr>
          <p:nvPr/>
        </p:nvSpPr>
        <p:spPr bwMode="auto">
          <a:xfrm>
            <a:off x="30972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2" name="Rectangle 64"/>
          <p:cNvSpPr>
            <a:spLocks noChangeArrowheads="1"/>
          </p:cNvSpPr>
          <p:nvPr/>
        </p:nvSpPr>
        <p:spPr bwMode="auto">
          <a:xfrm>
            <a:off x="39608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3" name="Rectangle 65"/>
          <p:cNvSpPr>
            <a:spLocks noChangeArrowheads="1"/>
          </p:cNvSpPr>
          <p:nvPr/>
        </p:nvSpPr>
        <p:spPr bwMode="auto">
          <a:xfrm>
            <a:off x="45370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4" name="Rectangle 66"/>
          <p:cNvSpPr>
            <a:spLocks noChangeArrowheads="1"/>
          </p:cNvSpPr>
          <p:nvPr/>
        </p:nvSpPr>
        <p:spPr bwMode="auto">
          <a:xfrm>
            <a:off x="25209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15" name="Rectangle 67"/>
          <p:cNvSpPr>
            <a:spLocks noChangeArrowheads="1"/>
          </p:cNvSpPr>
          <p:nvPr/>
        </p:nvSpPr>
        <p:spPr bwMode="auto">
          <a:xfrm>
            <a:off x="30972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6" name="Rectangle 68"/>
          <p:cNvSpPr>
            <a:spLocks noChangeArrowheads="1"/>
          </p:cNvSpPr>
          <p:nvPr/>
        </p:nvSpPr>
        <p:spPr bwMode="auto">
          <a:xfrm>
            <a:off x="39608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7" name="Rectangle 69"/>
          <p:cNvSpPr>
            <a:spLocks noChangeArrowheads="1"/>
          </p:cNvSpPr>
          <p:nvPr/>
        </p:nvSpPr>
        <p:spPr bwMode="auto">
          <a:xfrm>
            <a:off x="45370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18" name="Rectangle 70"/>
          <p:cNvSpPr>
            <a:spLocks noChangeArrowheads="1"/>
          </p:cNvSpPr>
          <p:nvPr/>
        </p:nvSpPr>
        <p:spPr bwMode="auto">
          <a:xfrm>
            <a:off x="25209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19" name="Rectangle 71"/>
          <p:cNvSpPr>
            <a:spLocks noChangeArrowheads="1"/>
          </p:cNvSpPr>
          <p:nvPr/>
        </p:nvSpPr>
        <p:spPr bwMode="auto">
          <a:xfrm>
            <a:off x="30972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20" name="Rectangle 72"/>
          <p:cNvSpPr>
            <a:spLocks noChangeArrowheads="1"/>
          </p:cNvSpPr>
          <p:nvPr/>
        </p:nvSpPr>
        <p:spPr bwMode="auto">
          <a:xfrm>
            <a:off x="39608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21" name="Rectangle 73"/>
          <p:cNvSpPr>
            <a:spLocks noChangeArrowheads="1"/>
          </p:cNvSpPr>
          <p:nvPr/>
        </p:nvSpPr>
        <p:spPr bwMode="auto">
          <a:xfrm>
            <a:off x="45370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18922" name="Rectangle 74"/>
          <p:cNvSpPr>
            <a:spLocks noChangeArrowheads="1"/>
          </p:cNvSpPr>
          <p:nvPr/>
        </p:nvSpPr>
        <p:spPr bwMode="auto">
          <a:xfrm>
            <a:off x="25209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23" name="Rectangle 75"/>
          <p:cNvSpPr>
            <a:spLocks noChangeArrowheads="1"/>
          </p:cNvSpPr>
          <p:nvPr/>
        </p:nvSpPr>
        <p:spPr bwMode="auto">
          <a:xfrm>
            <a:off x="30972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24" name="Rectangle 76"/>
          <p:cNvSpPr>
            <a:spLocks noChangeArrowheads="1"/>
          </p:cNvSpPr>
          <p:nvPr/>
        </p:nvSpPr>
        <p:spPr bwMode="auto">
          <a:xfrm>
            <a:off x="39608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25" name="Rectangle 77"/>
          <p:cNvSpPr>
            <a:spLocks noChangeArrowheads="1"/>
          </p:cNvSpPr>
          <p:nvPr/>
        </p:nvSpPr>
        <p:spPr bwMode="auto">
          <a:xfrm>
            <a:off x="45370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26" name="Rectangle 78"/>
          <p:cNvSpPr>
            <a:spLocks noChangeArrowheads="1"/>
          </p:cNvSpPr>
          <p:nvPr/>
        </p:nvSpPr>
        <p:spPr bwMode="auto">
          <a:xfrm>
            <a:off x="25209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27" name="Rectangle 79"/>
          <p:cNvSpPr>
            <a:spLocks noChangeArrowheads="1"/>
          </p:cNvSpPr>
          <p:nvPr/>
        </p:nvSpPr>
        <p:spPr bwMode="auto">
          <a:xfrm>
            <a:off x="30972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28" name="Rectangle 80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29" name="Rectangle 81"/>
          <p:cNvSpPr>
            <a:spLocks noChangeArrowheads="1"/>
          </p:cNvSpPr>
          <p:nvPr/>
        </p:nvSpPr>
        <p:spPr bwMode="auto">
          <a:xfrm>
            <a:off x="45370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30" name="Rectangle 82"/>
          <p:cNvSpPr>
            <a:spLocks noChangeArrowheads="1"/>
          </p:cNvSpPr>
          <p:nvPr/>
        </p:nvSpPr>
        <p:spPr bwMode="auto">
          <a:xfrm>
            <a:off x="25209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31" name="Rectangle 83"/>
          <p:cNvSpPr>
            <a:spLocks noChangeArrowheads="1"/>
          </p:cNvSpPr>
          <p:nvPr/>
        </p:nvSpPr>
        <p:spPr bwMode="auto">
          <a:xfrm>
            <a:off x="30972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32" name="Rectangle 84"/>
          <p:cNvSpPr>
            <a:spLocks noChangeArrowheads="1"/>
          </p:cNvSpPr>
          <p:nvPr/>
        </p:nvSpPr>
        <p:spPr bwMode="auto">
          <a:xfrm>
            <a:off x="39608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33" name="Rectangle 85"/>
          <p:cNvSpPr>
            <a:spLocks noChangeArrowheads="1"/>
          </p:cNvSpPr>
          <p:nvPr/>
        </p:nvSpPr>
        <p:spPr bwMode="auto">
          <a:xfrm>
            <a:off x="45370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34" name="Text Box 86"/>
          <p:cNvSpPr txBox="1">
            <a:spLocks noChangeArrowheads="1"/>
          </p:cNvSpPr>
          <p:nvPr/>
        </p:nvSpPr>
        <p:spPr bwMode="auto">
          <a:xfrm>
            <a:off x="20208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8935" name="Text Box 87"/>
          <p:cNvSpPr txBox="1">
            <a:spLocks noChangeArrowheads="1"/>
          </p:cNvSpPr>
          <p:nvPr/>
        </p:nvSpPr>
        <p:spPr bwMode="auto">
          <a:xfrm>
            <a:off x="20208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18936" name="Text Box 88"/>
          <p:cNvSpPr txBox="1">
            <a:spLocks noChangeArrowheads="1"/>
          </p:cNvSpPr>
          <p:nvPr/>
        </p:nvSpPr>
        <p:spPr bwMode="auto">
          <a:xfrm>
            <a:off x="20208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18937" name="Text Box 89"/>
          <p:cNvSpPr txBox="1">
            <a:spLocks noChangeArrowheads="1"/>
          </p:cNvSpPr>
          <p:nvPr/>
        </p:nvSpPr>
        <p:spPr bwMode="auto">
          <a:xfrm>
            <a:off x="20208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8938" name="Text Box 90"/>
          <p:cNvSpPr txBox="1">
            <a:spLocks noChangeArrowheads="1"/>
          </p:cNvSpPr>
          <p:nvPr/>
        </p:nvSpPr>
        <p:spPr bwMode="auto">
          <a:xfrm>
            <a:off x="20208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18939" name="Text Box 91"/>
          <p:cNvSpPr txBox="1">
            <a:spLocks noChangeArrowheads="1"/>
          </p:cNvSpPr>
          <p:nvPr/>
        </p:nvSpPr>
        <p:spPr bwMode="auto">
          <a:xfrm>
            <a:off x="20208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8940" name="Text Box 92"/>
          <p:cNvSpPr txBox="1">
            <a:spLocks noChangeArrowheads="1"/>
          </p:cNvSpPr>
          <p:nvPr/>
        </p:nvSpPr>
        <p:spPr bwMode="auto">
          <a:xfrm>
            <a:off x="20208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18941" name="Text Box 93"/>
          <p:cNvSpPr txBox="1">
            <a:spLocks noChangeArrowheads="1"/>
          </p:cNvSpPr>
          <p:nvPr/>
        </p:nvSpPr>
        <p:spPr bwMode="auto">
          <a:xfrm>
            <a:off x="20208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8942" name="Text Box 94"/>
          <p:cNvSpPr txBox="1">
            <a:spLocks noChangeArrowheads="1"/>
          </p:cNvSpPr>
          <p:nvPr/>
        </p:nvSpPr>
        <p:spPr bwMode="auto">
          <a:xfrm>
            <a:off x="20208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18944" name="Rectangle 9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18945" name="Rectangle 9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18946" name="Rectangle 98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47" name="Text Box 99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18948" name="Text Box 100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18949" name="Rectangle 101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8950" name="Text Box 102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18951" name="Rectangle 103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718952" name="Group 10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18953" name="Rectangle 10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718954" name="Rectangle 10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</p:grpSp>
      <p:grpSp>
        <p:nvGrpSpPr>
          <p:cNvPr id="718955" name="Group 107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18956" name="Rectangle 108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  <p:sp>
          <p:nvSpPr>
            <p:cNvPr id="718957" name="Rectangle 109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18958" name="AutoShape 110"/>
          <p:cNvCxnSpPr>
            <a:cxnSpLocks noChangeShapeType="1"/>
            <a:stCxn id="718953" idx="1"/>
            <a:endCxn id="718934" idx="1"/>
          </p:cNvCxnSpPr>
          <p:nvPr/>
        </p:nvCxnSpPr>
        <p:spPr bwMode="auto">
          <a:xfrm rot="10800000" flipH="1" flipV="1">
            <a:off x="576262" y="1727993"/>
            <a:ext cx="1444565" cy="3080077"/>
          </a:xfrm>
          <a:prstGeom prst="bentConnector3">
            <a:avLst>
              <a:gd name="adj1" fmla="val -15825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18964" name="Rectangle 116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18965" name="Rectangle 117"/>
          <p:cNvSpPr>
            <a:spLocks noChangeArrowheads="1"/>
          </p:cNvSpPr>
          <p:nvPr/>
        </p:nvSpPr>
        <p:spPr bwMode="auto">
          <a:xfrm>
            <a:off x="4535488" y="5364163"/>
            <a:ext cx="1296987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66" name="Rectangle 118"/>
          <p:cNvSpPr>
            <a:spLocks noChangeArrowheads="1"/>
          </p:cNvSpPr>
          <p:nvPr/>
        </p:nvSpPr>
        <p:spPr bwMode="auto">
          <a:xfrm>
            <a:off x="3095625" y="53641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67" name="Rectangle 119"/>
          <p:cNvSpPr>
            <a:spLocks noChangeArrowheads="1"/>
          </p:cNvSpPr>
          <p:nvPr/>
        </p:nvSpPr>
        <p:spPr bwMode="auto">
          <a:xfrm>
            <a:off x="3959225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68" name="Rectangle 120"/>
          <p:cNvSpPr>
            <a:spLocks noChangeArrowheads="1"/>
          </p:cNvSpPr>
          <p:nvPr/>
        </p:nvSpPr>
        <p:spPr bwMode="auto">
          <a:xfrm>
            <a:off x="2519363" y="53641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69" name="AutoShape 121"/>
          <p:cNvSpPr>
            <a:spLocks noChangeArrowheads="1"/>
          </p:cNvSpPr>
          <p:nvPr/>
        </p:nvSpPr>
        <p:spPr bwMode="auto">
          <a:xfrm flipH="1">
            <a:off x="5616575" y="1476375"/>
            <a:ext cx="935038" cy="935038"/>
          </a:xfrm>
          <a:prstGeom prst="lightningBol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書込み</a:t>
            </a:r>
          </a:p>
        </p:txBody>
      </p:sp>
      <p:sp>
        <p:nvSpPr>
          <p:cNvPr id="718970" name="Text Box 122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18971" name="Rectangle 123"/>
          <p:cNvSpPr>
            <a:spLocks noChangeArrowheads="1"/>
          </p:cNvSpPr>
          <p:nvPr/>
        </p:nvSpPr>
        <p:spPr bwMode="auto">
          <a:xfrm>
            <a:off x="3960813" y="6804025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59" name="AutoShape 111"/>
          <p:cNvSpPr>
            <a:spLocks noChangeArrowheads="1"/>
          </p:cNvSpPr>
          <p:nvPr/>
        </p:nvSpPr>
        <p:spPr bwMode="auto">
          <a:xfrm>
            <a:off x="5256213" y="900113"/>
            <a:ext cx="2160587" cy="1152525"/>
          </a:xfrm>
          <a:prstGeom prst="cloudCallout">
            <a:avLst>
              <a:gd name="adj1" fmla="val -30384"/>
              <a:gd name="adj2" fmla="val 59366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</p:txBody>
      </p:sp>
      <p:sp>
        <p:nvSpPr>
          <p:cNvPr id="718973" name="AutoShape 125"/>
          <p:cNvSpPr>
            <a:spLocks noChangeArrowheads="1"/>
          </p:cNvSpPr>
          <p:nvPr/>
        </p:nvSpPr>
        <p:spPr bwMode="auto">
          <a:xfrm>
            <a:off x="8496300" y="4067175"/>
            <a:ext cx="1871663" cy="11509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二次記憶に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書戻し</a:t>
            </a:r>
          </a:p>
        </p:txBody>
      </p:sp>
      <p:sp>
        <p:nvSpPr>
          <p:cNvPr id="718974" name="Rectangle 126"/>
          <p:cNvSpPr>
            <a:spLocks noChangeArrowheads="1"/>
          </p:cNvSpPr>
          <p:nvPr/>
        </p:nvSpPr>
        <p:spPr bwMode="auto">
          <a:xfrm>
            <a:off x="7632700" y="19081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18975" name="Rectangle 127"/>
          <p:cNvSpPr>
            <a:spLocks noChangeArrowheads="1"/>
          </p:cNvSpPr>
          <p:nvPr/>
        </p:nvSpPr>
        <p:spPr bwMode="auto">
          <a:xfrm>
            <a:off x="4535488" y="4643438"/>
            <a:ext cx="1296987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76" name="Rectangle 128"/>
          <p:cNvSpPr>
            <a:spLocks noChangeArrowheads="1"/>
          </p:cNvSpPr>
          <p:nvPr/>
        </p:nvSpPr>
        <p:spPr bwMode="auto">
          <a:xfrm>
            <a:off x="3095625" y="4643438"/>
            <a:ext cx="863600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77" name="Rectangle 129"/>
          <p:cNvSpPr>
            <a:spLocks noChangeArrowheads="1"/>
          </p:cNvSpPr>
          <p:nvPr/>
        </p:nvSpPr>
        <p:spPr bwMode="auto">
          <a:xfrm>
            <a:off x="3959225" y="4643438"/>
            <a:ext cx="576263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78" name="Rectangle 130"/>
          <p:cNvSpPr>
            <a:spLocks noChangeArrowheads="1"/>
          </p:cNvSpPr>
          <p:nvPr/>
        </p:nvSpPr>
        <p:spPr bwMode="auto">
          <a:xfrm>
            <a:off x="2519363" y="4643438"/>
            <a:ext cx="576262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18979" name="Rectangle 131"/>
          <p:cNvSpPr>
            <a:spLocks noChangeArrowheads="1"/>
          </p:cNvSpPr>
          <p:nvPr/>
        </p:nvSpPr>
        <p:spPr bwMode="auto">
          <a:xfrm>
            <a:off x="2519363" y="6804025"/>
            <a:ext cx="576262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80" name="Rectangle 132"/>
          <p:cNvSpPr>
            <a:spLocks noChangeArrowheads="1"/>
          </p:cNvSpPr>
          <p:nvPr/>
        </p:nvSpPr>
        <p:spPr bwMode="auto">
          <a:xfrm>
            <a:off x="3095625" y="6804025"/>
            <a:ext cx="863600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18981" name="Rectangle 133"/>
          <p:cNvSpPr>
            <a:spLocks noChangeArrowheads="1"/>
          </p:cNvSpPr>
          <p:nvPr/>
        </p:nvSpPr>
        <p:spPr bwMode="auto">
          <a:xfrm>
            <a:off x="4535488" y="6804025"/>
            <a:ext cx="1296987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82" name="Rectangle 134"/>
          <p:cNvSpPr>
            <a:spLocks noChangeArrowheads="1"/>
          </p:cNvSpPr>
          <p:nvPr/>
        </p:nvSpPr>
        <p:spPr bwMode="auto">
          <a:xfrm>
            <a:off x="3959225" y="6804025"/>
            <a:ext cx="576263" cy="360363"/>
          </a:xfrm>
          <a:prstGeom prst="rect">
            <a:avLst/>
          </a:prstGeom>
          <a:solidFill>
            <a:schemeClr val="fol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18972" name="AutoShape 124"/>
          <p:cNvSpPr>
            <a:spLocks noChangeArrowheads="1"/>
          </p:cNvSpPr>
          <p:nvPr/>
        </p:nvSpPr>
        <p:spPr bwMode="auto">
          <a:xfrm>
            <a:off x="4319588" y="5508625"/>
            <a:ext cx="1871662" cy="1150938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変更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されている</a:t>
            </a:r>
          </a:p>
        </p:txBody>
      </p:sp>
      <p:sp>
        <p:nvSpPr>
          <p:cNvPr id="718983" name="AutoShape 135"/>
          <p:cNvSpPr>
            <a:spLocks noChangeArrowheads="1"/>
          </p:cNvSpPr>
          <p:nvPr/>
        </p:nvSpPr>
        <p:spPr bwMode="auto">
          <a:xfrm>
            <a:off x="3671888" y="2843213"/>
            <a:ext cx="4248150" cy="1511300"/>
          </a:xfrm>
          <a:prstGeom prst="wedgeRoundRectCallout">
            <a:avLst>
              <a:gd name="adj1" fmla="val 45778"/>
              <a:gd name="adj2" fmla="val 121009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物理記憶上で行った変更が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仮想記憶でも有効に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7189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99FF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7189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189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xit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718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811E-6 -4.00252E-6 L 0.3148 0.45065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718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18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18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189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6 3.78151E-6 L -0.31433 0.00945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7189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1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1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1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71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944" grpId="0" animBg="1"/>
      <p:bldP spid="718969" grpId="1" animBg="1"/>
      <p:bldP spid="718969" grpId="2" animBg="1"/>
      <p:bldP spid="718971" grpId="0" animBg="1"/>
      <p:bldP spid="718959" grpId="0" animBg="1"/>
      <p:bldP spid="718959" grpId="1" animBg="1"/>
      <p:bldP spid="718973" grpId="0" animBg="1"/>
      <p:bldP spid="718973" grpId="1" animBg="1"/>
      <p:bldP spid="718974" grpId="0" animBg="1"/>
      <p:bldP spid="718975" grpId="0" animBg="1"/>
      <p:bldP spid="718976" grpId="0" animBg="1"/>
      <p:bldP spid="718977" grpId="0" animBg="1"/>
      <p:bldP spid="718978" grpId="0" animBg="1"/>
      <p:bldP spid="718979" grpId="0" animBg="1"/>
      <p:bldP spid="718980" grpId="0" animBg="1"/>
      <p:bldP spid="718981" grpId="0" animBg="1"/>
      <p:bldP spid="718982" grpId="0" animBg="1"/>
      <p:bldP spid="718972" grpId="0" animBg="1"/>
      <p:bldP spid="718972" grpId="1" animBg="1"/>
      <p:bldP spid="71898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ページテーブル</a:t>
            </a:r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V</a:t>
            </a:r>
            <a:r>
              <a:rPr lang="ja-JP" altLang="en-US"/>
              <a:t>フラグ </a:t>
            </a:r>
            <a:r>
              <a:rPr lang="en-US" altLang="ja-JP"/>
              <a:t>(Virtual Memory flag)</a:t>
            </a:r>
          </a:p>
          <a:p>
            <a:pPr lvl="1"/>
            <a:r>
              <a:rPr lang="ja-JP" altLang="en-US"/>
              <a:t>そのページが主記憶上に存在するか否かを示す</a:t>
            </a:r>
          </a:p>
          <a:p>
            <a:pPr lvl="1"/>
            <a:r>
              <a:rPr lang="ja-JP" altLang="en-US"/>
              <a:t>「</a:t>
            </a:r>
            <a:r>
              <a:rPr lang="en-US" altLang="ja-JP"/>
              <a:t>0</a:t>
            </a:r>
            <a:r>
              <a:rPr lang="ja-JP" altLang="en-US"/>
              <a:t>」の場合は既に主記憶上に存在するので，</a:t>
            </a:r>
            <a:br>
              <a:rPr lang="ja-JP" altLang="en-US"/>
            </a:br>
            <a:r>
              <a:rPr lang="ja-JP" altLang="en-US"/>
              <a:t>そのままアクセス可</a:t>
            </a:r>
          </a:p>
          <a:p>
            <a:pPr lvl="1"/>
            <a:r>
              <a:rPr lang="ja-JP" altLang="en-US"/>
              <a:t>「</a:t>
            </a:r>
            <a:r>
              <a:rPr lang="en-US" altLang="ja-JP"/>
              <a:t>1</a:t>
            </a:r>
            <a:r>
              <a:rPr lang="ja-JP" altLang="en-US"/>
              <a:t>」の場合は</a:t>
            </a:r>
            <a:r>
              <a:rPr lang="ja-JP" altLang="en-US">
                <a:solidFill>
                  <a:srgbClr val="A50021"/>
                </a:solidFill>
              </a:rPr>
              <a:t>スワップインが必要</a:t>
            </a:r>
          </a:p>
          <a:p>
            <a:endParaRPr lang="ja-JP" altLang="en-US">
              <a:solidFill>
                <a:srgbClr val="A50021"/>
              </a:solidFill>
            </a:endParaRPr>
          </a:p>
          <a:p>
            <a:r>
              <a:rPr lang="en-US" altLang="ja-JP"/>
              <a:t>C</a:t>
            </a:r>
            <a:r>
              <a:rPr lang="ja-JP" altLang="en-US"/>
              <a:t>フラグ </a:t>
            </a:r>
            <a:r>
              <a:rPr lang="en-US" altLang="ja-JP"/>
              <a:t>(Change flag)</a:t>
            </a:r>
          </a:p>
          <a:p>
            <a:pPr lvl="1"/>
            <a:r>
              <a:rPr lang="ja-JP" altLang="en-US"/>
              <a:t>スワップイン後，そのフレームに対して書き込み</a:t>
            </a:r>
            <a:br>
              <a:rPr lang="ja-JP" altLang="en-US"/>
            </a:br>
            <a:r>
              <a:rPr lang="ja-JP" altLang="en-US"/>
              <a:t>が行われたか（変更されたか）否かを示す</a:t>
            </a:r>
          </a:p>
          <a:p>
            <a:pPr lvl="1"/>
            <a:r>
              <a:rPr lang="ja-JP" altLang="en-US"/>
              <a:t>「</a:t>
            </a:r>
            <a:r>
              <a:rPr lang="en-US" altLang="ja-JP"/>
              <a:t>1</a:t>
            </a:r>
            <a:r>
              <a:rPr lang="ja-JP" altLang="en-US"/>
              <a:t>」の場合は，</a:t>
            </a:r>
            <a:r>
              <a:rPr lang="ja-JP" altLang="en-US">
                <a:solidFill>
                  <a:srgbClr val="A50021"/>
                </a:solidFill>
              </a:rPr>
              <a:t>スワップアウト時に</a:t>
            </a:r>
            <a:br>
              <a:rPr lang="ja-JP" altLang="en-US">
                <a:solidFill>
                  <a:srgbClr val="A50021"/>
                </a:solidFill>
              </a:rPr>
            </a:br>
            <a:r>
              <a:rPr lang="ja-JP" altLang="en-US">
                <a:solidFill>
                  <a:srgbClr val="A50021"/>
                </a:solidFill>
              </a:rPr>
              <a:t>二次記憶へのフレームの書き戻しが必要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V</a:t>
            </a:r>
            <a:r>
              <a:rPr lang="ja-JP" altLang="en-US"/>
              <a:t>フラグ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V=1</a:t>
            </a:r>
            <a:r>
              <a:rPr lang="ja-JP" altLang="en-US"/>
              <a:t>であるようなエントリが指定された場合</a:t>
            </a:r>
          </a:p>
          <a:p>
            <a:pPr lvl="1"/>
            <a:r>
              <a:rPr lang="ja-JP" altLang="en-US"/>
              <a:t>ページフォルト割り込みを発生</a:t>
            </a:r>
          </a:p>
          <a:p>
            <a:pPr lvl="2"/>
            <a:r>
              <a:rPr lang="ja-JP" altLang="en-US"/>
              <a:t>プログラムを停止</a:t>
            </a:r>
          </a:p>
          <a:p>
            <a:pPr lvl="1"/>
            <a:r>
              <a:rPr lang="ja-JP" altLang="en-US"/>
              <a:t>スワップ操作</a:t>
            </a:r>
          </a:p>
          <a:p>
            <a:pPr lvl="2"/>
            <a:r>
              <a:rPr lang="ja-JP" altLang="en-US"/>
              <a:t>必要であればスワップアウト</a:t>
            </a:r>
          </a:p>
          <a:p>
            <a:pPr lvl="2"/>
            <a:r>
              <a:rPr lang="ja-JP" altLang="en-US"/>
              <a:t>スワップイン</a:t>
            </a:r>
          </a:p>
          <a:p>
            <a:pPr lvl="2"/>
            <a:endParaRPr lang="ja-JP" altLang="en-US"/>
          </a:p>
          <a:p>
            <a:r>
              <a:rPr lang="ja-JP" altLang="en-US"/>
              <a:t>アクセス速度の違い</a:t>
            </a:r>
          </a:p>
          <a:p>
            <a:pPr lvl="1"/>
            <a:r>
              <a:rPr lang="ja-JP" altLang="en-US"/>
              <a:t>主記憶：	</a:t>
            </a:r>
            <a:r>
              <a:rPr lang="en-US" altLang="ja-JP"/>
              <a:t>10</a:t>
            </a:r>
            <a:r>
              <a:rPr lang="en-US" altLang="ja-JP" baseline="30000"/>
              <a:t>-7</a:t>
            </a:r>
            <a:r>
              <a:rPr lang="ja-JP" altLang="en-US"/>
              <a:t>秒</a:t>
            </a:r>
          </a:p>
          <a:p>
            <a:pPr lvl="1"/>
            <a:r>
              <a:rPr lang="ja-JP" altLang="en-US"/>
              <a:t>二次記憶：	</a:t>
            </a:r>
            <a:r>
              <a:rPr lang="en-US" altLang="ja-JP"/>
              <a:t>10</a:t>
            </a:r>
            <a:r>
              <a:rPr lang="en-US" altLang="ja-JP" baseline="30000"/>
              <a:t>-3</a:t>
            </a:r>
            <a:r>
              <a:rPr lang="ja-JP" altLang="en-US"/>
              <a:t>秒</a:t>
            </a:r>
          </a:p>
          <a:p>
            <a:pPr lvl="1"/>
            <a:endParaRPr lang="ja-JP" altLang="en-US"/>
          </a:p>
        </p:txBody>
      </p:sp>
      <p:sp>
        <p:nvSpPr>
          <p:cNvPr id="720900" name="AutoShape 4"/>
          <p:cNvSpPr>
            <a:spLocks noChangeArrowheads="1"/>
          </p:cNvSpPr>
          <p:nvPr/>
        </p:nvSpPr>
        <p:spPr bwMode="auto">
          <a:xfrm>
            <a:off x="4319588" y="5724525"/>
            <a:ext cx="433387" cy="792163"/>
          </a:xfrm>
          <a:prstGeom prst="curvedLeftArrow">
            <a:avLst>
              <a:gd name="adj1" fmla="val 36557"/>
              <a:gd name="adj2" fmla="val 73114"/>
              <a:gd name="adj3" fmla="val 33333"/>
            </a:avLst>
          </a:prstGeom>
          <a:solidFill>
            <a:srgbClr val="FFCC99"/>
          </a:solidFill>
          <a:ln w="381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20901" name="Text Box 5"/>
          <p:cNvSpPr txBox="1">
            <a:spLocks noChangeArrowheads="1"/>
          </p:cNvSpPr>
          <p:nvPr/>
        </p:nvSpPr>
        <p:spPr bwMode="auto">
          <a:xfrm>
            <a:off x="4892826" y="5868988"/>
            <a:ext cx="17110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数千倍遅い</a:t>
            </a:r>
          </a:p>
        </p:txBody>
      </p:sp>
      <p:sp>
        <p:nvSpPr>
          <p:cNvPr id="720902" name="AutoShape 6"/>
          <p:cNvSpPr>
            <a:spLocks noChangeArrowheads="1"/>
          </p:cNvSpPr>
          <p:nvPr/>
        </p:nvSpPr>
        <p:spPr bwMode="auto">
          <a:xfrm>
            <a:off x="6048375" y="3563938"/>
            <a:ext cx="3744913" cy="2016125"/>
          </a:xfrm>
          <a:prstGeom prst="wedgeEllipseCallout">
            <a:avLst>
              <a:gd name="adj1" fmla="val -43769"/>
              <a:gd name="adj2" fmla="val 6283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スワップ操作は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必要最低限に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おさえたい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2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2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2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00" grpId="0" animBg="1"/>
      <p:bldP spid="720901" grpId="0"/>
      <p:bldP spid="72090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</a:t>
            </a:r>
            <a:r>
              <a:rPr lang="ja-JP" altLang="en-US"/>
              <a:t>フラグ</a:t>
            </a:r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当該ページに対して書き込み（変更）が</a:t>
            </a:r>
            <a:br>
              <a:rPr lang="ja-JP" altLang="en-US" dirty="0"/>
            </a:br>
            <a:r>
              <a:rPr lang="ja-JP" altLang="en-US" dirty="0"/>
              <a:t>あったか否かを示す</a:t>
            </a:r>
          </a:p>
          <a:p>
            <a:pPr lvl="1"/>
            <a:r>
              <a:rPr lang="ja-JP" altLang="en-US" dirty="0"/>
              <a:t>変更があった場合はもちろん</a:t>
            </a:r>
            <a:br>
              <a:rPr lang="ja-JP" altLang="en-US" dirty="0"/>
            </a:br>
            <a:r>
              <a:rPr lang="ja-JP" altLang="en-US" dirty="0"/>
              <a:t>スワップアウト時に二次記憶への書き戻しが必要</a:t>
            </a:r>
          </a:p>
          <a:p>
            <a:pPr lvl="1"/>
            <a:r>
              <a:rPr lang="ja-JP" altLang="en-US" dirty="0"/>
              <a:t>変更がなかった場合は，</a:t>
            </a:r>
            <a:br>
              <a:rPr lang="ja-JP" altLang="en-US" dirty="0"/>
            </a:br>
            <a:r>
              <a:rPr lang="ja-JP" altLang="en-US" dirty="0"/>
              <a:t>スワップアウト時の書き戻しを</a:t>
            </a:r>
            <a:r>
              <a:rPr lang="ja-JP" altLang="en-US" dirty="0">
                <a:solidFill>
                  <a:srgbClr val="A50021"/>
                </a:solidFill>
              </a:rPr>
              <a:t>サボれる</a:t>
            </a:r>
          </a:p>
        </p:txBody>
      </p:sp>
      <p:sp>
        <p:nvSpPr>
          <p:cNvPr id="721924" name="AutoShape 4"/>
          <p:cNvSpPr>
            <a:spLocks noChangeArrowheads="1"/>
          </p:cNvSpPr>
          <p:nvPr/>
        </p:nvSpPr>
        <p:spPr bwMode="auto">
          <a:xfrm>
            <a:off x="4895850" y="4643438"/>
            <a:ext cx="3744913" cy="2016125"/>
          </a:xfrm>
          <a:prstGeom prst="wedgeEllipseCallout">
            <a:avLst>
              <a:gd name="adj1" fmla="val -1292"/>
              <a:gd name="adj2" fmla="val -75042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転送コストの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削減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2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P</a:t>
            </a:r>
            <a:r>
              <a:rPr lang="ja-JP" altLang="en-US"/>
              <a:t>フラグ</a:t>
            </a:r>
          </a:p>
        </p:txBody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ページごとにアクセス制御可能</a:t>
            </a:r>
          </a:p>
          <a:p>
            <a:pPr lvl="1"/>
            <a:r>
              <a:rPr lang="ja-JP" altLang="en-US" dirty="0"/>
              <a:t>読み出し	可・不可</a:t>
            </a:r>
          </a:p>
          <a:p>
            <a:pPr lvl="1"/>
            <a:r>
              <a:rPr lang="ja-JP" altLang="en-US" dirty="0"/>
              <a:t>書き込み	可・不可</a:t>
            </a:r>
          </a:p>
          <a:p>
            <a:pPr lvl="1"/>
            <a:r>
              <a:rPr lang="ja-JP" altLang="en-US" dirty="0"/>
              <a:t>実行			可・不可</a:t>
            </a:r>
          </a:p>
          <a:p>
            <a:pPr lvl="1"/>
            <a:endParaRPr lang="ja-JP" altLang="en-US" dirty="0"/>
          </a:p>
          <a:p>
            <a:r>
              <a:rPr lang="ja-JP" altLang="en-US" dirty="0"/>
              <a:t>実行</a:t>
            </a:r>
          </a:p>
          <a:p>
            <a:pPr lvl="1"/>
            <a:r>
              <a:rPr lang="ja-JP" altLang="en-US" dirty="0"/>
              <a:t>ウィルスなどによる，予期しないアドレスからの</a:t>
            </a:r>
            <a:br>
              <a:rPr lang="ja-JP" altLang="en-US" dirty="0"/>
            </a:br>
            <a:r>
              <a:rPr lang="ja-JP" altLang="en-US" dirty="0"/>
              <a:t>実行を防いだりできる</a:t>
            </a:r>
          </a:p>
          <a:p>
            <a:pPr lvl="1"/>
            <a:r>
              <a:rPr lang="ja-JP" altLang="en-US" dirty="0"/>
              <a:t>例）スタック領域は実行不可能に</a:t>
            </a:r>
          </a:p>
          <a:p>
            <a:pPr lvl="2"/>
            <a:r>
              <a:rPr lang="ja-JP" altLang="en-US" dirty="0"/>
              <a:t>スタックは通常，プログラムを格納しない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復習：フラグメンテーション</a:t>
            </a:r>
          </a:p>
        </p:txBody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空き領域の断片化</a:t>
            </a:r>
          </a:p>
          <a:p>
            <a:pPr lvl="1"/>
            <a:r>
              <a:rPr lang="ja-JP" altLang="en-US" dirty="0"/>
              <a:t>処理の進行に伴い，小さな空き領域が増加</a:t>
            </a:r>
            <a:br>
              <a:rPr lang="ja-JP" altLang="en-US" dirty="0"/>
            </a:br>
            <a:r>
              <a:rPr lang="ja-JP" altLang="en-US" dirty="0"/>
              <a:t>空き領域が断片化（</a:t>
            </a:r>
            <a:r>
              <a:rPr lang="ja-JP" altLang="en-US" dirty="0">
                <a:solidFill>
                  <a:srgbClr val="CC0000"/>
                </a:solidFill>
              </a:rPr>
              <a:t>フラグメンテーション</a:t>
            </a:r>
            <a:r>
              <a:rPr lang="ja-JP" altLang="en-US" dirty="0"/>
              <a:t>）</a:t>
            </a:r>
          </a:p>
          <a:p>
            <a:pPr lvl="1"/>
            <a:r>
              <a:rPr lang="ja-JP" altLang="en-US" dirty="0"/>
              <a:t>主記憶全体の空き容量が十分でも，新しいプロセスに</a:t>
            </a:r>
            <a:br>
              <a:rPr lang="ja-JP" altLang="en-US" dirty="0"/>
            </a:br>
            <a:r>
              <a:rPr lang="ja-JP" altLang="en-US" dirty="0"/>
              <a:t>連続した領域を割り当てられない</a:t>
            </a:r>
          </a:p>
          <a:p>
            <a:pPr lvl="1"/>
            <a:r>
              <a:rPr lang="ja-JP" altLang="en-US"/>
              <a:t>統計的には，全領域数の</a:t>
            </a:r>
            <a:r>
              <a:rPr lang="ja-JP" altLang="en-US">
                <a:solidFill>
                  <a:srgbClr val="A50021"/>
                </a:solidFill>
              </a:rPr>
              <a:t>約 </a:t>
            </a:r>
            <a:r>
              <a:rPr lang="en-US" altLang="ja-JP" dirty="0">
                <a:solidFill>
                  <a:srgbClr val="A50021"/>
                </a:solidFill>
              </a:rPr>
              <a:t>1/3 </a:t>
            </a:r>
            <a:r>
              <a:rPr lang="ja-JP" altLang="en-US" dirty="0">
                <a:solidFill>
                  <a:srgbClr val="A50021"/>
                </a:solidFill>
              </a:rPr>
              <a:t>が無駄</a:t>
            </a:r>
            <a:r>
              <a:rPr lang="ja-JP" altLang="en-US" dirty="0"/>
              <a:t>に</a:t>
            </a:r>
            <a:br>
              <a:rPr lang="ja-JP" altLang="en-US" dirty="0"/>
            </a:br>
            <a:endParaRPr lang="ja-JP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ページングの場合</a:t>
            </a:r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主記憶に割り当てられる領域は，ページ単位</a:t>
            </a:r>
          </a:p>
          <a:p>
            <a:pPr lvl="1"/>
            <a:r>
              <a:rPr lang="ja-JP" altLang="en-US"/>
              <a:t>全てのページが何らかのプロセスに割り当てられる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en-US" altLang="ja-JP"/>
              <a:t>1</a:t>
            </a:r>
            <a:r>
              <a:rPr lang="ja-JP" altLang="en-US"/>
              <a:t>ページが </a:t>
            </a:r>
            <a:r>
              <a:rPr lang="en-US" altLang="ja-JP"/>
              <a:t>4</a:t>
            </a:r>
            <a:r>
              <a:rPr lang="ja-JP" altLang="en-US"/>
              <a:t>～</a:t>
            </a:r>
            <a:r>
              <a:rPr lang="en-US" altLang="ja-JP"/>
              <a:t>8kB</a:t>
            </a:r>
            <a:r>
              <a:rPr lang="ja-JP" altLang="en-US"/>
              <a:t>程度なので，</a:t>
            </a:r>
            <a:br>
              <a:rPr lang="ja-JP" altLang="en-US"/>
            </a:br>
            <a:r>
              <a:rPr lang="ja-JP" altLang="en-US"/>
              <a:t>主記憶の全容量からすると微々たる大きさ</a:t>
            </a:r>
          </a:p>
        </p:txBody>
      </p:sp>
      <p:sp>
        <p:nvSpPr>
          <p:cNvPr id="726020" name="Rectangle 4"/>
          <p:cNvSpPr>
            <a:spLocks noChangeArrowheads="1"/>
          </p:cNvSpPr>
          <p:nvPr/>
        </p:nvSpPr>
        <p:spPr bwMode="auto">
          <a:xfrm>
            <a:off x="2305050" y="4932363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26021" name="Rectangle 5"/>
          <p:cNvSpPr>
            <a:spLocks noChangeArrowheads="1"/>
          </p:cNvSpPr>
          <p:nvPr/>
        </p:nvSpPr>
        <p:spPr bwMode="auto">
          <a:xfrm>
            <a:off x="2305050" y="3205163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26022" name="Rectangle 6"/>
          <p:cNvSpPr>
            <a:spLocks noChangeArrowheads="1"/>
          </p:cNvSpPr>
          <p:nvPr/>
        </p:nvSpPr>
        <p:spPr bwMode="auto">
          <a:xfrm>
            <a:off x="2305050" y="3781425"/>
            <a:ext cx="1366838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26023" name="Rectangle 7"/>
          <p:cNvSpPr>
            <a:spLocks noChangeArrowheads="1"/>
          </p:cNvSpPr>
          <p:nvPr/>
        </p:nvSpPr>
        <p:spPr bwMode="auto">
          <a:xfrm>
            <a:off x="2305050" y="4357688"/>
            <a:ext cx="1366838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26025" name="Text Box 9"/>
          <p:cNvSpPr txBox="1">
            <a:spLocks noChangeArrowheads="1"/>
          </p:cNvSpPr>
          <p:nvPr/>
        </p:nvSpPr>
        <p:spPr bwMode="auto">
          <a:xfrm>
            <a:off x="2270100" y="2747963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26027" name="Rectangle 11"/>
          <p:cNvSpPr>
            <a:spLocks noChangeArrowheads="1"/>
          </p:cNvSpPr>
          <p:nvPr/>
        </p:nvSpPr>
        <p:spPr bwMode="auto">
          <a:xfrm>
            <a:off x="2303463" y="3203575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26028" name="Rectangle 12"/>
          <p:cNvSpPr>
            <a:spLocks noChangeArrowheads="1"/>
          </p:cNvSpPr>
          <p:nvPr/>
        </p:nvSpPr>
        <p:spPr bwMode="auto">
          <a:xfrm>
            <a:off x="2303463" y="377983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26029" name="Rectangle 13"/>
          <p:cNvSpPr>
            <a:spLocks noChangeArrowheads="1"/>
          </p:cNvSpPr>
          <p:nvPr/>
        </p:nvSpPr>
        <p:spPr bwMode="auto">
          <a:xfrm>
            <a:off x="2303463" y="435610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26026" name="Rectangle 10"/>
          <p:cNvSpPr>
            <a:spLocks noChangeArrowheads="1"/>
          </p:cNvSpPr>
          <p:nvPr/>
        </p:nvSpPr>
        <p:spPr bwMode="auto">
          <a:xfrm>
            <a:off x="6408738" y="3203575"/>
            <a:ext cx="1366837" cy="1512888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必要</a:t>
            </a:r>
          </a:p>
          <a:p>
            <a:r>
              <a:rPr lang="ja-JP" altLang="en-US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容量</a:t>
            </a:r>
          </a:p>
        </p:txBody>
      </p:sp>
      <p:sp>
        <p:nvSpPr>
          <p:cNvPr id="726030" name="Rectangle 14"/>
          <p:cNvSpPr>
            <a:spLocks noChangeArrowheads="1"/>
          </p:cNvSpPr>
          <p:nvPr/>
        </p:nvSpPr>
        <p:spPr bwMode="auto">
          <a:xfrm>
            <a:off x="2303463" y="4716463"/>
            <a:ext cx="1366837" cy="21590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FF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26031" name="AutoShape 15"/>
          <p:cNvSpPr>
            <a:spLocks noChangeArrowheads="1"/>
          </p:cNvSpPr>
          <p:nvPr/>
        </p:nvSpPr>
        <p:spPr bwMode="auto">
          <a:xfrm>
            <a:off x="4032250" y="2339975"/>
            <a:ext cx="4824413" cy="2232025"/>
          </a:xfrm>
          <a:prstGeom prst="wedgeEllipseCallout">
            <a:avLst>
              <a:gd name="adj1" fmla="val -54213"/>
              <a:gd name="adj2" fmla="val 59389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割り当てられたが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使用されない領域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（内部フラグメンテーション）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500" fill="hold"/>
                                        <p:tgtEl>
                                          <p:spTgt spid="726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92 4.74591E-7 L -0.40771 4.74591E-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726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027" grpId="0" animBg="1"/>
      <p:bldP spid="726028" grpId="0" animBg="1"/>
      <p:bldP spid="726029" grpId="0" animBg="1"/>
      <p:bldP spid="726026" grpId="0" animBg="1"/>
      <p:bldP spid="726026" grpId="1" animBg="1"/>
      <p:bldP spid="726026" grpId="2" animBg="1"/>
      <p:bldP spid="726030" grpId="0" animBg="1"/>
      <p:bldP spid="7260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2909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9.3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ページングの問題点と解決策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ページングの問題点</a:t>
            </a:r>
          </a:p>
        </p:txBody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ページテーブルの巨大さ</a:t>
            </a:r>
          </a:p>
          <a:p>
            <a:pPr lvl="1"/>
            <a:r>
              <a:rPr lang="ja-JP" altLang="en-US"/>
              <a:t>例）仮想アドレス：</a:t>
            </a:r>
            <a:r>
              <a:rPr lang="en-US" altLang="ja-JP"/>
              <a:t>32bit</a:t>
            </a:r>
            <a:r>
              <a:rPr lang="ja-JP" altLang="en-US"/>
              <a:t>，</a:t>
            </a:r>
            <a:r>
              <a:rPr lang="en-US" altLang="ja-JP"/>
              <a:t>1</a:t>
            </a:r>
            <a:r>
              <a:rPr lang="ja-JP" altLang="en-US"/>
              <a:t>ページ：</a:t>
            </a:r>
            <a:r>
              <a:rPr lang="en-US" altLang="ja-JP"/>
              <a:t>8kB </a:t>
            </a:r>
            <a:r>
              <a:rPr lang="ja-JP" altLang="en-US"/>
              <a:t>の場合</a:t>
            </a:r>
            <a:br>
              <a:rPr lang="ja-JP" altLang="en-US"/>
            </a:br>
            <a:r>
              <a:rPr lang="ja-JP" altLang="en-US"/>
              <a:t>　　ページエントリ数：</a:t>
            </a:r>
            <a:r>
              <a:rPr lang="en-US" altLang="ja-JP"/>
              <a:t>500k</a:t>
            </a:r>
            <a:r>
              <a:rPr lang="ja-JP" altLang="en-US"/>
              <a:t>個（</a:t>
            </a:r>
            <a:r>
              <a:rPr lang="ja-JP" altLang="en-US">
                <a:solidFill>
                  <a:srgbClr val="A50021"/>
                </a:solidFill>
              </a:rPr>
              <a:t>約</a:t>
            </a:r>
            <a:r>
              <a:rPr lang="en-US" altLang="ja-JP">
                <a:solidFill>
                  <a:srgbClr val="A50021"/>
                </a:solidFill>
              </a:rPr>
              <a:t>50</a:t>
            </a:r>
            <a:r>
              <a:rPr lang="ja-JP" altLang="en-US">
                <a:solidFill>
                  <a:srgbClr val="A50021"/>
                </a:solidFill>
              </a:rPr>
              <a:t>万</a:t>
            </a:r>
            <a:r>
              <a:rPr lang="ja-JP" altLang="en-US"/>
              <a:t>）</a:t>
            </a:r>
          </a:p>
          <a:p>
            <a:pPr lvl="1"/>
            <a:r>
              <a:rPr lang="ja-JP" altLang="en-US"/>
              <a:t>ページテーブルはプロセス毎に独立</a:t>
            </a:r>
            <a:br>
              <a:rPr lang="ja-JP" altLang="en-US"/>
            </a:br>
            <a:r>
              <a:rPr lang="ja-JP" altLang="en-US"/>
              <a:t>例）</a:t>
            </a:r>
            <a:r>
              <a:rPr lang="en-US" altLang="ja-JP"/>
              <a:t>100</a:t>
            </a:r>
            <a:r>
              <a:rPr lang="ja-JP" altLang="en-US"/>
              <a:t>プロセスの場合エントリ数：</a:t>
            </a:r>
            <a:r>
              <a:rPr lang="ja-JP" altLang="en-US">
                <a:solidFill>
                  <a:srgbClr val="A50021"/>
                </a:solidFill>
              </a:rPr>
              <a:t>約</a:t>
            </a:r>
            <a:r>
              <a:rPr lang="en-US" altLang="ja-JP">
                <a:solidFill>
                  <a:srgbClr val="A50021"/>
                </a:solidFill>
              </a:rPr>
              <a:t>5000</a:t>
            </a:r>
            <a:r>
              <a:rPr lang="ja-JP" altLang="en-US">
                <a:solidFill>
                  <a:srgbClr val="A50021"/>
                </a:solidFill>
              </a:rPr>
              <a:t>万</a:t>
            </a:r>
            <a:br>
              <a:rPr lang="ja-JP" altLang="en-US">
                <a:solidFill>
                  <a:srgbClr val="A50021"/>
                </a:solidFill>
              </a:rPr>
            </a:br>
            <a:r>
              <a:rPr lang="ja-JP" altLang="en-US"/>
              <a:t>　　</a:t>
            </a:r>
            <a:r>
              <a:rPr lang="en-US" altLang="ja-JP"/>
              <a:t>1</a:t>
            </a:r>
            <a:r>
              <a:rPr lang="ja-JP" altLang="en-US"/>
              <a:t>エントリ</a:t>
            </a:r>
            <a:r>
              <a:rPr lang="en-US" altLang="ja-JP"/>
              <a:t>10B</a:t>
            </a:r>
            <a:r>
              <a:rPr lang="ja-JP" altLang="en-US"/>
              <a:t>で構成すると</a:t>
            </a:r>
            <a:r>
              <a:rPr lang="en-US" altLang="ja-JP">
                <a:solidFill>
                  <a:srgbClr val="A50021"/>
                </a:solidFill>
              </a:rPr>
              <a:t>500MB</a:t>
            </a:r>
          </a:p>
          <a:p>
            <a:pPr lvl="2"/>
            <a:endParaRPr lang="en-US" altLang="ja-JP">
              <a:solidFill>
                <a:srgbClr val="A50021"/>
              </a:solidFill>
            </a:endParaRPr>
          </a:p>
          <a:p>
            <a:r>
              <a:rPr lang="ja-JP" altLang="en-US"/>
              <a:t>メモリアクセスの増大</a:t>
            </a:r>
          </a:p>
          <a:p>
            <a:pPr lvl="1"/>
            <a:r>
              <a:rPr lang="ja-JP" altLang="en-US"/>
              <a:t>ページテーブルは主記憶内に存在</a:t>
            </a:r>
          </a:p>
          <a:p>
            <a:pPr lvl="1"/>
            <a:r>
              <a:rPr lang="en-US" altLang="ja-JP"/>
              <a:t>1</a:t>
            </a:r>
            <a:r>
              <a:rPr lang="ja-JP" altLang="en-US"/>
              <a:t>回で</a:t>
            </a:r>
            <a:r>
              <a:rPr lang="en-US" altLang="ja-JP"/>
              <a:t>2</a:t>
            </a:r>
            <a:r>
              <a:rPr lang="ja-JP" altLang="en-US"/>
              <a:t>度の主記憶アクセスが必要</a:t>
            </a:r>
          </a:p>
          <a:p>
            <a:pPr lvl="2"/>
            <a:r>
              <a:rPr lang="ja-JP" altLang="en-US"/>
              <a:t>ページテーブルへのアクセス</a:t>
            </a:r>
          </a:p>
          <a:p>
            <a:pPr lvl="2"/>
            <a:r>
              <a:rPr lang="ja-JP" altLang="en-US"/>
              <a:t>物理アドレスへのアクセス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ページングの問題点と解決法</a:t>
            </a:r>
          </a:p>
        </p:txBody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ページテーブルの巨大さ</a:t>
            </a:r>
            <a:endParaRPr lang="ja-JP" altLang="en-US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r>
              <a:rPr lang="ja-JP" altLang="en-US"/>
              <a:t>メモリアクセスの増大</a:t>
            </a:r>
          </a:p>
        </p:txBody>
      </p:sp>
      <p:sp>
        <p:nvSpPr>
          <p:cNvPr id="735236" name="AutoShape 4"/>
          <p:cNvSpPr>
            <a:spLocks noChangeArrowheads="1"/>
          </p:cNvSpPr>
          <p:nvPr/>
        </p:nvSpPr>
        <p:spPr bwMode="auto">
          <a:xfrm>
            <a:off x="2519363" y="161925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ハッシュ関数によるページテーブル</a:t>
            </a:r>
          </a:p>
        </p:txBody>
      </p:sp>
      <p:sp>
        <p:nvSpPr>
          <p:cNvPr id="735237" name="AutoShape 5"/>
          <p:cNvSpPr>
            <a:spLocks noChangeArrowheads="1"/>
          </p:cNvSpPr>
          <p:nvPr/>
        </p:nvSpPr>
        <p:spPr bwMode="auto">
          <a:xfrm>
            <a:off x="2519363" y="435610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連想レジスタ方式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5236" grpId="0" animBg="1"/>
      <p:bldP spid="7352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r>
              <a:rPr kumimoji="1" lang="ja-JP" altLang="en-US" dirty="0"/>
              <a:t>ハッシュ関数によるページテーブル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...</a:t>
            </a:r>
            <a:r>
              <a:rPr lang="ja-JP" altLang="en-GB" sz="4800"/>
              <a:t>のまえに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</a:t>
            </a:r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データを一定長のデータに要約するための関数</a:t>
            </a:r>
          </a:p>
          <a:p>
            <a:pPr lvl="1"/>
            <a:r>
              <a:rPr lang="ja-JP" altLang="en-US" dirty="0"/>
              <a:t>一種の圧縮</a:t>
            </a:r>
          </a:p>
          <a:p>
            <a:pPr lvl="1"/>
            <a:r>
              <a:rPr lang="ja-JP" altLang="en-US" dirty="0"/>
              <a:t>「要約」するので，</a:t>
            </a:r>
            <a:br>
              <a:rPr lang="ja-JP" altLang="en-US" dirty="0"/>
            </a:br>
            <a:r>
              <a:rPr lang="ja-JP" altLang="en-US" dirty="0"/>
              <a:t>データの損失が起こる</a:t>
            </a:r>
            <a:br>
              <a:rPr lang="ja-JP" altLang="en-US" dirty="0"/>
            </a:br>
            <a:r>
              <a:rPr lang="ja-JP" altLang="en-US" dirty="0"/>
              <a:t>（不可逆変換）</a:t>
            </a:r>
          </a:p>
          <a:p>
            <a:pPr lvl="1"/>
            <a:endParaRPr lang="ja-JP" altLang="en-US" dirty="0"/>
          </a:p>
          <a:p>
            <a:pPr lvl="1"/>
            <a:r>
              <a:rPr lang="ja-JP" altLang="en-US" dirty="0"/>
              <a:t>例）数値 </a:t>
            </a:r>
            <a:r>
              <a:rPr lang="en-US" altLang="ja-JP" i="1" dirty="0"/>
              <a:t>x</a:t>
            </a:r>
            <a:r>
              <a:rPr lang="en-US" altLang="ja-JP" dirty="0"/>
              <a:t> </a:t>
            </a:r>
            <a:r>
              <a:rPr lang="ja-JP" altLang="en-US" dirty="0"/>
              <a:t>を</a:t>
            </a:r>
            <a:r>
              <a:rPr lang="en-US" altLang="ja-JP" dirty="0"/>
              <a:t>1</a:t>
            </a:r>
            <a:r>
              <a:rPr lang="ja-JP" altLang="en-US" dirty="0"/>
              <a:t>桁に要約</a:t>
            </a:r>
            <a:br>
              <a:rPr lang="ja-JP" altLang="en-US" dirty="0"/>
            </a:br>
            <a:r>
              <a:rPr lang="ja-JP" altLang="en-US" dirty="0"/>
              <a:t>　　するハッシュ関数</a:t>
            </a:r>
            <a:br>
              <a:rPr lang="ja-JP" altLang="en-US" dirty="0"/>
            </a:br>
            <a:r>
              <a:rPr lang="ja-JP" altLang="en-US" dirty="0"/>
              <a:t>　</a:t>
            </a:r>
            <a:r>
              <a:rPr lang="en-US" altLang="ja-JP" i="1" dirty="0"/>
              <a:t>h</a:t>
            </a:r>
            <a:r>
              <a:rPr lang="en-US" altLang="ja-JP" dirty="0"/>
              <a:t>(</a:t>
            </a:r>
            <a:r>
              <a:rPr lang="en-US" altLang="ja-JP" i="1" dirty="0"/>
              <a:t>x</a:t>
            </a:r>
            <a:r>
              <a:rPr lang="en-US" altLang="ja-JP" dirty="0"/>
              <a:t>) = </a:t>
            </a:r>
            <a:r>
              <a:rPr lang="en-US" altLang="ja-JP" i="1" dirty="0"/>
              <a:t>x</a:t>
            </a:r>
            <a:r>
              <a:rPr lang="en-US" altLang="ja-JP" dirty="0"/>
              <a:t> % 10;</a:t>
            </a:r>
          </a:p>
        </p:txBody>
      </p:sp>
      <p:sp>
        <p:nvSpPr>
          <p:cNvPr id="736261" name="Text Box 5"/>
          <p:cNvSpPr txBox="1">
            <a:spLocks noChangeArrowheads="1"/>
          </p:cNvSpPr>
          <p:nvPr/>
        </p:nvSpPr>
        <p:spPr bwMode="auto">
          <a:xfrm>
            <a:off x="7023464" y="2051050"/>
            <a:ext cx="681895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i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i="1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</p:txBody>
      </p:sp>
      <p:sp>
        <p:nvSpPr>
          <p:cNvPr id="736262" name="Text Box 6"/>
          <p:cNvSpPr txBox="1">
            <a:spLocks noChangeArrowheads="1"/>
          </p:cNvSpPr>
          <p:nvPr/>
        </p:nvSpPr>
        <p:spPr bwMode="auto">
          <a:xfrm>
            <a:off x="6271765" y="2843213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2194</a:t>
            </a:r>
          </a:p>
        </p:txBody>
      </p:sp>
      <p:sp>
        <p:nvSpPr>
          <p:cNvPr id="736263" name="Text Box 7"/>
          <p:cNvSpPr txBox="1">
            <a:spLocks noChangeArrowheads="1"/>
          </p:cNvSpPr>
          <p:nvPr/>
        </p:nvSpPr>
        <p:spPr bwMode="auto">
          <a:xfrm>
            <a:off x="6427257" y="3302000"/>
            <a:ext cx="64823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639</a:t>
            </a:r>
          </a:p>
        </p:txBody>
      </p:sp>
      <p:sp>
        <p:nvSpPr>
          <p:cNvPr id="736264" name="Text Box 8"/>
          <p:cNvSpPr txBox="1">
            <a:spLocks noChangeArrowheads="1"/>
          </p:cNvSpPr>
          <p:nvPr/>
        </p:nvSpPr>
        <p:spPr bwMode="auto">
          <a:xfrm>
            <a:off x="6271765" y="3760788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3842</a:t>
            </a:r>
          </a:p>
        </p:txBody>
      </p:sp>
      <p:sp>
        <p:nvSpPr>
          <p:cNvPr id="736265" name="Text Box 9"/>
          <p:cNvSpPr txBox="1">
            <a:spLocks noChangeArrowheads="1"/>
          </p:cNvSpPr>
          <p:nvPr/>
        </p:nvSpPr>
        <p:spPr bwMode="auto">
          <a:xfrm>
            <a:off x="6582748" y="4221163"/>
            <a:ext cx="49274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</a:t>
            </a:r>
          </a:p>
        </p:txBody>
      </p:sp>
      <p:sp>
        <p:nvSpPr>
          <p:cNvPr id="736266" name="Text Box 10"/>
          <p:cNvSpPr txBox="1">
            <a:spLocks noChangeArrowheads="1"/>
          </p:cNvSpPr>
          <p:nvPr/>
        </p:nvSpPr>
        <p:spPr bwMode="auto">
          <a:xfrm>
            <a:off x="6427257" y="4679950"/>
            <a:ext cx="64823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332</a:t>
            </a:r>
          </a:p>
        </p:txBody>
      </p:sp>
      <p:sp>
        <p:nvSpPr>
          <p:cNvPr id="736267" name="Text Box 11"/>
          <p:cNvSpPr txBox="1">
            <a:spLocks noChangeArrowheads="1"/>
          </p:cNvSpPr>
          <p:nvPr/>
        </p:nvSpPr>
        <p:spPr bwMode="auto">
          <a:xfrm>
            <a:off x="6271765" y="5140325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9173</a:t>
            </a:r>
          </a:p>
        </p:txBody>
      </p:sp>
      <p:sp>
        <p:nvSpPr>
          <p:cNvPr id="736268" name="Text Box 12"/>
          <p:cNvSpPr txBox="1">
            <a:spLocks noChangeArrowheads="1"/>
          </p:cNvSpPr>
          <p:nvPr/>
        </p:nvSpPr>
        <p:spPr bwMode="auto">
          <a:xfrm>
            <a:off x="6427257" y="5599113"/>
            <a:ext cx="648231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331</a:t>
            </a:r>
          </a:p>
        </p:txBody>
      </p:sp>
      <p:sp>
        <p:nvSpPr>
          <p:cNvPr id="736269" name="Text Box 13"/>
          <p:cNvSpPr txBox="1">
            <a:spLocks noChangeArrowheads="1"/>
          </p:cNvSpPr>
          <p:nvPr/>
        </p:nvSpPr>
        <p:spPr bwMode="auto">
          <a:xfrm>
            <a:off x="6271765" y="6059488"/>
            <a:ext cx="80372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2835</a:t>
            </a:r>
          </a:p>
        </p:txBody>
      </p:sp>
      <p:sp>
        <p:nvSpPr>
          <p:cNvPr id="736270" name="Line 14"/>
          <p:cNvSpPr>
            <a:spLocks noChangeShapeType="1"/>
          </p:cNvSpPr>
          <p:nvPr/>
        </p:nvSpPr>
        <p:spPr bwMode="auto">
          <a:xfrm>
            <a:off x="7127875" y="3059113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1" name="Line 15"/>
          <p:cNvSpPr>
            <a:spLocks noChangeShapeType="1"/>
          </p:cNvSpPr>
          <p:nvPr/>
        </p:nvSpPr>
        <p:spPr bwMode="auto">
          <a:xfrm>
            <a:off x="7127875" y="3521075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2" name="Line 16"/>
          <p:cNvSpPr>
            <a:spLocks noChangeShapeType="1"/>
          </p:cNvSpPr>
          <p:nvPr/>
        </p:nvSpPr>
        <p:spPr bwMode="auto">
          <a:xfrm>
            <a:off x="7127875" y="3984625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3" name="Line 17"/>
          <p:cNvSpPr>
            <a:spLocks noChangeShapeType="1"/>
          </p:cNvSpPr>
          <p:nvPr/>
        </p:nvSpPr>
        <p:spPr bwMode="auto">
          <a:xfrm>
            <a:off x="7127875" y="4448175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4" name="Line 18"/>
          <p:cNvSpPr>
            <a:spLocks noChangeShapeType="1"/>
          </p:cNvSpPr>
          <p:nvPr/>
        </p:nvSpPr>
        <p:spPr bwMode="auto">
          <a:xfrm>
            <a:off x="7127875" y="4910138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5" name="Line 19"/>
          <p:cNvSpPr>
            <a:spLocks noChangeShapeType="1"/>
          </p:cNvSpPr>
          <p:nvPr/>
        </p:nvSpPr>
        <p:spPr bwMode="auto">
          <a:xfrm>
            <a:off x="7127875" y="5373688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6" name="Line 20"/>
          <p:cNvSpPr>
            <a:spLocks noChangeShapeType="1"/>
          </p:cNvSpPr>
          <p:nvPr/>
        </p:nvSpPr>
        <p:spPr bwMode="auto">
          <a:xfrm>
            <a:off x="7127875" y="5837238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7" name="Line 21"/>
          <p:cNvSpPr>
            <a:spLocks noChangeShapeType="1"/>
          </p:cNvSpPr>
          <p:nvPr/>
        </p:nvSpPr>
        <p:spPr bwMode="auto">
          <a:xfrm>
            <a:off x="7127875" y="6300788"/>
            <a:ext cx="576263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78" name="Text Box 22"/>
          <p:cNvSpPr txBox="1">
            <a:spLocks noChangeArrowheads="1"/>
          </p:cNvSpPr>
          <p:nvPr/>
        </p:nvSpPr>
        <p:spPr bwMode="auto">
          <a:xfrm>
            <a:off x="7868539" y="28432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736279" name="Text Box 23"/>
          <p:cNvSpPr txBox="1">
            <a:spLocks noChangeArrowheads="1"/>
          </p:cNvSpPr>
          <p:nvPr/>
        </p:nvSpPr>
        <p:spPr bwMode="auto">
          <a:xfrm>
            <a:off x="7868539" y="3302000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736280" name="Text Box 24"/>
          <p:cNvSpPr txBox="1">
            <a:spLocks noChangeArrowheads="1"/>
          </p:cNvSpPr>
          <p:nvPr/>
        </p:nvSpPr>
        <p:spPr bwMode="auto">
          <a:xfrm>
            <a:off x="7868539" y="3760788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36281" name="Text Box 25"/>
          <p:cNvSpPr txBox="1">
            <a:spLocks noChangeArrowheads="1"/>
          </p:cNvSpPr>
          <p:nvPr/>
        </p:nvSpPr>
        <p:spPr bwMode="auto">
          <a:xfrm>
            <a:off x="7868539" y="422116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736282" name="Text Box 26"/>
          <p:cNvSpPr txBox="1">
            <a:spLocks noChangeArrowheads="1"/>
          </p:cNvSpPr>
          <p:nvPr/>
        </p:nvSpPr>
        <p:spPr bwMode="auto">
          <a:xfrm>
            <a:off x="7868539" y="4679950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36283" name="Text Box 27"/>
          <p:cNvSpPr txBox="1">
            <a:spLocks noChangeArrowheads="1"/>
          </p:cNvSpPr>
          <p:nvPr/>
        </p:nvSpPr>
        <p:spPr bwMode="auto">
          <a:xfrm>
            <a:off x="7868539" y="5140325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36284" name="Text Box 28"/>
          <p:cNvSpPr txBox="1">
            <a:spLocks noChangeArrowheads="1"/>
          </p:cNvSpPr>
          <p:nvPr/>
        </p:nvSpPr>
        <p:spPr bwMode="auto">
          <a:xfrm>
            <a:off x="7868539" y="5599113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36285" name="Text Box 29"/>
          <p:cNvSpPr txBox="1">
            <a:spLocks noChangeArrowheads="1"/>
          </p:cNvSpPr>
          <p:nvPr/>
        </p:nvSpPr>
        <p:spPr bwMode="auto">
          <a:xfrm>
            <a:off x="7868539" y="6059488"/>
            <a:ext cx="337249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pPr algn="r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736287" name="AutoShape 31"/>
          <p:cNvSpPr>
            <a:spLocks noChangeArrowheads="1"/>
          </p:cNvSpPr>
          <p:nvPr/>
        </p:nvSpPr>
        <p:spPr bwMode="auto">
          <a:xfrm rot="-2519554">
            <a:off x="8064500" y="3995738"/>
            <a:ext cx="792163" cy="865187"/>
          </a:xfrm>
          <a:custGeom>
            <a:avLst/>
            <a:gdLst>
              <a:gd name="G0" fmla="+- 12439 0 0"/>
              <a:gd name="G1" fmla="+- 18266 0 0"/>
              <a:gd name="G2" fmla="+- 3173 0 0"/>
              <a:gd name="G3" fmla="*/ 12439 1 2"/>
              <a:gd name="G4" fmla="+- G3 10800 0"/>
              <a:gd name="G5" fmla="+- 21600 12439 18266"/>
              <a:gd name="G6" fmla="+- 18266 3173 0"/>
              <a:gd name="G7" fmla="*/ G6 1 2"/>
              <a:gd name="G8" fmla="*/ 18266 2 1"/>
              <a:gd name="G9" fmla="+- G8 0 21600"/>
              <a:gd name="G10" fmla="+- G5 0 G4"/>
              <a:gd name="G11" fmla="+- 12439 0 G4"/>
              <a:gd name="G12" fmla="*/ G2 G10 G11"/>
              <a:gd name="T0" fmla="*/ 17020 w 21600"/>
              <a:gd name="T1" fmla="*/ 0 h 21600"/>
              <a:gd name="T2" fmla="*/ 12439 w 21600"/>
              <a:gd name="T3" fmla="*/ 3173 h 21600"/>
              <a:gd name="T4" fmla="*/ 3173 w 21600"/>
              <a:gd name="T5" fmla="*/ 12439 h 21600"/>
              <a:gd name="T6" fmla="*/ 0 w 21600"/>
              <a:gd name="T7" fmla="*/ 17020 h 21600"/>
              <a:gd name="T8" fmla="*/ 3173 w 21600"/>
              <a:gd name="T9" fmla="*/ 21600 h 21600"/>
              <a:gd name="T10" fmla="*/ 10720 w 21600"/>
              <a:gd name="T11" fmla="*/ 18266 h 21600"/>
              <a:gd name="T12" fmla="*/ 18266 w 21600"/>
              <a:gd name="T13" fmla="*/ 10720 h 21600"/>
              <a:gd name="T14" fmla="*/ 21600 w 21600"/>
              <a:gd name="T15" fmla="*/ 3173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020" y="0"/>
                </a:moveTo>
                <a:lnTo>
                  <a:pt x="12439" y="3173"/>
                </a:lnTo>
                <a:lnTo>
                  <a:pt x="15773" y="3173"/>
                </a:lnTo>
                <a:lnTo>
                  <a:pt x="15773" y="15773"/>
                </a:lnTo>
                <a:lnTo>
                  <a:pt x="3173" y="15773"/>
                </a:lnTo>
                <a:lnTo>
                  <a:pt x="3173" y="12439"/>
                </a:lnTo>
                <a:lnTo>
                  <a:pt x="0" y="17020"/>
                </a:lnTo>
                <a:lnTo>
                  <a:pt x="3173" y="21600"/>
                </a:lnTo>
                <a:lnTo>
                  <a:pt x="3173" y="18266"/>
                </a:lnTo>
                <a:lnTo>
                  <a:pt x="18266" y="18266"/>
                </a:lnTo>
                <a:lnTo>
                  <a:pt x="18266" y="3173"/>
                </a:lnTo>
                <a:lnTo>
                  <a:pt x="21600" y="3173"/>
                </a:lnTo>
                <a:close/>
              </a:path>
            </a:pathLst>
          </a:cu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6288" name="Oval 32"/>
          <p:cNvSpPr>
            <a:spLocks noChangeArrowheads="1"/>
          </p:cNvSpPr>
          <p:nvPr/>
        </p:nvSpPr>
        <p:spPr bwMode="auto">
          <a:xfrm>
            <a:off x="8640763" y="2987675"/>
            <a:ext cx="1368425" cy="1368425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競合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（コリジョン）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も起こる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3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6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3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6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3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3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6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3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6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3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6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3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6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736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261" grpId="0"/>
      <p:bldP spid="736270" grpId="0" animBg="1"/>
      <p:bldP spid="736271" grpId="0" animBg="1"/>
      <p:bldP spid="736272" grpId="0" animBg="1"/>
      <p:bldP spid="736273" grpId="0" animBg="1"/>
      <p:bldP spid="736274" grpId="0" animBg="1"/>
      <p:bldP spid="736275" grpId="0" animBg="1"/>
      <p:bldP spid="736276" grpId="0" animBg="1"/>
      <p:bldP spid="736277" grpId="0" animBg="1"/>
      <p:bldP spid="736278" grpId="0"/>
      <p:bldP spid="736279" grpId="0"/>
      <p:bldP spid="736280" grpId="0"/>
      <p:bldP spid="736281" grpId="0"/>
      <p:bldP spid="736282" grpId="0"/>
      <p:bldP spid="736283" grpId="0"/>
      <p:bldP spid="736284" grpId="0"/>
      <p:bldP spid="736285" grpId="0"/>
      <p:bldP spid="736287" grpId="0" animBg="1"/>
      <p:bldP spid="73628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ある範囲（定義域）のデータを，</a:t>
            </a:r>
            <a:br>
              <a:rPr lang="ja-JP" altLang="en-US" dirty="0"/>
            </a:br>
            <a:r>
              <a:rPr lang="ja-JP" altLang="en-US" dirty="0"/>
              <a:t>ある範囲（値域）の値に要約する写像</a:t>
            </a:r>
            <a:endParaRPr lang="en-US" altLang="ja-JP" dirty="0"/>
          </a:p>
          <a:p>
            <a:pPr lvl="1"/>
            <a:r>
              <a:rPr lang="ja-JP" altLang="en-US" dirty="0"/>
              <a:t>定義域 </a:t>
            </a:r>
            <a:r>
              <a:rPr lang="en-US" altLang="ja-JP"/>
              <a:t>&gt; </a:t>
            </a:r>
            <a:r>
              <a:rPr lang="ja-JP" altLang="en-US" dirty="0"/>
              <a:t>値域</a:t>
            </a:r>
          </a:p>
        </p:txBody>
      </p:sp>
      <p:sp>
        <p:nvSpPr>
          <p:cNvPr id="737284" name="Rectangle 4"/>
          <p:cNvSpPr>
            <a:spLocks noChangeArrowheads="1"/>
          </p:cNvSpPr>
          <p:nvPr/>
        </p:nvSpPr>
        <p:spPr bwMode="auto">
          <a:xfrm>
            <a:off x="2447925" y="3059113"/>
            <a:ext cx="1079500" cy="4249737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定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義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域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i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</p:txBody>
      </p:sp>
      <p:sp>
        <p:nvSpPr>
          <p:cNvPr id="737285" name="Rectangle 5"/>
          <p:cNvSpPr>
            <a:spLocks noChangeArrowheads="1"/>
          </p:cNvSpPr>
          <p:nvPr/>
        </p:nvSpPr>
        <p:spPr bwMode="auto">
          <a:xfrm>
            <a:off x="6480175" y="4284663"/>
            <a:ext cx="1079500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値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域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i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</p:txBody>
      </p:sp>
      <p:sp>
        <p:nvSpPr>
          <p:cNvPr id="737286" name="Line 6"/>
          <p:cNvSpPr>
            <a:spLocks noChangeShapeType="1"/>
          </p:cNvSpPr>
          <p:nvPr/>
        </p:nvSpPr>
        <p:spPr bwMode="auto">
          <a:xfrm>
            <a:off x="3527425" y="3059113"/>
            <a:ext cx="2952750" cy="122555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7287" name="Line 7"/>
          <p:cNvSpPr>
            <a:spLocks noChangeShapeType="1"/>
          </p:cNvSpPr>
          <p:nvPr/>
        </p:nvSpPr>
        <p:spPr bwMode="auto">
          <a:xfrm flipV="1">
            <a:off x="3527425" y="6084888"/>
            <a:ext cx="2952750" cy="12239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7288" name="Text Box 8"/>
          <p:cNvSpPr txBox="1">
            <a:spLocks noChangeArrowheads="1"/>
          </p:cNvSpPr>
          <p:nvPr/>
        </p:nvSpPr>
        <p:spPr bwMode="auto">
          <a:xfrm>
            <a:off x="4282563" y="4787900"/>
            <a:ext cx="119165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i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= </a:t>
            </a:r>
            <a:r>
              <a:rPr lang="en-US" altLang="ja-JP" i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i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x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3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85" grpId="0" animBg="1"/>
      <p:bldP spid="737286" grpId="0" animBg="1"/>
      <p:bldP spid="73728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ページングの問題点と解決法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ページテーブルの巨大さ</a:t>
            </a:r>
            <a:endParaRPr lang="ja-JP" altLang="en-US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r>
              <a:rPr lang="ja-JP" altLang="en-US"/>
              <a:t>メモリアクセスの増大</a:t>
            </a:r>
          </a:p>
        </p:txBody>
      </p:sp>
      <p:sp>
        <p:nvSpPr>
          <p:cNvPr id="739332" name="AutoShape 4"/>
          <p:cNvSpPr>
            <a:spLocks noChangeArrowheads="1"/>
          </p:cNvSpPr>
          <p:nvPr/>
        </p:nvSpPr>
        <p:spPr bwMode="auto">
          <a:xfrm>
            <a:off x="2519363" y="161925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ハッシュ関数によるページテーブル</a:t>
            </a:r>
          </a:p>
        </p:txBody>
      </p:sp>
      <p:sp>
        <p:nvSpPr>
          <p:cNvPr id="739333" name="AutoShape 5"/>
          <p:cNvSpPr>
            <a:spLocks noChangeArrowheads="1"/>
          </p:cNvSpPr>
          <p:nvPr/>
        </p:nvSpPr>
        <p:spPr bwMode="auto">
          <a:xfrm>
            <a:off x="2519363" y="435610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FF99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B2B2B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連想レジスタ方式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ハッシュ関数によるテーブル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ページテーブルが大きくなる原因</a:t>
            </a:r>
          </a:p>
          <a:p>
            <a:pPr lvl="1"/>
            <a:r>
              <a:rPr lang="ja-JP" altLang="en-US"/>
              <a:t>（仮想記憶の大きさと同じエントリ数）</a:t>
            </a:r>
            <a:br>
              <a:rPr lang="ja-JP" altLang="en-US"/>
            </a:br>
            <a:r>
              <a:rPr lang="ja-JP" altLang="en-US"/>
              <a:t>　　　　　　　　　　　　</a:t>
            </a:r>
            <a:r>
              <a:rPr lang="en-US" altLang="ja-JP"/>
              <a:t>×</a:t>
            </a:r>
            <a:r>
              <a:rPr lang="ja-JP" altLang="en-US"/>
              <a:t>（同時実行プロセス数）</a:t>
            </a:r>
            <a:br>
              <a:rPr lang="ja-JP" altLang="en-US"/>
            </a:br>
            <a:r>
              <a:rPr lang="ja-JP" altLang="en-US"/>
              <a:t>だけのエントリ数が必要</a:t>
            </a:r>
          </a:p>
          <a:p>
            <a:pPr lvl="1"/>
            <a:endParaRPr lang="ja-JP" altLang="en-US"/>
          </a:p>
          <a:p>
            <a:r>
              <a:rPr lang="ja-JP" altLang="en-US"/>
              <a:t>ページテーブル内に格納されるフレームは</a:t>
            </a:r>
          </a:p>
          <a:p>
            <a:pPr lvl="1"/>
            <a:r>
              <a:rPr lang="en-US" altLang="ja-JP"/>
              <a:t>V</a:t>
            </a:r>
            <a:r>
              <a:rPr lang="ja-JP" altLang="en-US"/>
              <a:t>フラグが</a:t>
            </a:r>
            <a:r>
              <a:rPr lang="en-US" altLang="ja-JP"/>
              <a:t>0</a:t>
            </a:r>
            <a:r>
              <a:rPr lang="ja-JP" altLang="en-US"/>
              <a:t>なら主記憶上のアドレスを指す</a:t>
            </a:r>
          </a:p>
          <a:p>
            <a:pPr lvl="1"/>
            <a:r>
              <a:rPr lang="en-US" altLang="ja-JP"/>
              <a:t>V</a:t>
            </a:r>
            <a:r>
              <a:rPr lang="ja-JP" altLang="en-US"/>
              <a:t>フラグが</a:t>
            </a:r>
            <a:r>
              <a:rPr lang="en-US" altLang="ja-JP"/>
              <a:t>1</a:t>
            </a:r>
            <a:r>
              <a:rPr lang="ja-JP" altLang="en-US"/>
              <a:t>なら仮想記憶上（二次記憶）のアドレス</a:t>
            </a:r>
            <a:br>
              <a:rPr lang="ja-JP" altLang="en-US"/>
            </a:br>
            <a:r>
              <a:rPr lang="ja-JP" altLang="en-US"/>
              <a:t>を指す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ハッシュ関数によるテーブル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V=1 </a:t>
            </a:r>
            <a:r>
              <a:rPr lang="ja-JP" altLang="en-US"/>
              <a:t>なエントリの場合</a:t>
            </a:r>
          </a:p>
          <a:p>
            <a:pPr lvl="1"/>
            <a:r>
              <a:rPr lang="ja-JP" altLang="en-US"/>
              <a:t>ページフォルト</a:t>
            </a:r>
          </a:p>
          <a:p>
            <a:pPr lvl="1"/>
            <a:r>
              <a:rPr lang="ja-JP" altLang="en-US"/>
              <a:t>スワップイン（</a:t>
            </a:r>
            <a:r>
              <a:rPr lang="en-US" altLang="ja-JP">
                <a:solidFill>
                  <a:srgbClr val="A50021"/>
                </a:solidFill>
              </a:rPr>
              <a:t>10</a:t>
            </a:r>
            <a:r>
              <a:rPr lang="en-US" altLang="ja-JP" baseline="30000">
                <a:solidFill>
                  <a:srgbClr val="A50021"/>
                </a:solidFill>
              </a:rPr>
              <a:t>-3</a:t>
            </a:r>
            <a:r>
              <a:rPr lang="ja-JP" altLang="en-US"/>
              <a:t>秒）</a:t>
            </a:r>
          </a:p>
          <a:p>
            <a:pPr lvl="2"/>
            <a:r>
              <a:rPr lang="ja-JP" altLang="en-US"/>
              <a:t>ページテーブルを主記憶上に置いて高速アクセス（</a:t>
            </a:r>
            <a:r>
              <a:rPr lang="en-US" altLang="ja-JP">
                <a:solidFill>
                  <a:srgbClr val="A50021"/>
                </a:solidFill>
              </a:rPr>
              <a:t>10</a:t>
            </a:r>
            <a:r>
              <a:rPr lang="en-US" altLang="ja-JP" baseline="30000">
                <a:solidFill>
                  <a:srgbClr val="A50021"/>
                </a:solidFill>
              </a:rPr>
              <a:t>-7</a:t>
            </a:r>
            <a:r>
              <a:rPr lang="ja-JP" altLang="en-US"/>
              <a:t>秒）可能にしても，結局は大きい処理時間がかかってしまう</a:t>
            </a:r>
          </a:p>
          <a:p>
            <a:pPr lvl="2"/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pPr lvl="1"/>
            <a:r>
              <a:rPr lang="en-US" altLang="ja-JP"/>
              <a:t>V=1</a:t>
            </a:r>
            <a:r>
              <a:rPr lang="ja-JP" altLang="en-US"/>
              <a:t>なエントリを主記憶に置く必要はない</a:t>
            </a:r>
          </a:p>
          <a:p>
            <a:pPr lvl="1"/>
            <a:r>
              <a:rPr lang="ja-JP" altLang="en-US"/>
              <a:t>二次記憶上に置いても全体性能に大きな影響はない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</p:txBody>
      </p:sp>
      <p:sp>
        <p:nvSpPr>
          <p:cNvPr id="740356" name="AutoShape 4"/>
          <p:cNvSpPr>
            <a:spLocks noChangeArrowheads="1"/>
          </p:cNvSpPr>
          <p:nvPr/>
        </p:nvSpPr>
        <p:spPr bwMode="auto">
          <a:xfrm>
            <a:off x="4608513" y="3924300"/>
            <a:ext cx="792162" cy="1150938"/>
          </a:xfrm>
          <a:prstGeom prst="downArrow">
            <a:avLst>
              <a:gd name="adj1" fmla="val 45491"/>
              <a:gd name="adj2" fmla="val 78760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5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2403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7056438"/>
          </a:xfrm>
          <a:prstGeom prst="can">
            <a:avLst>
              <a:gd name="adj" fmla="val 7860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ハッシュ関数によるテーブル</a:t>
            </a:r>
          </a:p>
        </p:txBody>
      </p:sp>
      <p:sp>
        <p:nvSpPr>
          <p:cNvPr id="742405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2406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2407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2408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2409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42410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42411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2412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42413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42414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42415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2416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2417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2418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19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20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21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22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23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24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25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26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27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28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29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30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31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32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33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34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35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36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37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38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39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40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41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42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43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44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2445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2446" name="Rectangle 46"/>
          <p:cNvSpPr>
            <a:spLocks noChangeArrowheads="1"/>
          </p:cNvSpPr>
          <p:nvPr/>
        </p:nvSpPr>
        <p:spPr bwMode="auto">
          <a:xfrm>
            <a:off x="1368425" y="54340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  <p:sp>
        <p:nvSpPr>
          <p:cNvPr id="742447" name="Rectangle 47"/>
          <p:cNvSpPr>
            <a:spLocks noChangeArrowheads="1"/>
          </p:cNvSpPr>
          <p:nvPr/>
        </p:nvSpPr>
        <p:spPr bwMode="auto">
          <a:xfrm>
            <a:off x="1944688" y="5434013"/>
            <a:ext cx="1438275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ページ番号</a:t>
            </a:r>
          </a:p>
        </p:txBody>
      </p:sp>
      <p:sp>
        <p:nvSpPr>
          <p:cNvPr id="742449" name="Rectangle 49"/>
          <p:cNvSpPr>
            <a:spLocks noChangeArrowheads="1"/>
          </p:cNvSpPr>
          <p:nvPr/>
        </p:nvSpPr>
        <p:spPr bwMode="auto">
          <a:xfrm>
            <a:off x="3384550" y="54340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42450" name="Rectangle 50"/>
          <p:cNvSpPr>
            <a:spLocks noChangeArrowheads="1"/>
          </p:cNvSpPr>
          <p:nvPr/>
        </p:nvSpPr>
        <p:spPr bwMode="auto">
          <a:xfrm>
            <a:off x="1368425" y="57943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51" name="Rectangle 51"/>
          <p:cNvSpPr>
            <a:spLocks noChangeArrowheads="1"/>
          </p:cNvSpPr>
          <p:nvPr/>
        </p:nvSpPr>
        <p:spPr bwMode="auto">
          <a:xfrm>
            <a:off x="1944688" y="5794375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2453" name="Rectangle 53"/>
          <p:cNvSpPr>
            <a:spLocks noChangeArrowheads="1"/>
          </p:cNvSpPr>
          <p:nvPr/>
        </p:nvSpPr>
        <p:spPr bwMode="auto">
          <a:xfrm>
            <a:off x="3384550" y="57943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2454" name="Rectangle 54"/>
          <p:cNvSpPr>
            <a:spLocks noChangeArrowheads="1"/>
          </p:cNvSpPr>
          <p:nvPr/>
        </p:nvSpPr>
        <p:spPr bwMode="auto">
          <a:xfrm>
            <a:off x="1368425" y="61547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55" name="Rectangle 55"/>
          <p:cNvSpPr>
            <a:spLocks noChangeArrowheads="1"/>
          </p:cNvSpPr>
          <p:nvPr/>
        </p:nvSpPr>
        <p:spPr bwMode="auto">
          <a:xfrm>
            <a:off x="1944688" y="6154738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2457" name="Rectangle 57"/>
          <p:cNvSpPr>
            <a:spLocks noChangeArrowheads="1"/>
          </p:cNvSpPr>
          <p:nvPr/>
        </p:nvSpPr>
        <p:spPr bwMode="auto">
          <a:xfrm>
            <a:off x="3384550" y="6154738"/>
            <a:ext cx="1296988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2458" name="Rectangle 58"/>
          <p:cNvSpPr>
            <a:spLocks noChangeArrowheads="1"/>
          </p:cNvSpPr>
          <p:nvPr/>
        </p:nvSpPr>
        <p:spPr bwMode="auto">
          <a:xfrm>
            <a:off x="1368425" y="65151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59" name="Rectangle 59"/>
          <p:cNvSpPr>
            <a:spLocks noChangeArrowheads="1"/>
          </p:cNvSpPr>
          <p:nvPr/>
        </p:nvSpPr>
        <p:spPr bwMode="auto">
          <a:xfrm>
            <a:off x="1944688" y="6515100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61" name="Rectangle 61"/>
          <p:cNvSpPr>
            <a:spLocks noChangeArrowheads="1"/>
          </p:cNvSpPr>
          <p:nvPr/>
        </p:nvSpPr>
        <p:spPr bwMode="auto">
          <a:xfrm>
            <a:off x="3384550" y="65151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2462" name="Rectangle 62"/>
          <p:cNvSpPr>
            <a:spLocks noChangeArrowheads="1"/>
          </p:cNvSpPr>
          <p:nvPr/>
        </p:nvSpPr>
        <p:spPr bwMode="auto">
          <a:xfrm>
            <a:off x="1368425" y="68754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2463" name="Rectangle 63"/>
          <p:cNvSpPr>
            <a:spLocks noChangeArrowheads="1"/>
          </p:cNvSpPr>
          <p:nvPr/>
        </p:nvSpPr>
        <p:spPr bwMode="auto">
          <a:xfrm>
            <a:off x="1944688" y="6875463"/>
            <a:ext cx="1438275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65" name="Rectangle 65"/>
          <p:cNvSpPr>
            <a:spLocks noChangeArrowheads="1"/>
          </p:cNvSpPr>
          <p:nvPr/>
        </p:nvSpPr>
        <p:spPr bwMode="auto">
          <a:xfrm>
            <a:off x="3384550" y="68754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86" name="Text Box 86"/>
          <p:cNvSpPr txBox="1">
            <a:spLocks noChangeArrowheads="1"/>
          </p:cNvSpPr>
          <p:nvPr/>
        </p:nvSpPr>
        <p:spPr bwMode="auto">
          <a:xfrm>
            <a:off x="868303" y="61182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2487" name="Text Box 87"/>
          <p:cNvSpPr txBox="1">
            <a:spLocks noChangeArrowheads="1"/>
          </p:cNvSpPr>
          <p:nvPr/>
        </p:nvSpPr>
        <p:spPr bwMode="auto">
          <a:xfrm>
            <a:off x="868303" y="57578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2488" name="Text Box 88"/>
          <p:cNvSpPr txBox="1">
            <a:spLocks noChangeArrowheads="1"/>
          </p:cNvSpPr>
          <p:nvPr/>
        </p:nvSpPr>
        <p:spPr bwMode="auto">
          <a:xfrm>
            <a:off x="868303" y="64785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2489" name="Text Box 89"/>
          <p:cNvSpPr txBox="1">
            <a:spLocks noChangeArrowheads="1"/>
          </p:cNvSpPr>
          <p:nvPr/>
        </p:nvSpPr>
        <p:spPr bwMode="auto">
          <a:xfrm>
            <a:off x="868303" y="68389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2495" name="Rectangle 95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2496" name="Rectangle 96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2497" name="Rectangle 97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498" name="Text Box 98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42499" name="Text Box 99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42500" name="Rectangle 100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01" name="Text Box 101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42502" name="Rectangle 102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742503" name="Group 103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42504" name="Rectangle 104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06</a:t>
              </a:r>
              <a:endPara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2505" name="Rectangle 105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</p:grpSp>
      <p:grpSp>
        <p:nvGrpSpPr>
          <p:cNvPr id="742506" name="Group 106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42507" name="Rectangle 107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  <p:sp>
          <p:nvSpPr>
            <p:cNvPr id="742508" name="Rectangle 108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</p:grpSp>
      <p:cxnSp>
        <p:nvCxnSpPr>
          <p:cNvPr id="742509" name="AutoShape 109"/>
          <p:cNvCxnSpPr>
            <a:cxnSpLocks noChangeShapeType="1"/>
            <a:stCxn id="742504" idx="1"/>
            <a:endCxn id="742488" idx="1"/>
          </p:cNvCxnSpPr>
          <p:nvPr/>
        </p:nvCxnSpPr>
        <p:spPr bwMode="auto">
          <a:xfrm rot="10800000" flipH="1" flipV="1">
            <a:off x="576263" y="1727994"/>
            <a:ext cx="292040" cy="4951740"/>
          </a:xfrm>
          <a:prstGeom prst="bentConnector3">
            <a:avLst>
              <a:gd name="adj1" fmla="val -7827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42510" name="Rectangle 110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2511" name="Rectangle 111"/>
          <p:cNvSpPr>
            <a:spLocks noChangeArrowheads="1"/>
          </p:cNvSpPr>
          <p:nvPr/>
        </p:nvSpPr>
        <p:spPr bwMode="auto">
          <a:xfrm>
            <a:off x="3382963" y="6875463"/>
            <a:ext cx="1296987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2512" name="Rectangle 112"/>
          <p:cNvSpPr>
            <a:spLocks noChangeArrowheads="1"/>
          </p:cNvSpPr>
          <p:nvPr/>
        </p:nvSpPr>
        <p:spPr bwMode="auto">
          <a:xfrm>
            <a:off x="1943100" y="6875463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2514" name="Rectangle 114"/>
          <p:cNvSpPr>
            <a:spLocks noChangeArrowheads="1"/>
          </p:cNvSpPr>
          <p:nvPr/>
        </p:nvSpPr>
        <p:spPr bwMode="auto">
          <a:xfrm>
            <a:off x="1366838" y="68754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16" name="Text Box 116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42531" name="Rectangle 131"/>
          <p:cNvSpPr>
            <a:spLocks noChangeArrowheads="1"/>
          </p:cNvSpPr>
          <p:nvPr/>
        </p:nvSpPr>
        <p:spPr bwMode="auto">
          <a:xfrm>
            <a:off x="144463" y="4284663"/>
            <a:ext cx="2089150" cy="7207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h(x) = x % 4;</a:t>
            </a:r>
          </a:p>
        </p:txBody>
      </p:sp>
      <p:sp>
        <p:nvSpPr>
          <p:cNvPr id="742533" name="AutoShape 133"/>
          <p:cNvSpPr>
            <a:spLocks noChangeArrowheads="1"/>
          </p:cNvSpPr>
          <p:nvPr/>
        </p:nvSpPr>
        <p:spPr bwMode="auto">
          <a:xfrm>
            <a:off x="1944688" y="2987675"/>
            <a:ext cx="4248150" cy="1727200"/>
          </a:xfrm>
          <a:prstGeom prst="wedgeRoundRectCallout">
            <a:avLst>
              <a:gd name="adj1" fmla="val -26718"/>
              <a:gd name="adj2" fmla="val 93472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共有されるから，このエントリが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どのページ番号に関するデータを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保持しているか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記憶しておく必要がある</a:t>
            </a:r>
          </a:p>
        </p:txBody>
      </p:sp>
      <p:sp>
        <p:nvSpPr>
          <p:cNvPr id="742534" name="Rectangle 134"/>
          <p:cNvSpPr>
            <a:spLocks noChangeArrowheads="1"/>
          </p:cNvSpPr>
          <p:nvPr/>
        </p:nvSpPr>
        <p:spPr bwMode="auto">
          <a:xfrm>
            <a:off x="7632700" y="493236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35" name="Rectangle 135"/>
          <p:cNvSpPr>
            <a:spLocks noChangeArrowheads="1"/>
          </p:cNvSpPr>
          <p:nvPr/>
        </p:nvSpPr>
        <p:spPr bwMode="auto">
          <a:xfrm>
            <a:off x="4464050" y="2700338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36" name="Rectangle 136"/>
          <p:cNvSpPr>
            <a:spLocks noChangeArrowheads="1"/>
          </p:cNvSpPr>
          <p:nvPr/>
        </p:nvSpPr>
        <p:spPr bwMode="auto">
          <a:xfrm>
            <a:off x="4681538" y="5435600"/>
            <a:ext cx="863600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</a:t>
            </a:r>
          </a:p>
        </p:txBody>
      </p:sp>
      <p:sp>
        <p:nvSpPr>
          <p:cNvPr id="742537" name="Rectangle 137"/>
          <p:cNvSpPr>
            <a:spLocks noChangeArrowheads="1"/>
          </p:cNvSpPr>
          <p:nvPr/>
        </p:nvSpPr>
        <p:spPr bwMode="auto">
          <a:xfrm>
            <a:off x="4681538" y="57959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38" name="Rectangle 138"/>
          <p:cNvSpPr>
            <a:spLocks noChangeArrowheads="1"/>
          </p:cNvSpPr>
          <p:nvPr/>
        </p:nvSpPr>
        <p:spPr bwMode="auto">
          <a:xfrm>
            <a:off x="4681538" y="61563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39" name="Rectangle 139"/>
          <p:cNvSpPr>
            <a:spLocks noChangeArrowheads="1"/>
          </p:cNvSpPr>
          <p:nvPr/>
        </p:nvSpPr>
        <p:spPr bwMode="auto">
          <a:xfrm>
            <a:off x="4681538" y="651668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40" name="Rectangle 140"/>
          <p:cNvSpPr>
            <a:spLocks noChangeArrowheads="1"/>
          </p:cNvSpPr>
          <p:nvPr/>
        </p:nvSpPr>
        <p:spPr bwMode="auto">
          <a:xfrm>
            <a:off x="4681538" y="687705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41" name="Rectangle 141"/>
          <p:cNvSpPr>
            <a:spLocks noChangeArrowheads="1"/>
          </p:cNvSpPr>
          <p:nvPr/>
        </p:nvSpPr>
        <p:spPr bwMode="auto">
          <a:xfrm>
            <a:off x="4679950" y="687705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32" name="AutoShape 132"/>
          <p:cNvSpPr>
            <a:spLocks noChangeArrowheads="1"/>
          </p:cNvSpPr>
          <p:nvPr/>
        </p:nvSpPr>
        <p:spPr bwMode="auto">
          <a:xfrm>
            <a:off x="6048375" y="5292725"/>
            <a:ext cx="3313113" cy="1727200"/>
          </a:xfrm>
          <a:prstGeom prst="wedgeRoundRectCallout">
            <a:avLst>
              <a:gd name="adj1" fmla="val -93509"/>
              <a:gd name="adj2" fmla="val 33546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このエントリは，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ハッシュ結果が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となる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</a:t>
            </a:r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」「</a:t>
            </a:r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」「</a:t>
            </a:r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」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...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などで共有される</a:t>
            </a:r>
          </a:p>
        </p:txBody>
      </p:sp>
      <p:sp>
        <p:nvSpPr>
          <p:cNvPr id="742542" name="Rectangle 142"/>
          <p:cNvSpPr>
            <a:spLocks noChangeArrowheads="1"/>
          </p:cNvSpPr>
          <p:nvPr/>
        </p:nvSpPr>
        <p:spPr bwMode="auto">
          <a:xfrm>
            <a:off x="7632700" y="70929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  <p:sp>
        <p:nvSpPr>
          <p:cNvPr id="742543" name="AutoShape 143"/>
          <p:cNvSpPr>
            <a:spLocks noChangeArrowheads="1"/>
          </p:cNvSpPr>
          <p:nvPr/>
        </p:nvSpPr>
        <p:spPr bwMode="auto">
          <a:xfrm>
            <a:off x="5616575" y="5867400"/>
            <a:ext cx="358775" cy="1296988"/>
          </a:xfrm>
          <a:prstGeom prst="upDownArrow">
            <a:avLst>
              <a:gd name="adj1" fmla="val 50000"/>
              <a:gd name="adj2" fmla="val 72301"/>
            </a:avLst>
          </a:prstGeom>
          <a:solidFill>
            <a:srgbClr val="FF99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2544" name="AutoShape 144"/>
          <p:cNvSpPr>
            <a:spLocks noChangeArrowheads="1"/>
          </p:cNvSpPr>
          <p:nvPr/>
        </p:nvSpPr>
        <p:spPr bwMode="auto">
          <a:xfrm>
            <a:off x="5903913" y="4284663"/>
            <a:ext cx="2232025" cy="1584325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物理記憶と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同じサイズ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（小容量）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4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4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42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4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4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533" grpId="0" animBg="1"/>
      <p:bldP spid="742534" grpId="0" animBg="1"/>
      <p:bldP spid="742535" grpId="0" animBg="1"/>
      <p:bldP spid="742532" grpId="0" animBg="1"/>
      <p:bldP spid="742543" grpId="0" animBg="1"/>
      <p:bldP spid="742543" grpId="1" animBg="1"/>
      <p:bldP spid="742544" grpId="0" animBg="1"/>
      <p:bldP spid="742544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7" name="AutoShape 3"/>
          <p:cNvSpPr>
            <a:spLocks noChangeArrowheads="1"/>
          </p:cNvSpPr>
          <p:nvPr/>
        </p:nvSpPr>
        <p:spPr bwMode="auto">
          <a:xfrm>
            <a:off x="6194425" y="755650"/>
            <a:ext cx="3167063" cy="6985000"/>
          </a:xfrm>
          <a:prstGeom prst="can">
            <a:avLst>
              <a:gd name="adj" fmla="val 7781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38" name="Rectangle 114"/>
          <p:cNvSpPr>
            <a:spLocks noChangeArrowheads="1"/>
          </p:cNvSpPr>
          <p:nvPr/>
        </p:nvSpPr>
        <p:spPr bwMode="auto">
          <a:xfrm>
            <a:off x="7632700" y="53641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43426" name="Rectangle 2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3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ハッシュ関数によるテーブル</a:t>
            </a:r>
          </a:p>
        </p:txBody>
      </p:sp>
      <p:sp>
        <p:nvSpPr>
          <p:cNvPr id="743429" name="Rectangle 5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3430" name="Rectangle 6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3431" name="Rectangle 7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3432" name="Rectangle 8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3433" name="Rectangle 9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43434" name="Rectangle 10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43435" name="Rectangle 11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3436" name="Rectangle 12"/>
          <p:cNvSpPr>
            <a:spLocks noChangeArrowheads="1"/>
          </p:cNvSpPr>
          <p:nvPr/>
        </p:nvSpPr>
        <p:spPr bwMode="auto">
          <a:xfrm>
            <a:off x="7629525" y="53784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43437" name="Rectangle 13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43438" name="Rectangle 14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43439" name="Rectangle 15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3440" name="Rectangle 16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3441" name="Rectangle 17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3442" name="Text Box 18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43" name="Text Box 19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44" name="Text Box 20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45" name="Text Box 21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46" name="Text Box 22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47" name="Text Box 23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48" name="Text Box 24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49" name="Text Box 25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50" name="Text Box 26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51" name="Text Box 27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52" name="Text Box 28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53" name="Text Box 29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54" name="Text Box 30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55" name="Text Box 31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56" name="Text Box 32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57" name="Text Box 33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58" name="Text Box 34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59" name="Text Box 35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60" name="Text Box 36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61" name="Text Box 37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62" name="Text Box 38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63" name="Text Box 39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64" name="Text Box 40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65" name="Text Box 41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66" name="Text Box 42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67" name="Text Box 43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68" name="Text Box 44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3469" name="Text Box 45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3470" name="Rectangle 46"/>
          <p:cNvSpPr>
            <a:spLocks noChangeArrowheads="1"/>
          </p:cNvSpPr>
          <p:nvPr/>
        </p:nvSpPr>
        <p:spPr bwMode="auto">
          <a:xfrm>
            <a:off x="1368425" y="54340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  <p:sp>
        <p:nvSpPr>
          <p:cNvPr id="743471" name="Rectangle 47"/>
          <p:cNvSpPr>
            <a:spLocks noChangeArrowheads="1"/>
          </p:cNvSpPr>
          <p:nvPr/>
        </p:nvSpPr>
        <p:spPr bwMode="auto">
          <a:xfrm>
            <a:off x="1944688" y="5434013"/>
            <a:ext cx="1438275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ページ番号</a:t>
            </a:r>
          </a:p>
        </p:txBody>
      </p:sp>
      <p:sp>
        <p:nvSpPr>
          <p:cNvPr id="743472" name="Rectangle 48"/>
          <p:cNvSpPr>
            <a:spLocks noChangeArrowheads="1"/>
          </p:cNvSpPr>
          <p:nvPr/>
        </p:nvSpPr>
        <p:spPr bwMode="auto">
          <a:xfrm>
            <a:off x="3384550" y="54340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43473" name="Rectangle 49"/>
          <p:cNvSpPr>
            <a:spLocks noChangeArrowheads="1"/>
          </p:cNvSpPr>
          <p:nvPr/>
        </p:nvSpPr>
        <p:spPr bwMode="auto">
          <a:xfrm>
            <a:off x="1368425" y="57943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74" name="Rectangle 50"/>
          <p:cNvSpPr>
            <a:spLocks noChangeArrowheads="1"/>
          </p:cNvSpPr>
          <p:nvPr/>
        </p:nvSpPr>
        <p:spPr bwMode="auto">
          <a:xfrm>
            <a:off x="1944688" y="5794375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3475" name="Rectangle 51"/>
          <p:cNvSpPr>
            <a:spLocks noChangeArrowheads="1"/>
          </p:cNvSpPr>
          <p:nvPr/>
        </p:nvSpPr>
        <p:spPr bwMode="auto">
          <a:xfrm>
            <a:off x="3384550" y="57943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3476" name="Rectangle 52"/>
          <p:cNvSpPr>
            <a:spLocks noChangeArrowheads="1"/>
          </p:cNvSpPr>
          <p:nvPr/>
        </p:nvSpPr>
        <p:spPr bwMode="auto">
          <a:xfrm>
            <a:off x="1368425" y="61547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77" name="Rectangle 53"/>
          <p:cNvSpPr>
            <a:spLocks noChangeArrowheads="1"/>
          </p:cNvSpPr>
          <p:nvPr/>
        </p:nvSpPr>
        <p:spPr bwMode="auto">
          <a:xfrm>
            <a:off x="1944688" y="6154738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3478" name="Rectangle 54"/>
          <p:cNvSpPr>
            <a:spLocks noChangeArrowheads="1"/>
          </p:cNvSpPr>
          <p:nvPr/>
        </p:nvSpPr>
        <p:spPr bwMode="auto">
          <a:xfrm>
            <a:off x="3384550" y="6154738"/>
            <a:ext cx="1296988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3479" name="Rectangle 55"/>
          <p:cNvSpPr>
            <a:spLocks noChangeArrowheads="1"/>
          </p:cNvSpPr>
          <p:nvPr/>
        </p:nvSpPr>
        <p:spPr bwMode="auto">
          <a:xfrm>
            <a:off x="1368425" y="65151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80" name="Rectangle 56"/>
          <p:cNvSpPr>
            <a:spLocks noChangeArrowheads="1"/>
          </p:cNvSpPr>
          <p:nvPr/>
        </p:nvSpPr>
        <p:spPr bwMode="auto">
          <a:xfrm>
            <a:off x="1944688" y="6515100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81" name="Rectangle 57"/>
          <p:cNvSpPr>
            <a:spLocks noChangeArrowheads="1"/>
          </p:cNvSpPr>
          <p:nvPr/>
        </p:nvSpPr>
        <p:spPr bwMode="auto">
          <a:xfrm>
            <a:off x="3384550" y="65151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3482" name="Rectangle 58"/>
          <p:cNvSpPr>
            <a:spLocks noChangeArrowheads="1"/>
          </p:cNvSpPr>
          <p:nvPr/>
        </p:nvSpPr>
        <p:spPr bwMode="auto">
          <a:xfrm>
            <a:off x="1368425" y="68754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3483" name="Rectangle 59"/>
          <p:cNvSpPr>
            <a:spLocks noChangeArrowheads="1"/>
          </p:cNvSpPr>
          <p:nvPr/>
        </p:nvSpPr>
        <p:spPr bwMode="auto">
          <a:xfrm>
            <a:off x="1944688" y="6875463"/>
            <a:ext cx="1438275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84" name="Rectangle 60"/>
          <p:cNvSpPr>
            <a:spLocks noChangeArrowheads="1"/>
          </p:cNvSpPr>
          <p:nvPr/>
        </p:nvSpPr>
        <p:spPr bwMode="auto">
          <a:xfrm>
            <a:off x="3384550" y="68754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85" name="Text Box 61"/>
          <p:cNvSpPr txBox="1">
            <a:spLocks noChangeArrowheads="1"/>
          </p:cNvSpPr>
          <p:nvPr/>
        </p:nvSpPr>
        <p:spPr bwMode="auto">
          <a:xfrm>
            <a:off x="868303" y="61182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3486" name="Text Box 62"/>
          <p:cNvSpPr txBox="1">
            <a:spLocks noChangeArrowheads="1"/>
          </p:cNvSpPr>
          <p:nvPr/>
        </p:nvSpPr>
        <p:spPr bwMode="auto">
          <a:xfrm>
            <a:off x="868303" y="57578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3487" name="Text Box 63"/>
          <p:cNvSpPr txBox="1">
            <a:spLocks noChangeArrowheads="1"/>
          </p:cNvSpPr>
          <p:nvPr/>
        </p:nvSpPr>
        <p:spPr bwMode="auto">
          <a:xfrm>
            <a:off x="868303" y="64785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3488" name="Text Box 64"/>
          <p:cNvSpPr txBox="1">
            <a:spLocks noChangeArrowheads="1"/>
          </p:cNvSpPr>
          <p:nvPr/>
        </p:nvSpPr>
        <p:spPr bwMode="auto">
          <a:xfrm>
            <a:off x="868303" y="68389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3489" name="Rectangle 65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3490" name="Rectangle 66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3491" name="Rectangle 67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92" name="Text Box 68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43493" name="Text Box 69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43494" name="Rectangle 70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495" name="Text Box 71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43496" name="Rectangle 72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grpSp>
        <p:nvGrpSpPr>
          <p:cNvPr id="743497" name="Group 73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43498" name="Rectangle 74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  <a:endPara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3499" name="Rectangle 75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357</a:t>
              </a:r>
            </a:p>
          </p:txBody>
        </p:sp>
      </p:grpSp>
      <p:grpSp>
        <p:nvGrpSpPr>
          <p:cNvPr id="743500" name="Group 76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43501" name="Rectangle 77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357</a:t>
              </a:r>
            </a:p>
          </p:txBody>
        </p:sp>
        <p:sp>
          <p:nvSpPr>
            <p:cNvPr id="743502" name="Rectangle 78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</p:grpSp>
      <p:cxnSp>
        <p:nvCxnSpPr>
          <p:cNvPr id="743503" name="AutoShape 79"/>
          <p:cNvCxnSpPr>
            <a:cxnSpLocks noChangeShapeType="1"/>
            <a:stCxn id="743498" idx="1"/>
            <a:endCxn id="743488" idx="1"/>
          </p:cNvCxnSpPr>
          <p:nvPr/>
        </p:nvCxnSpPr>
        <p:spPr bwMode="auto">
          <a:xfrm rot="10800000" flipH="1" flipV="1">
            <a:off x="576263" y="1727994"/>
            <a:ext cx="292040" cy="5312102"/>
          </a:xfrm>
          <a:prstGeom prst="bentConnector3">
            <a:avLst>
              <a:gd name="adj1" fmla="val -7827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43504" name="Rectangle 80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3505" name="Rectangle 81"/>
          <p:cNvSpPr>
            <a:spLocks noChangeArrowheads="1"/>
          </p:cNvSpPr>
          <p:nvPr/>
        </p:nvSpPr>
        <p:spPr bwMode="auto">
          <a:xfrm>
            <a:off x="3382963" y="6875463"/>
            <a:ext cx="1296987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3506" name="Rectangle 82"/>
          <p:cNvSpPr>
            <a:spLocks noChangeArrowheads="1"/>
          </p:cNvSpPr>
          <p:nvPr/>
        </p:nvSpPr>
        <p:spPr bwMode="auto">
          <a:xfrm>
            <a:off x="1943100" y="6875463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3507" name="Rectangle 83"/>
          <p:cNvSpPr>
            <a:spLocks noChangeArrowheads="1"/>
          </p:cNvSpPr>
          <p:nvPr/>
        </p:nvSpPr>
        <p:spPr bwMode="auto">
          <a:xfrm>
            <a:off x="1366838" y="68754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08" name="Text Box 84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43509" name="Rectangle 85"/>
          <p:cNvSpPr>
            <a:spLocks noChangeArrowheads="1"/>
          </p:cNvSpPr>
          <p:nvPr/>
        </p:nvSpPr>
        <p:spPr bwMode="auto">
          <a:xfrm>
            <a:off x="144463" y="4284663"/>
            <a:ext cx="2089150" cy="7207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h(x) = x % 4;</a:t>
            </a:r>
          </a:p>
        </p:txBody>
      </p:sp>
      <p:sp>
        <p:nvSpPr>
          <p:cNvPr id="743513" name="Rectangle 89"/>
          <p:cNvSpPr>
            <a:spLocks noChangeArrowheads="1"/>
          </p:cNvSpPr>
          <p:nvPr/>
        </p:nvSpPr>
        <p:spPr bwMode="auto">
          <a:xfrm>
            <a:off x="4681538" y="5435600"/>
            <a:ext cx="863600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</a:t>
            </a:r>
          </a:p>
        </p:txBody>
      </p:sp>
      <p:sp>
        <p:nvSpPr>
          <p:cNvPr id="743514" name="Rectangle 90"/>
          <p:cNvSpPr>
            <a:spLocks noChangeArrowheads="1"/>
          </p:cNvSpPr>
          <p:nvPr/>
        </p:nvSpPr>
        <p:spPr bwMode="auto">
          <a:xfrm>
            <a:off x="4681538" y="57959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15" name="Rectangle 91"/>
          <p:cNvSpPr>
            <a:spLocks noChangeArrowheads="1"/>
          </p:cNvSpPr>
          <p:nvPr/>
        </p:nvSpPr>
        <p:spPr bwMode="auto">
          <a:xfrm>
            <a:off x="4681538" y="61563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16" name="Rectangle 92"/>
          <p:cNvSpPr>
            <a:spLocks noChangeArrowheads="1"/>
          </p:cNvSpPr>
          <p:nvPr/>
        </p:nvSpPr>
        <p:spPr bwMode="auto">
          <a:xfrm>
            <a:off x="4681538" y="651668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17" name="Rectangle 93"/>
          <p:cNvSpPr>
            <a:spLocks noChangeArrowheads="1"/>
          </p:cNvSpPr>
          <p:nvPr/>
        </p:nvSpPr>
        <p:spPr bwMode="auto">
          <a:xfrm>
            <a:off x="4681538" y="687705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18" name="Rectangle 94"/>
          <p:cNvSpPr>
            <a:spLocks noChangeArrowheads="1"/>
          </p:cNvSpPr>
          <p:nvPr/>
        </p:nvSpPr>
        <p:spPr bwMode="auto">
          <a:xfrm>
            <a:off x="4679950" y="687705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21" name="Rectangle 97"/>
          <p:cNvSpPr>
            <a:spLocks noChangeArrowheads="1"/>
          </p:cNvSpPr>
          <p:nvPr/>
        </p:nvSpPr>
        <p:spPr bwMode="auto">
          <a:xfrm>
            <a:off x="7632700" y="5508625"/>
            <a:ext cx="1368425" cy="144463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22" name="AutoShape 98"/>
          <p:cNvSpPr>
            <a:spLocks noChangeArrowheads="1"/>
          </p:cNvSpPr>
          <p:nvPr/>
        </p:nvSpPr>
        <p:spPr bwMode="auto">
          <a:xfrm>
            <a:off x="5327650" y="2051050"/>
            <a:ext cx="2160588" cy="1152525"/>
          </a:xfrm>
          <a:prstGeom prst="cloudCallout">
            <a:avLst>
              <a:gd name="adj1" fmla="val -30384"/>
              <a:gd name="adj2" fmla="val 59366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</p:txBody>
      </p:sp>
      <p:grpSp>
        <p:nvGrpSpPr>
          <p:cNvPr id="743527" name="Group 103"/>
          <p:cNvGrpSpPr>
            <a:grpSpLocks/>
          </p:cNvGrpSpPr>
          <p:nvPr/>
        </p:nvGrpSpPr>
        <p:grpSpPr bwMode="auto">
          <a:xfrm>
            <a:off x="1368425" y="5795963"/>
            <a:ext cx="4176713" cy="361950"/>
            <a:chOff x="1179" y="2516"/>
            <a:chExt cx="2631" cy="228"/>
          </a:xfrm>
        </p:grpSpPr>
        <p:sp>
          <p:nvSpPr>
            <p:cNvPr id="743523" name="Rectangle 99"/>
            <p:cNvSpPr>
              <a:spLocks noChangeArrowheads="1"/>
            </p:cNvSpPr>
            <p:nvPr/>
          </p:nvSpPr>
          <p:spPr bwMode="auto">
            <a:xfrm>
              <a:off x="1179" y="2516"/>
              <a:ext cx="363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3524" name="Rectangle 100"/>
            <p:cNvSpPr>
              <a:spLocks noChangeArrowheads="1"/>
            </p:cNvSpPr>
            <p:nvPr/>
          </p:nvSpPr>
          <p:spPr bwMode="auto">
            <a:xfrm>
              <a:off x="1542" y="2516"/>
              <a:ext cx="906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743525" name="Rectangle 101"/>
            <p:cNvSpPr>
              <a:spLocks noChangeArrowheads="1"/>
            </p:cNvSpPr>
            <p:nvPr/>
          </p:nvSpPr>
          <p:spPr bwMode="auto">
            <a:xfrm>
              <a:off x="2449" y="2516"/>
              <a:ext cx="817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43526" name="Rectangle 102"/>
            <p:cNvSpPr>
              <a:spLocks noChangeArrowheads="1"/>
            </p:cNvSpPr>
            <p:nvPr/>
          </p:nvSpPr>
          <p:spPr bwMode="auto">
            <a:xfrm>
              <a:off x="3266" y="2517"/>
              <a:ext cx="544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43529" name="Rectangle 105"/>
          <p:cNvSpPr>
            <a:spLocks noChangeArrowheads="1"/>
          </p:cNvSpPr>
          <p:nvPr/>
        </p:nvSpPr>
        <p:spPr bwMode="auto">
          <a:xfrm>
            <a:off x="4679950" y="6875463"/>
            <a:ext cx="863600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cxnSp>
        <p:nvCxnSpPr>
          <p:cNvPr id="743530" name="AutoShape 106"/>
          <p:cNvCxnSpPr>
            <a:cxnSpLocks noChangeShapeType="1"/>
            <a:stCxn id="743529" idx="3"/>
            <a:endCxn id="743526" idx="3"/>
          </p:cNvCxnSpPr>
          <p:nvPr/>
        </p:nvCxnSpPr>
        <p:spPr bwMode="auto">
          <a:xfrm flipV="1">
            <a:off x="5553075" y="5978525"/>
            <a:ext cx="1588" cy="1077913"/>
          </a:xfrm>
          <a:prstGeom prst="bentConnector3">
            <a:avLst>
              <a:gd name="adj1" fmla="val 1390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743532" name="Group 108"/>
          <p:cNvGrpSpPr>
            <a:grpSpLocks/>
          </p:cNvGrpSpPr>
          <p:nvPr/>
        </p:nvGrpSpPr>
        <p:grpSpPr bwMode="auto">
          <a:xfrm>
            <a:off x="1368425" y="5795963"/>
            <a:ext cx="4176713" cy="361950"/>
            <a:chOff x="1179" y="2516"/>
            <a:chExt cx="2631" cy="228"/>
          </a:xfrm>
        </p:grpSpPr>
        <p:sp>
          <p:nvSpPr>
            <p:cNvPr id="743533" name="Rectangle 109"/>
            <p:cNvSpPr>
              <a:spLocks noChangeArrowheads="1"/>
            </p:cNvSpPr>
            <p:nvPr/>
          </p:nvSpPr>
          <p:spPr bwMode="auto">
            <a:xfrm>
              <a:off x="1179" y="2516"/>
              <a:ext cx="363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3534" name="Rectangle 110"/>
            <p:cNvSpPr>
              <a:spLocks noChangeArrowheads="1"/>
            </p:cNvSpPr>
            <p:nvPr/>
          </p:nvSpPr>
          <p:spPr bwMode="auto">
            <a:xfrm>
              <a:off x="1542" y="2516"/>
              <a:ext cx="906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  <a:endPara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3535" name="Rectangle 111"/>
            <p:cNvSpPr>
              <a:spLocks noChangeArrowheads="1"/>
            </p:cNvSpPr>
            <p:nvPr/>
          </p:nvSpPr>
          <p:spPr bwMode="auto">
            <a:xfrm>
              <a:off x="2449" y="2516"/>
              <a:ext cx="817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743536" name="Rectangle 112"/>
            <p:cNvSpPr>
              <a:spLocks noChangeArrowheads="1"/>
            </p:cNvSpPr>
            <p:nvPr/>
          </p:nvSpPr>
          <p:spPr bwMode="auto">
            <a:xfrm>
              <a:off x="3266" y="2517"/>
              <a:ext cx="544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43520" name="AutoShape 96"/>
          <p:cNvSpPr>
            <a:spLocks noChangeArrowheads="1"/>
          </p:cNvSpPr>
          <p:nvPr/>
        </p:nvSpPr>
        <p:spPr bwMode="auto">
          <a:xfrm>
            <a:off x="5472113" y="4716463"/>
            <a:ext cx="3240087" cy="1511300"/>
          </a:xfrm>
          <a:prstGeom prst="wedgeRoundRectCallout">
            <a:avLst>
              <a:gd name="adj1" fmla="val -50051"/>
              <a:gd name="adj2" fmla="val 104935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ページ番号が一致しない</a:t>
            </a:r>
          </a:p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≠ </a:t>
            </a:r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</p:txBody>
      </p:sp>
      <p:sp>
        <p:nvSpPr>
          <p:cNvPr id="743528" name="AutoShape 104"/>
          <p:cNvSpPr>
            <a:spLocks noChangeArrowheads="1"/>
          </p:cNvSpPr>
          <p:nvPr/>
        </p:nvSpPr>
        <p:spPr bwMode="auto">
          <a:xfrm>
            <a:off x="5472113" y="4716463"/>
            <a:ext cx="3240087" cy="1511300"/>
          </a:xfrm>
          <a:prstGeom prst="wedgeRoundRectCallout">
            <a:avLst>
              <a:gd name="adj1" fmla="val -50051"/>
              <a:gd name="adj2" fmla="val 104935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このエントリを使いたい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が，</a:t>
            </a:r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の情報を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潰してしまうのはマズ</a:t>
            </a:r>
            <a:r>
              <a:rPr lang="ja-JP" altLang="en-US" sz="2000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37" name="Rectangle 113"/>
          <p:cNvSpPr>
            <a:spLocks noChangeArrowheads="1"/>
          </p:cNvSpPr>
          <p:nvPr/>
        </p:nvSpPr>
        <p:spPr bwMode="auto">
          <a:xfrm>
            <a:off x="4464050" y="3275013"/>
            <a:ext cx="1368425" cy="144462"/>
          </a:xfrm>
          <a:prstGeom prst="rect">
            <a:avLst/>
          </a:prstGeom>
          <a:solidFill>
            <a:srgbClr val="FF0000">
              <a:alpha val="39999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3531" name="AutoShape 107"/>
          <p:cNvSpPr>
            <a:spLocks noChangeArrowheads="1"/>
          </p:cNvSpPr>
          <p:nvPr/>
        </p:nvSpPr>
        <p:spPr bwMode="auto">
          <a:xfrm>
            <a:off x="2232025" y="5003800"/>
            <a:ext cx="2305050" cy="1439863"/>
          </a:xfrm>
          <a:prstGeom prst="wedgeEllipseCallout">
            <a:avLst>
              <a:gd name="adj1" fmla="val 58815"/>
              <a:gd name="adj2" fmla="val 8428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次エントリへの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</a:t>
            </a:r>
          </a:p>
        </p:txBody>
      </p:sp>
      <p:sp>
        <p:nvSpPr>
          <p:cNvPr id="743539" name="Rectangle 115"/>
          <p:cNvSpPr>
            <a:spLocks noChangeArrowheads="1"/>
          </p:cNvSpPr>
          <p:nvPr/>
        </p:nvSpPr>
        <p:spPr bwMode="auto">
          <a:xfrm>
            <a:off x="7632700" y="70929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3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4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4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743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43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43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3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43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500"/>
                                        <p:tgtEl>
                                          <p:spTgt spid="743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4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4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43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9521E-6 8.40336E-8 L -0.3136 -0.29538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743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4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3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36" grpId="0" animBg="1"/>
      <p:bldP spid="743496" grpId="0" animBg="1"/>
      <p:bldP spid="743521" grpId="0" animBg="1"/>
      <p:bldP spid="743522" grpId="0" animBg="1"/>
      <p:bldP spid="743522" grpId="1" animBg="1"/>
      <p:bldP spid="743529" grpId="0" animBg="1"/>
      <p:bldP spid="743520" grpId="0" animBg="1"/>
      <p:bldP spid="743520" grpId="1" animBg="1"/>
      <p:bldP spid="743528" grpId="0" animBg="1"/>
      <p:bldP spid="743528" grpId="1" animBg="1"/>
      <p:bldP spid="743537" grpId="0" animBg="1"/>
      <p:bldP spid="743531" grpId="0" animBg="1"/>
      <p:bldP spid="743531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AutoShape 2"/>
          <p:cNvSpPr>
            <a:spLocks noChangeArrowheads="1"/>
          </p:cNvSpPr>
          <p:nvPr/>
        </p:nvSpPr>
        <p:spPr bwMode="auto">
          <a:xfrm>
            <a:off x="6194425" y="755650"/>
            <a:ext cx="3167063" cy="7056438"/>
          </a:xfrm>
          <a:prstGeom prst="can">
            <a:avLst>
              <a:gd name="adj" fmla="val 7860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451" name="Rectangle 3"/>
          <p:cNvSpPr>
            <a:spLocks noChangeArrowheads="1"/>
          </p:cNvSpPr>
          <p:nvPr/>
        </p:nvSpPr>
        <p:spPr bwMode="auto">
          <a:xfrm>
            <a:off x="7632700" y="53641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44452" name="Rectangle 4"/>
          <p:cNvSpPr>
            <a:spLocks noChangeArrowheads="1"/>
          </p:cNvSpPr>
          <p:nvPr/>
        </p:nvSpPr>
        <p:spPr bwMode="auto">
          <a:xfrm>
            <a:off x="44656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4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ハッシュ関数によるテーブル</a:t>
            </a:r>
          </a:p>
        </p:txBody>
      </p:sp>
      <p:sp>
        <p:nvSpPr>
          <p:cNvPr id="744454" name="Rectangle 6"/>
          <p:cNvSpPr>
            <a:spLocks noChangeArrowheads="1"/>
          </p:cNvSpPr>
          <p:nvPr/>
        </p:nvSpPr>
        <p:spPr bwMode="auto">
          <a:xfrm>
            <a:off x="7629525" y="13477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4455" name="Rectangle 7"/>
          <p:cNvSpPr>
            <a:spLocks noChangeArrowheads="1"/>
          </p:cNvSpPr>
          <p:nvPr/>
        </p:nvSpPr>
        <p:spPr bwMode="auto">
          <a:xfrm>
            <a:off x="7629525" y="19240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4456" name="Rectangle 8"/>
          <p:cNvSpPr>
            <a:spLocks noChangeArrowheads="1"/>
          </p:cNvSpPr>
          <p:nvPr/>
        </p:nvSpPr>
        <p:spPr bwMode="auto">
          <a:xfrm>
            <a:off x="7629525" y="25003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4457" name="Rectangle 9"/>
          <p:cNvSpPr>
            <a:spLocks noChangeArrowheads="1"/>
          </p:cNvSpPr>
          <p:nvPr/>
        </p:nvSpPr>
        <p:spPr bwMode="auto">
          <a:xfrm>
            <a:off x="7629525" y="307498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4458" name="Rectangle 10"/>
          <p:cNvSpPr>
            <a:spLocks noChangeArrowheads="1"/>
          </p:cNvSpPr>
          <p:nvPr/>
        </p:nvSpPr>
        <p:spPr bwMode="auto">
          <a:xfrm>
            <a:off x="7629525" y="36512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44459" name="Rectangle 11"/>
          <p:cNvSpPr>
            <a:spLocks noChangeArrowheads="1"/>
          </p:cNvSpPr>
          <p:nvPr/>
        </p:nvSpPr>
        <p:spPr bwMode="auto">
          <a:xfrm>
            <a:off x="7629525" y="42275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44460" name="Rectangle 12"/>
          <p:cNvSpPr>
            <a:spLocks noChangeArrowheads="1"/>
          </p:cNvSpPr>
          <p:nvPr/>
        </p:nvSpPr>
        <p:spPr bwMode="auto">
          <a:xfrm>
            <a:off x="7629525" y="48037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4462" name="Rectangle 14"/>
          <p:cNvSpPr>
            <a:spLocks noChangeArrowheads="1"/>
          </p:cNvSpPr>
          <p:nvPr/>
        </p:nvSpPr>
        <p:spPr bwMode="auto">
          <a:xfrm>
            <a:off x="7629525" y="595630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44463" name="Rectangle 15"/>
          <p:cNvSpPr>
            <a:spLocks noChangeArrowheads="1"/>
          </p:cNvSpPr>
          <p:nvPr/>
        </p:nvSpPr>
        <p:spPr bwMode="auto">
          <a:xfrm>
            <a:off x="7629525" y="653256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</a:p>
        </p:txBody>
      </p:sp>
      <p:sp>
        <p:nvSpPr>
          <p:cNvPr id="744464" name="Rectangle 16"/>
          <p:cNvSpPr>
            <a:spLocks noChangeArrowheads="1"/>
          </p:cNvSpPr>
          <p:nvPr/>
        </p:nvSpPr>
        <p:spPr bwMode="auto">
          <a:xfrm>
            <a:off x="44656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4465" name="Rectangle 17"/>
          <p:cNvSpPr>
            <a:spLocks noChangeArrowheads="1"/>
          </p:cNvSpPr>
          <p:nvPr/>
        </p:nvSpPr>
        <p:spPr bwMode="auto">
          <a:xfrm>
            <a:off x="44656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4466" name="Rectangle 18"/>
          <p:cNvSpPr>
            <a:spLocks noChangeArrowheads="1"/>
          </p:cNvSpPr>
          <p:nvPr/>
        </p:nvSpPr>
        <p:spPr bwMode="auto">
          <a:xfrm>
            <a:off x="44656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4467" name="Text Box 19"/>
          <p:cNvSpPr txBox="1">
            <a:spLocks noChangeArrowheads="1"/>
          </p:cNvSpPr>
          <p:nvPr/>
        </p:nvSpPr>
        <p:spPr bwMode="auto">
          <a:xfrm>
            <a:off x="6682356" y="12588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68" name="Text Box 20"/>
          <p:cNvSpPr txBox="1">
            <a:spLocks noChangeArrowheads="1"/>
          </p:cNvSpPr>
          <p:nvPr/>
        </p:nvSpPr>
        <p:spPr bwMode="auto">
          <a:xfrm>
            <a:off x="6698863" y="16906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69" name="Text Box 21"/>
          <p:cNvSpPr txBox="1">
            <a:spLocks noChangeArrowheads="1"/>
          </p:cNvSpPr>
          <p:nvPr/>
        </p:nvSpPr>
        <p:spPr bwMode="auto">
          <a:xfrm>
            <a:off x="6682356" y="18510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70" name="Text Box 22"/>
          <p:cNvSpPr txBox="1">
            <a:spLocks noChangeArrowheads="1"/>
          </p:cNvSpPr>
          <p:nvPr/>
        </p:nvSpPr>
        <p:spPr bwMode="auto">
          <a:xfrm>
            <a:off x="6698863" y="22669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71" name="Text Box 23"/>
          <p:cNvSpPr txBox="1">
            <a:spLocks noChangeArrowheads="1"/>
          </p:cNvSpPr>
          <p:nvPr/>
        </p:nvSpPr>
        <p:spPr bwMode="auto">
          <a:xfrm>
            <a:off x="6682356" y="2427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72" name="Text Box 24"/>
          <p:cNvSpPr txBox="1">
            <a:spLocks noChangeArrowheads="1"/>
          </p:cNvSpPr>
          <p:nvPr/>
        </p:nvSpPr>
        <p:spPr bwMode="auto">
          <a:xfrm>
            <a:off x="6698863" y="28432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73" name="Text Box 25"/>
          <p:cNvSpPr txBox="1">
            <a:spLocks noChangeArrowheads="1"/>
          </p:cNvSpPr>
          <p:nvPr/>
        </p:nvSpPr>
        <p:spPr bwMode="auto">
          <a:xfrm>
            <a:off x="6682356" y="30035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74" name="Text Box 26"/>
          <p:cNvSpPr txBox="1">
            <a:spLocks noChangeArrowheads="1"/>
          </p:cNvSpPr>
          <p:nvPr/>
        </p:nvSpPr>
        <p:spPr bwMode="auto">
          <a:xfrm>
            <a:off x="6698863" y="34194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75" name="Text Box 27"/>
          <p:cNvSpPr txBox="1">
            <a:spLocks noChangeArrowheads="1"/>
          </p:cNvSpPr>
          <p:nvPr/>
        </p:nvSpPr>
        <p:spPr bwMode="auto">
          <a:xfrm>
            <a:off x="6682356" y="35623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76" name="Text Box 28"/>
          <p:cNvSpPr txBox="1">
            <a:spLocks noChangeArrowheads="1"/>
          </p:cNvSpPr>
          <p:nvPr/>
        </p:nvSpPr>
        <p:spPr bwMode="auto">
          <a:xfrm>
            <a:off x="6698863" y="39957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77" name="Text Box 29"/>
          <p:cNvSpPr txBox="1">
            <a:spLocks noChangeArrowheads="1"/>
          </p:cNvSpPr>
          <p:nvPr/>
        </p:nvSpPr>
        <p:spPr bwMode="auto">
          <a:xfrm>
            <a:off x="6682356" y="41560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78" name="Text Box 30"/>
          <p:cNvSpPr txBox="1">
            <a:spLocks noChangeArrowheads="1"/>
          </p:cNvSpPr>
          <p:nvPr/>
        </p:nvSpPr>
        <p:spPr bwMode="auto">
          <a:xfrm>
            <a:off x="6698863" y="45704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79" name="Text Box 31"/>
          <p:cNvSpPr txBox="1">
            <a:spLocks noChangeArrowheads="1"/>
          </p:cNvSpPr>
          <p:nvPr/>
        </p:nvSpPr>
        <p:spPr bwMode="auto">
          <a:xfrm>
            <a:off x="6682356" y="47323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80" name="Text Box 32"/>
          <p:cNvSpPr txBox="1">
            <a:spLocks noChangeArrowheads="1"/>
          </p:cNvSpPr>
          <p:nvPr/>
        </p:nvSpPr>
        <p:spPr bwMode="auto">
          <a:xfrm>
            <a:off x="6698863" y="51466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81" name="Text Box 33"/>
          <p:cNvSpPr txBox="1">
            <a:spLocks noChangeArrowheads="1"/>
          </p:cNvSpPr>
          <p:nvPr/>
        </p:nvSpPr>
        <p:spPr bwMode="auto">
          <a:xfrm>
            <a:off x="6682356" y="53086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82" name="Text Box 34"/>
          <p:cNvSpPr txBox="1">
            <a:spLocks noChangeArrowheads="1"/>
          </p:cNvSpPr>
          <p:nvPr/>
        </p:nvSpPr>
        <p:spPr bwMode="auto">
          <a:xfrm>
            <a:off x="6698863" y="57229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83" name="Text Box 35"/>
          <p:cNvSpPr txBox="1">
            <a:spLocks noChangeArrowheads="1"/>
          </p:cNvSpPr>
          <p:nvPr/>
        </p:nvSpPr>
        <p:spPr bwMode="auto">
          <a:xfrm>
            <a:off x="6682356" y="5884863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84" name="Text Box 36"/>
          <p:cNvSpPr txBox="1">
            <a:spLocks noChangeArrowheads="1"/>
          </p:cNvSpPr>
          <p:nvPr/>
        </p:nvSpPr>
        <p:spPr bwMode="auto">
          <a:xfrm>
            <a:off x="6698863" y="629920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85" name="Text Box 37"/>
          <p:cNvSpPr txBox="1">
            <a:spLocks noChangeArrowheads="1"/>
          </p:cNvSpPr>
          <p:nvPr/>
        </p:nvSpPr>
        <p:spPr bwMode="auto">
          <a:xfrm>
            <a:off x="6682356" y="64595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86" name="Text Box 38"/>
          <p:cNvSpPr txBox="1">
            <a:spLocks noChangeArrowheads="1"/>
          </p:cNvSpPr>
          <p:nvPr/>
        </p:nvSpPr>
        <p:spPr bwMode="auto">
          <a:xfrm>
            <a:off x="6698863" y="687546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87" name="Text Box 39"/>
          <p:cNvSpPr txBox="1">
            <a:spLocks noChangeArrowheads="1"/>
          </p:cNvSpPr>
          <p:nvPr/>
        </p:nvSpPr>
        <p:spPr bwMode="auto">
          <a:xfrm>
            <a:off x="35419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88" name="Text Box 40"/>
          <p:cNvSpPr txBox="1">
            <a:spLocks noChangeArrowheads="1"/>
          </p:cNvSpPr>
          <p:nvPr/>
        </p:nvSpPr>
        <p:spPr bwMode="auto">
          <a:xfrm>
            <a:off x="35464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89" name="Text Box 41"/>
          <p:cNvSpPr txBox="1">
            <a:spLocks noChangeArrowheads="1"/>
          </p:cNvSpPr>
          <p:nvPr/>
        </p:nvSpPr>
        <p:spPr bwMode="auto">
          <a:xfrm>
            <a:off x="35419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90" name="Text Box 42"/>
          <p:cNvSpPr txBox="1">
            <a:spLocks noChangeArrowheads="1"/>
          </p:cNvSpPr>
          <p:nvPr/>
        </p:nvSpPr>
        <p:spPr bwMode="auto">
          <a:xfrm>
            <a:off x="35464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91" name="Text Box 43"/>
          <p:cNvSpPr txBox="1">
            <a:spLocks noChangeArrowheads="1"/>
          </p:cNvSpPr>
          <p:nvPr/>
        </p:nvSpPr>
        <p:spPr bwMode="auto">
          <a:xfrm>
            <a:off x="35419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92" name="Text Box 44"/>
          <p:cNvSpPr txBox="1">
            <a:spLocks noChangeArrowheads="1"/>
          </p:cNvSpPr>
          <p:nvPr/>
        </p:nvSpPr>
        <p:spPr bwMode="auto">
          <a:xfrm>
            <a:off x="35464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93" name="Text Box 45"/>
          <p:cNvSpPr txBox="1">
            <a:spLocks noChangeArrowheads="1"/>
          </p:cNvSpPr>
          <p:nvPr/>
        </p:nvSpPr>
        <p:spPr bwMode="auto">
          <a:xfrm>
            <a:off x="35419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44494" name="Text Box 46"/>
          <p:cNvSpPr txBox="1">
            <a:spLocks noChangeArrowheads="1"/>
          </p:cNvSpPr>
          <p:nvPr/>
        </p:nvSpPr>
        <p:spPr bwMode="auto">
          <a:xfrm>
            <a:off x="35464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44495" name="Rectangle 47"/>
          <p:cNvSpPr>
            <a:spLocks noChangeArrowheads="1"/>
          </p:cNvSpPr>
          <p:nvPr/>
        </p:nvSpPr>
        <p:spPr bwMode="auto">
          <a:xfrm>
            <a:off x="1368425" y="54340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flag</a:t>
            </a:r>
          </a:p>
        </p:txBody>
      </p:sp>
      <p:sp>
        <p:nvSpPr>
          <p:cNvPr id="744496" name="Rectangle 48"/>
          <p:cNvSpPr>
            <a:spLocks noChangeArrowheads="1"/>
          </p:cNvSpPr>
          <p:nvPr/>
        </p:nvSpPr>
        <p:spPr bwMode="auto">
          <a:xfrm>
            <a:off x="1944688" y="5434013"/>
            <a:ext cx="1438275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ページ番号</a:t>
            </a:r>
          </a:p>
        </p:txBody>
      </p:sp>
      <p:sp>
        <p:nvSpPr>
          <p:cNvPr id="744497" name="Rectangle 49"/>
          <p:cNvSpPr>
            <a:spLocks noChangeArrowheads="1"/>
          </p:cNvSpPr>
          <p:nvPr/>
        </p:nvSpPr>
        <p:spPr bwMode="auto">
          <a:xfrm>
            <a:off x="3384550" y="54340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44498" name="Rectangle 50"/>
          <p:cNvSpPr>
            <a:spLocks noChangeArrowheads="1"/>
          </p:cNvSpPr>
          <p:nvPr/>
        </p:nvSpPr>
        <p:spPr bwMode="auto">
          <a:xfrm>
            <a:off x="1368425" y="57943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499" name="Rectangle 51"/>
          <p:cNvSpPr>
            <a:spLocks noChangeArrowheads="1"/>
          </p:cNvSpPr>
          <p:nvPr/>
        </p:nvSpPr>
        <p:spPr bwMode="auto">
          <a:xfrm>
            <a:off x="1944688" y="5794375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44500" name="Rectangle 52"/>
          <p:cNvSpPr>
            <a:spLocks noChangeArrowheads="1"/>
          </p:cNvSpPr>
          <p:nvPr/>
        </p:nvSpPr>
        <p:spPr bwMode="auto">
          <a:xfrm>
            <a:off x="3384550" y="579437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44501" name="Rectangle 53"/>
          <p:cNvSpPr>
            <a:spLocks noChangeArrowheads="1"/>
          </p:cNvSpPr>
          <p:nvPr/>
        </p:nvSpPr>
        <p:spPr bwMode="auto">
          <a:xfrm>
            <a:off x="1368425" y="61547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02" name="Rectangle 54"/>
          <p:cNvSpPr>
            <a:spLocks noChangeArrowheads="1"/>
          </p:cNvSpPr>
          <p:nvPr/>
        </p:nvSpPr>
        <p:spPr bwMode="auto">
          <a:xfrm>
            <a:off x="1944688" y="6154738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4503" name="Rectangle 55"/>
          <p:cNvSpPr>
            <a:spLocks noChangeArrowheads="1"/>
          </p:cNvSpPr>
          <p:nvPr/>
        </p:nvSpPr>
        <p:spPr bwMode="auto">
          <a:xfrm>
            <a:off x="3384550" y="6154738"/>
            <a:ext cx="1296988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4504" name="Rectangle 56"/>
          <p:cNvSpPr>
            <a:spLocks noChangeArrowheads="1"/>
          </p:cNvSpPr>
          <p:nvPr/>
        </p:nvSpPr>
        <p:spPr bwMode="auto">
          <a:xfrm>
            <a:off x="1368425" y="65151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05" name="Rectangle 57"/>
          <p:cNvSpPr>
            <a:spLocks noChangeArrowheads="1"/>
          </p:cNvSpPr>
          <p:nvPr/>
        </p:nvSpPr>
        <p:spPr bwMode="auto">
          <a:xfrm>
            <a:off x="1944688" y="6515100"/>
            <a:ext cx="1438275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endParaRPr lang="ja-JP" altLang="en-US" dirty="0">
              <a:solidFill>
                <a:schemeClr val="accent2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06" name="Rectangle 58"/>
          <p:cNvSpPr>
            <a:spLocks noChangeArrowheads="1"/>
          </p:cNvSpPr>
          <p:nvPr/>
        </p:nvSpPr>
        <p:spPr bwMode="auto">
          <a:xfrm>
            <a:off x="3384550" y="65151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44507" name="Rectangle 59"/>
          <p:cNvSpPr>
            <a:spLocks noChangeArrowheads="1"/>
          </p:cNvSpPr>
          <p:nvPr/>
        </p:nvSpPr>
        <p:spPr bwMode="auto">
          <a:xfrm>
            <a:off x="1368425" y="68754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44508" name="Rectangle 60"/>
          <p:cNvSpPr>
            <a:spLocks noChangeArrowheads="1"/>
          </p:cNvSpPr>
          <p:nvPr/>
        </p:nvSpPr>
        <p:spPr bwMode="auto">
          <a:xfrm>
            <a:off x="1944688" y="6875463"/>
            <a:ext cx="1438275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09" name="Rectangle 61"/>
          <p:cNvSpPr>
            <a:spLocks noChangeArrowheads="1"/>
          </p:cNvSpPr>
          <p:nvPr/>
        </p:nvSpPr>
        <p:spPr bwMode="auto">
          <a:xfrm>
            <a:off x="3384550" y="68754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10" name="Text Box 62"/>
          <p:cNvSpPr txBox="1">
            <a:spLocks noChangeArrowheads="1"/>
          </p:cNvSpPr>
          <p:nvPr/>
        </p:nvSpPr>
        <p:spPr bwMode="auto">
          <a:xfrm>
            <a:off x="868303" y="61182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4511" name="Text Box 63"/>
          <p:cNvSpPr txBox="1">
            <a:spLocks noChangeArrowheads="1"/>
          </p:cNvSpPr>
          <p:nvPr/>
        </p:nvSpPr>
        <p:spPr bwMode="auto">
          <a:xfrm>
            <a:off x="868303" y="57578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44512" name="Text Box 64"/>
          <p:cNvSpPr txBox="1">
            <a:spLocks noChangeArrowheads="1"/>
          </p:cNvSpPr>
          <p:nvPr/>
        </p:nvSpPr>
        <p:spPr bwMode="auto">
          <a:xfrm>
            <a:off x="868303" y="64785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44513" name="Text Box 65"/>
          <p:cNvSpPr txBox="1">
            <a:spLocks noChangeArrowheads="1"/>
          </p:cNvSpPr>
          <p:nvPr/>
        </p:nvSpPr>
        <p:spPr bwMode="auto">
          <a:xfrm>
            <a:off x="868303" y="68389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4514" name="Rectangle 66"/>
          <p:cNvSpPr>
            <a:spLocks noChangeArrowheads="1"/>
          </p:cNvSpPr>
          <p:nvPr/>
        </p:nvSpPr>
        <p:spPr bwMode="auto">
          <a:xfrm>
            <a:off x="44640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44515" name="Rectangle 67"/>
          <p:cNvSpPr>
            <a:spLocks noChangeArrowheads="1"/>
          </p:cNvSpPr>
          <p:nvPr/>
        </p:nvSpPr>
        <p:spPr bwMode="auto">
          <a:xfrm>
            <a:off x="44640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44516" name="Rectangle 68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17" name="Text Box 69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44518" name="Text Box 70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44519" name="Rectangle 71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20" name="Text Box 72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44521" name="Rectangle 73"/>
          <p:cNvSpPr>
            <a:spLocks noChangeArrowheads="1"/>
          </p:cNvSpPr>
          <p:nvPr/>
        </p:nvSpPr>
        <p:spPr bwMode="auto">
          <a:xfrm>
            <a:off x="44640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grpSp>
        <p:nvGrpSpPr>
          <p:cNvPr id="744522" name="Group 74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44523" name="Rectangle 75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11</a:t>
              </a:r>
            </a:p>
          </p:txBody>
        </p:sp>
        <p:sp>
          <p:nvSpPr>
            <p:cNvPr id="744524" name="Rectangle 76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357</a:t>
              </a:r>
            </a:p>
          </p:txBody>
        </p:sp>
      </p:grpSp>
      <p:grpSp>
        <p:nvGrpSpPr>
          <p:cNvPr id="744525" name="Group 77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44526" name="Rectangle 78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357</a:t>
              </a:r>
            </a:p>
          </p:txBody>
        </p:sp>
        <p:sp>
          <p:nvSpPr>
            <p:cNvPr id="744527" name="Rectangle 79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44528" name="AutoShape 80"/>
          <p:cNvCxnSpPr>
            <a:cxnSpLocks noChangeShapeType="1"/>
            <a:stCxn id="744523" idx="1"/>
            <a:endCxn id="744513" idx="1"/>
          </p:cNvCxnSpPr>
          <p:nvPr/>
        </p:nvCxnSpPr>
        <p:spPr bwMode="auto">
          <a:xfrm rot="10800000" flipH="1" flipV="1">
            <a:off x="576263" y="1727994"/>
            <a:ext cx="292040" cy="5312102"/>
          </a:xfrm>
          <a:prstGeom prst="bentConnector3">
            <a:avLst>
              <a:gd name="adj1" fmla="val -7827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44529" name="Rectangle 81"/>
          <p:cNvSpPr>
            <a:spLocks noChangeArrowheads="1"/>
          </p:cNvSpPr>
          <p:nvPr/>
        </p:nvSpPr>
        <p:spPr bwMode="auto">
          <a:xfrm>
            <a:off x="44640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4530" name="Rectangle 82"/>
          <p:cNvSpPr>
            <a:spLocks noChangeArrowheads="1"/>
          </p:cNvSpPr>
          <p:nvPr/>
        </p:nvSpPr>
        <p:spPr bwMode="auto">
          <a:xfrm>
            <a:off x="3382963" y="6875463"/>
            <a:ext cx="1296987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44531" name="Rectangle 83"/>
          <p:cNvSpPr>
            <a:spLocks noChangeArrowheads="1"/>
          </p:cNvSpPr>
          <p:nvPr/>
        </p:nvSpPr>
        <p:spPr bwMode="auto">
          <a:xfrm>
            <a:off x="1943100" y="6875463"/>
            <a:ext cx="1438275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44532" name="Rectangle 84"/>
          <p:cNvSpPr>
            <a:spLocks noChangeArrowheads="1"/>
          </p:cNvSpPr>
          <p:nvPr/>
        </p:nvSpPr>
        <p:spPr bwMode="auto">
          <a:xfrm>
            <a:off x="1366838" y="6875463"/>
            <a:ext cx="576262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33" name="Text Box 85"/>
          <p:cNvSpPr txBox="1">
            <a:spLocks noChangeArrowheads="1"/>
          </p:cNvSpPr>
          <p:nvPr/>
        </p:nvSpPr>
        <p:spPr bwMode="auto">
          <a:xfrm>
            <a:off x="4430688" y="94615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  <p:sp>
        <p:nvSpPr>
          <p:cNvPr id="744534" name="Rectangle 86"/>
          <p:cNvSpPr>
            <a:spLocks noChangeArrowheads="1"/>
          </p:cNvSpPr>
          <p:nvPr/>
        </p:nvSpPr>
        <p:spPr bwMode="auto">
          <a:xfrm>
            <a:off x="144463" y="4284663"/>
            <a:ext cx="2089150" cy="7207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h(x) = x % 4;</a:t>
            </a:r>
          </a:p>
        </p:txBody>
      </p:sp>
      <p:sp>
        <p:nvSpPr>
          <p:cNvPr id="744535" name="Rectangle 87"/>
          <p:cNvSpPr>
            <a:spLocks noChangeArrowheads="1"/>
          </p:cNvSpPr>
          <p:nvPr/>
        </p:nvSpPr>
        <p:spPr bwMode="auto">
          <a:xfrm>
            <a:off x="4681538" y="5435600"/>
            <a:ext cx="863600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ポインタ</a:t>
            </a:r>
          </a:p>
        </p:txBody>
      </p:sp>
      <p:sp>
        <p:nvSpPr>
          <p:cNvPr id="744536" name="Rectangle 88"/>
          <p:cNvSpPr>
            <a:spLocks noChangeArrowheads="1"/>
          </p:cNvSpPr>
          <p:nvPr/>
        </p:nvSpPr>
        <p:spPr bwMode="auto">
          <a:xfrm>
            <a:off x="4681538" y="57959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37" name="Rectangle 89"/>
          <p:cNvSpPr>
            <a:spLocks noChangeArrowheads="1"/>
          </p:cNvSpPr>
          <p:nvPr/>
        </p:nvSpPr>
        <p:spPr bwMode="auto">
          <a:xfrm>
            <a:off x="4681538" y="61563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38" name="Rectangle 90"/>
          <p:cNvSpPr>
            <a:spLocks noChangeArrowheads="1"/>
          </p:cNvSpPr>
          <p:nvPr/>
        </p:nvSpPr>
        <p:spPr bwMode="auto">
          <a:xfrm>
            <a:off x="4681538" y="651668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solidFill>
                <a:srgbClr val="00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39" name="Rectangle 91"/>
          <p:cNvSpPr>
            <a:spLocks noChangeArrowheads="1"/>
          </p:cNvSpPr>
          <p:nvPr/>
        </p:nvSpPr>
        <p:spPr bwMode="auto">
          <a:xfrm>
            <a:off x="4681538" y="687705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44540" name="Rectangle 92"/>
          <p:cNvSpPr>
            <a:spLocks noChangeArrowheads="1"/>
          </p:cNvSpPr>
          <p:nvPr/>
        </p:nvSpPr>
        <p:spPr bwMode="auto">
          <a:xfrm>
            <a:off x="4679950" y="687705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cxnSp>
        <p:nvCxnSpPr>
          <p:cNvPr id="744549" name="AutoShape 101"/>
          <p:cNvCxnSpPr>
            <a:cxnSpLocks noChangeShapeType="1"/>
          </p:cNvCxnSpPr>
          <p:nvPr/>
        </p:nvCxnSpPr>
        <p:spPr bwMode="auto">
          <a:xfrm flipV="1">
            <a:off x="5553075" y="5978525"/>
            <a:ext cx="1588" cy="1077913"/>
          </a:xfrm>
          <a:prstGeom prst="bentConnector3">
            <a:avLst>
              <a:gd name="adj1" fmla="val 1390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44559" name="Rectangle 111"/>
          <p:cNvSpPr>
            <a:spLocks noChangeArrowheads="1"/>
          </p:cNvSpPr>
          <p:nvPr/>
        </p:nvSpPr>
        <p:spPr bwMode="auto">
          <a:xfrm>
            <a:off x="7632700" y="77406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</a:p>
        </p:txBody>
      </p:sp>
      <p:grpSp>
        <p:nvGrpSpPr>
          <p:cNvPr id="744560" name="Group 112"/>
          <p:cNvGrpSpPr>
            <a:grpSpLocks/>
          </p:cNvGrpSpPr>
          <p:nvPr/>
        </p:nvGrpSpPr>
        <p:grpSpPr bwMode="auto">
          <a:xfrm>
            <a:off x="1368425" y="6156325"/>
            <a:ext cx="4176713" cy="361950"/>
            <a:chOff x="1179" y="2516"/>
            <a:chExt cx="2631" cy="228"/>
          </a:xfrm>
        </p:grpSpPr>
        <p:sp>
          <p:nvSpPr>
            <p:cNvPr id="744561" name="Rectangle 113"/>
            <p:cNvSpPr>
              <a:spLocks noChangeArrowheads="1"/>
            </p:cNvSpPr>
            <p:nvPr/>
          </p:nvSpPr>
          <p:spPr bwMode="auto">
            <a:xfrm>
              <a:off x="1179" y="2516"/>
              <a:ext cx="363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4562" name="Rectangle 114"/>
            <p:cNvSpPr>
              <a:spLocks noChangeArrowheads="1"/>
            </p:cNvSpPr>
            <p:nvPr/>
          </p:nvSpPr>
          <p:spPr bwMode="auto">
            <a:xfrm>
              <a:off x="1542" y="2516"/>
              <a:ext cx="906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4563" name="Rectangle 115"/>
            <p:cNvSpPr>
              <a:spLocks noChangeArrowheads="1"/>
            </p:cNvSpPr>
            <p:nvPr/>
          </p:nvSpPr>
          <p:spPr bwMode="auto">
            <a:xfrm>
              <a:off x="2449" y="2516"/>
              <a:ext cx="817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44564" name="Rectangle 116"/>
            <p:cNvSpPr>
              <a:spLocks noChangeArrowheads="1"/>
            </p:cNvSpPr>
            <p:nvPr/>
          </p:nvSpPr>
          <p:spPr bwMode="auto">
            <a:xfrm>
              <a:off x="3266" y="2517"/>
              <a:ext cx="544" cy="227"/>
            </a:xfrm>
            <a:prstGeom prst="rect">
              <a:avLst/>
            </a:prstGeom>
            <a:solidFill>
              <a:schemeClr val="folHlink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44565" name="Rectangle 117"/>
          <p:cNvSpPr>
            <a:spLocks noChangeArrowheads="1"/>
          </p:cNvSpPr>
          <p:nvPr/>
        </p:nvSpPr>
        <p:spPr bwMode="auto">
          <a:xfrm>
            <a:off x="4679950" y="5795963"/>
            <a:ext cx="863600" cy="360362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cxnSp>
        <p:nvCxnSpPr>
          <p:cNvPr id="744566" name="AutoShape 118"/>
          <p:cNvCxnSpPr>
            <a:cxnSpLocks noChangeShapeType="1"/>
            <a:stCxn id="744565" idx="3"/>
            <a:endCxn id="744564" idx="3"/>
          </p:cNvCxnSpPr>
          <p:nvPr/>
        </p:nvCxnSpPr>
        <p:spPr bwMode="auto">
          <a:xfrm>
            <a:off x="5553075" y="5976938"/>
            <a:ext cx="1588" cy="361950"/>
          </a:xfrm>
          <a:prstGeom prst="bentConnector3">
            <a:avLst>
              <a:gd name="adj1" fmla="val 34600000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744550" name="Group 102"/>
          <p:cNvGrpSpPr>
            <a:grpSpLocks/>
          </p:cNvGrpSpPr>
          <p:nvPr/>
        </p:nvGrpSpPr>
        <p:grpSpPr bwMode="auto">
          <a:xfrm>
            <a:off x="1368425" y="6156325"/>
            <a:ext cx="4176713" cy="361950"/>
            <a:chOff x="1179" y="2516"/>
            <a:chExt cx="2631" cy="228"/>
          </a:xfrm>
        </p:grpSpPr>
        <p:sp>
          <p:nvSpPr>
            <p:cNvPr id="744551" name="Rectangle 103"/>
            <p:cNvSpPr>
              <a:spLocks noChangeArrowheads="1"/>
            </p:cNvSpPr>
            <p:nvPr/>
          </p:nvSpPr>
          <p:spPr bwMode="auto">
            <a:xfrm>
              <a:off x="1179" y="2516"/>
              <a:ext cx="363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44552" name="Rectangle 104"/>
            <p:cNvSpPr>
              <a:spLocks noChangeArrowheads="1"/>
            </p:cNvSpPr>
            <p:nvPr/>
          </p:nvSpPr>
          <p:spPr bwMode="auto">
            <a:xfrm>
              <a:off x="1542" y="2516"/>
              <a:ext cx="906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11</a:t>
              </a:r>
            </a:p>
          </p:txBody>
        </p:sp>
        <p:sp>
          <p:nvSpPr>
            <p:cNvPr id="744553" name="Rectangle 105"/>
            <p:cNvSpPr>
              <a:spLocks noChangeArrowheads="1"/>
            </p:cNvSpPr>
            <p:nvPr/>
          </p:nvSpPr>
          <p:spPr bwMode="auto">
            <a:xfrm>
              <a:off x="2449" y="2516"/>
              <a:ext cx="817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744554" name="Rectangle 106"/>
            <p:cNvSpPr>
              <a:spLocks noChangeArrowheads="1"/>
            </p:cNvSpPr>
            <p:nvPr/>
          </p:nvSpPr>
          <p:spPr bwMode="auto">
            <a:xfrm>
              <a:off x="3266" y="2517"/>
              <a:ext cx="544" cy="227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44567" name="Rectangle 119"/>
          <p:cNvSpPr>
            <a:spLocks noChangeArrowheads="1"/>
          </p:cNvSpPr>
          <p:nvPr/>
        </p:nvSpPr>
        <p:spPr bwMode="auto">
          <a:xfrm>
            <a:off x="7632700" y="70929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</a:p>
        </p:txBody>
      </p:sp>
      <p:sp>
        <p:nvSpPr>
          <p:cNvPr id="744568" name="AutoShape 120"/>
          <p:cNvSpPr>
            <a:spLocks noChangeArrowheads="1"/>
          </p:cNvSpPr>
          <p:nvPr/>
        </p:nvSpPr>
        <p:spPr bwMode="auto">
          <a:xfrm>
            <a:off x="5400675" y="1042988"/>
            <a:ext cx="2160588" cy="1152525"/>
          </a:xfrm>
          <a:prstGeom prst="cloudCallout">
            <a:avLst>
              <a:gd name="adj1" fmla="val -30384"/>
              <a:gd name="adj2" fmla="val 59366"/>
            </a:avLst>
          </a:prstGeom>
          <a:solidFill>
            <a:schemeClr val="hlink"/>
          </a:solidFill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スワップアウト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4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4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44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44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4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6625E-6 -4.95798E-6 L -0.31391 -0.76239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744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3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514" grpId="0" animBg="1"/>
      <p:bldP spid="744559" grpId="0" animBg="1"/>
      <p:bldP spid="744565" grpId="0" animBg="1"/>
      <p:bldP spid="744568" grpId="0" animBg="1"/>
      <p:bldP spid="744568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ページテーブルの大きさ</a:t>
            </a:r>
          </a:p>
        </p:txBody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改良前</a:t>
            </a:r>
          </a:p>
          <a:p>
            <a:pPr lvl="1"/>
            <a:r>
              <a:rPr lang="ja-JP" altLang="en-US"/>
              <a:t>仮想アドレス空間のフレーム数と</a:t>
            </a:r>
            <a:br>
              <a:rPr lang="ja-JP" altLang="en-US"/>
            </a:br>
            <a:r>
              <a:rPr lang="ja-JP" altLang="en-US"/>
              <a:t>同じエントリ数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ハッシュ関数によるページテーブル</a:t>
            </a:r>
          </a:p>
          <a:p>
            <a:pPr lvl="1"/>
            <a:r>
              <a:rPr lang="ja-JP" altLang="en-US"/>
              <a:t>物理アドレス空間のページフレーム数と</a:t>
            </a:r>
            <a:br>
              <a:rPr lang="ja-JP" altLang="en-US"/>
            </a:br>
            <a:r>
              <a:rPr lang="ja-JP" altLang="en-US"/>
              <a:t>同じエントリ数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ハッシュ関数が持つべき条件</a:t>
            </a:r>
          </a:p>
        </p:txBody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変換結果の値域への均一分散</a:t>
            </a:r>
          </a:p>
          <a:p>
            <a:pPr lvl="1"/>
            <a:r>
              <a:rPr lang="ja-JP" altLang="en-US"/>
              <a:t>ハッシュ関数による変換結果の値が偏らない必要</a:t>
            </a:r>
          </a:p>
          <a:p>
            <a:pPr lvl="2"/>
            <a:r>
              <a:rPr lang="ja-JP" altLang="en-US"/>
              <a:t>変換結果が衝突することを</a:t>
            </a:r>
            <a:r>
              <a:rPr lang="ja-JP" altLang="en-US">
                <a:solidFill>
                  <a:srgbClr val="A50021"/>
                </a:solidFill>
              </a:rPr>
              <a:t>コリジョン</a:t>
            </a:r>
            <a:r>
              <a:rPr lang="ja-JP" altLang="en-US"/>
              <a:t>と呼ぶ</a:t>
            </a:r>
          </a:p>
          <a:p>
            <a:pPr lvl="1"/>
            <a:r>
              <a:rPr lang="ja-JP" altLang="en-US"/>
              <a:t>偏ると，検索時にポインタをたどる確率が高くなり，</a:t>
            </a:r>
            <a:br>
              <a:rPr lang="ja-JP" altLang="en-US"/>
            </a:br>
            <a:r>
              <a:rPr lang="ja-JP" altLang="en-US"/>
              <a:t>オーバヘッド増大</a:t>
            </a:r>
          </a:p>
          <a:p>
            <a:pPr lvl="1"/>
            <a:endParaRPr lang="ja-JP" altLang="en-US"/>
          </a:p>
          <a:p>
            <a:r>
              <a:rPr lang="ja-JP" altLang="en-US"/>
              <a:t>変換の高速性</a:t>
            </a:r>
          </a:p>
          <a:p>
            <a:pPr lvl="1"/>
            <a:r>
              <a:rPr lang="ja-JP" altLang="en-US"/>
              <a:t>ハッシュ関数による変換は主記憶アクセスの度に発生</a:t>
            </a:r>
          </a:p>
          <a:p>
            <a:pPr lvl="1"/>
            <a:r>
              <a:rPr lang="ja-JP" altLang="en-US"/>
              <a:t>変換が低速であると，そもそも意味がない</a:t>
            </a:r>
          </a:p>
          <a:p>
            <a:pPr lvl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ページングの問題点と解決法</a:t>
            </a:r>
          </a:p>
        </p:txBody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ページテーブルの巨大さ</a:t>
            </a:r>
            <a:endParaRPr lang="ja-JP" altLang="en-US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endParaRPr lang="en-US" altLang="ja-JP">
              <a:solidFill>
                <a:srgbClr val="A50021"/>
              </a:solidFill>
            </a:endParaRPr>
          </a:p>
          <a:p>
            <a:r>
              <a:rPr lang="ja-JP" altLang="en-US"/>
              <a:t>メモリアクセスの増大</a:t>
            </a:r>
          </a:p>
        </p:txBody>
      </p:sp>
      <p:sp>
        <p:nvSpPr>
          <p:cNvPr id="747524" name="AutoShape 4"/>
          <p:cNvSpPr>
            <a:spLocks noChangeArrowheads="1"/>
          </p:cNvSpPr>
          <p:nvPr/>
        </p:nvSpPr>
        <p:spPr bwMode="auto">
          <a:xfrm>
            <a:off x="2519363" y="161925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 algn="ctr">
            <a:solidFill>
              <a:srgbClr val="FFFF99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B2B2B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ハッシュ関数によるページテーブル</a:t>
            </a:r>
          </a:p>
        </p:txBody>
      </p:sp>
      <p:sp>
        <p:nvSpPr>
          <p:cNvPr id="747525" name="AutoShape 5"/>
          <p:cNvSpPr>
            <a:spLocks noChangeArrowheads="1"/>
          </p:cNvSpPr>
          <p:nvPr/>
        </p:nvSpPr>
        <p:spPr bwMode="auto">
          <a:xfrm>
            <a:off x="2519363" y="4356100"/>
            <a:ext cx="5329237" cy="11509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連想レジスタ方式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705" name="Rectangle 113"/>
          <p:cNvSpPr>
            <a:spLocks noChangeArrowheads="1"/>
          </p:cNvSpPr>
          <p:nvPr/>
        </p:nvSpPr>
        <p:spPr bwMode="auto">
          <a:xfrm>
            <a:off x="2303463" y="827088"/>
            <a:ext cx="6769100" cy="6913562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594" name="Rectangle 2"/>
          <p:cNvSpPr>
            <a:spLocks noChangeArrowheads="1"/>
          </p:cNvSpPr>
          <p:nvPr/>
        </p:nvSpPr>
        <p:spPr bwMode="auto">
          <a:xfrm>
            <a:off x="72723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505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ページテーブルの参照</a:t>
            </a:r>
          </a:p>
        </p:txBody>
      </p:sp>
      <p:sp>
        <p:nvSpPr>
          <p:cNvPr id="750607" name="Rectangle 15"/>
          <p:cNvSpPr>
            <a:spLocks noChangeArrowheads="1"/>
          </p:cNvSpPr>
          <p:nvPr/>
        </p:nvSpPr>
        <p:spPr bwMode="auto">
          <a:xfrm>
            <a:off x="72723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08" name="Rectangle 16"/>
          <p:cNvSpPr>
            <a:spLocks noChangeArrowheads="1"/>
          </p:cNvSpPr>
          <p:nvPr/>
        </p:nvSpPr>
        <p:spPr bwMode="auto">
          <a:xfrm>
            <a:off x="72723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09" name="Rectangle 17"/>
          <p:cNvSpPr>
            <a:spLocks noChangeArrowheads="1"/>
          </p:cNvSpPr>
          <p:nvPr/>
        </p:nvSpPr>
        <p:spPr bwMode="auto">
          <a:xfrm>
            <a:off x="72723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0630" name="Text Box 38"/>
          <p:cNvSpPr txBox="1">
            <a:spLocks noChangeArrowheads="1"/>
          </p:cNvSpPr>
          <p:nvPr/>
        </p:nvSpPr>
        <p:spPr bwMode="auto">
          <a:xfrm>
            <a:off x="63486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0631" name="Text Box 39"/>
          <p:cNvSpPr txBox="1">
            <a:spLocks noChangeArrowheads="1"/>
          </p:cNvSpPr>
          <p:nvPr/>
        </p:nvSpPr>
        <p:spPr bwMode="auto">
          <a:xfrm>
            <a:off x="63531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0632" name="Text Box 40"/>
          <p:cNvSpPr txBox="1">
            <a:spLocks noChangeArrowheads="1"/>
          </p:cNvSpPr>
          <p:nvPr/>
        </p:nvSpPr>
        <p:spPr bwMode="auto">
          <a:xfrm>
            <a:off x="63486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0633" name="Text Box 41"/>
          <p:cNvSpPr txBox="1">
            <a:spLocks noChangeArrowheads="1"/>
          </p:cNvSpPr>
          <p:nvPr/>
        </p:nvSpPr>
        <p:spPr bwMode="auto">
          <a:xfrm>
            <a:off x="63531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0634" name="Text Box 42"/>
          <p:cNvSpPr txBox="1">
            <a:spLocks noChangeArrowheads="1"/>
          </p:cNvSpPr>
          <p:nvPr/>
        </p:nvSpPr>
        <p:spPr bwMode="auto">
          <a:xfrm>
            <a:off x="63486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0635" name="Text Box 43"/>
          <p:cNvSpPr txBox="1">
            <a:spLocks noChangeArrowheads="1"/>
          </p:cNvSpPr>
          <p:nvPr/>
        </p:nvSpPr>
        <p:spPr bwMode="auto">
          <a:xfrm>
            <a:off x="63531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0636" name="Text Box 44"/>
          <p:cNvSpPr txBox="1">
            <a:spLocks noChangeArrowheads="1"/>
          </p:cNvSpPr>
          <p:nvPr/>
        </p:nvSpPr>
        <p:spPr bwMode="auto">
          <a:xfrm>
            <a:off x="63486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0637" name="Text Box 45"/>
          <p:cNvSpPr txBox="1">
            <a:spLocks noChangeArrowheads="1"/>
          </p:cNvSpPr>
          <p:nvPr/>
        </p:nvSpPr>
        <p:spPr bwMode="auto">
          <a:xfrm>
            <a:off x="63531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0638" name="Rectangle 46"/>
          <p:cNvSpPr>
            <a:spLocks noChangeArrowheads="1"/>
          </p:cNvSpPr>
          <p:nvPr/>
        </p:nvSpPr>
        <p:spPr bwMode="auto">
          <a:xfrm>
            <a:off x="53276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50639" name="Rectangle 47"/>
          <p:cNvSpPr>
            <a:spLocks noChangeArrowheads="1"/>
          </p:cNvSpPr>
          <p:nvPr/>
        </p:nvSpPr>
        <p:spPr bwMode="auto">
          <a:xfrm>
            <a:off x="59039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50640" name="Rectangle 48"/>
          <p:cNvSpPr>
            <a:spLocks noChangeArrowheads="1"/>
          </p:cNvSpPr>
          <p:nvPr/>
        </p:nvSpPr>
        <p:spPr bwMode="auto">
          <a:xfrm>
            <a:off x="67675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50641" name="Rectangle 49"/>
          <p:cNvSpPr>
            <a:spLocks noChangeArrowheads="1"/>
          </p:cNvSpPr>
          <p:nvPr/>
        </p:nvSpPr>
        <p:spPr bwMode="auto">
          <a:xfrm>
            <a:off x="73437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50642" name="Rectangle 50"/>
          <p:cNvSpPr>
            <a:spLocks noChangeArrowheads="1"/>
          </p:cNvSpPr>
          <p:nvPr/>
        </p:nvSpPr>
        <p:spPr bwMode="auto">
          <a:xfrm>
            <a:off x="53276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43" name="Rectangle 51"/>
          <p:cNvSpPr>
            <a:spLocks noChangeArrowheads="1"/>
          </p:cNvSpPr>
          <p:nvPr/>
        </p:nvSpPr>
        <p:spPr bwMode="auto">
          <a:xfrm>
            <a:off x="59039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44" name="Rectangle 52"/>
          <p:cNvSpPr>
            <a:spLocks noChangeArrowheads="1"/>
          </p:cNvSpPr>
          <p:nvPr/>
        </p:nvSpPr>
        <p:spPr bwMode="auto">
          <a:xfrm>
            <a:off x="67675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45" name="Rectangle 53"/>
          <p:cNvSpPr>
            <a:spLocks noChangeArrowheads="1"/>
          </p:cNvSpPr>
          <p:nvPr/>
        </p:nvSpPr>
        <p:spPr bwMode="auto">
          <a:xfrm>
            <a:off x="73437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46" name="Rectangle 54"/>
          <p:cNvSpPr>
            <a:spLocks noChangeArrowheads="1"/>
          </p:cNvSpPr>
          <p:nvPr/>
        </p:nvSpPr>
        <p:spPr bwMode="auto">
          <a:xfrm>
            <a:off x="53276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47" name="Rectangle 55"/>
          <p:cNvSpPr>
            <a:spLocks noChangeArrowheads="1"/>
          </p:cNvSpPr>
          <p:nvPr/>
        </p:nvSpPr>
        <p:spPr bwMode="auto">
          <a:xfrm>
            <a:off x="59039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48" name="Rectangle 56"/>
          <p:cNvSpPr>
            <a:spLocks noChangeArrowheads="1"/>
          </p:cNvSpPr>
          <p:nvPr/>
        </p:nvSpPr>
        <p:spPr bwMode="auto">
          <a:xfrm>
            <a:off x="67675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49" name="Rectangle 57"/>
          <p:cNvSpPr>
            <a:spLocks noChangeArrowheads="1"/>
          </p:cNvSpPr>
          <p:nvPr/>
        </p:nvSpPr>
        <p:spPr bwMode="auto">
          <a:xfrm>
            <a:off x="73437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50" name="Rectangle 58"/>
          <p:cNvSpPr>
            <a:spLocks noChangeArrowheads="1"/>
          </p:cNvSpPr>
          <p:nvPr/>
        </p:nvSpPr>
        <p:spPr bwMode="auto">
          <a:xfrm>
            <a:off x="53276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51" name="Rectangle 59"/>
          <p:cNvSpPr>
            <a:spLocks noChangeArrowheads="1"/>
          </p:cNvSpPr>
          <p:nvPr/>
        </p:nvSpPr>
        <p:spPr bwMode="auto">
          <a:xfrm>
            <a:off x="59039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0652" name="Rectangle 60"/>
          <p:cNvSpPr>
            <a:spLocks noChangeArrowheads="1"/>
          </p:cNvSpPr>
          <p:nvPr/>
        </p:nvSpPr>
        <p:spPr bwMode="auto">
          <a:xfrm>
            <a:off x="67675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53" name="Rectangle 61"/>
          <p:cNvSpPr>
            <a:spLocks noChangeArrowheads="1"/>
          </p:cNvSpPr>
          <p:nvPr/>
        </p:nvSpPr>
        <p:spPr bwMode="auto">
          <a:xfrm>
            <a:off x="73437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54" name="Rectangle 62"/>
          <p:cNvSpPr>
            <a:spLocks noChangeArrowheads="1"/>
          </p:cNvSpPr>
          <p:nvPr/>
        </p:nvSpPr>
        <p:spPr bwMode="auto">
          <a:xfrm>
            <a:off x="53276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55" name="Rectangle 63"/>
          <p:cNvSpPr>
            <a:spLocks noChangeArrowheads="1"/>
          </p:cNvSpPr>
          <p:nvPr/>
        </p:nvSpPr>
        <p:spPr bwMode="auto">
          <a:xfrm>
            <a:off x="59039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56" name="Rectangle 64"/>
          <p:cNvSpPr>
            <a:spLocks noChangeArrowheads="1"/>
          </p:cNvSpPr>
          <p:nvPr/>
        </p:nvSpPr>
        <p:spPr bwMode="auto">
          <a:xfrm>
            <a:off x="67675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57" name="Rectangle 65"/>
          <p:cNvSpPr>
            <a:spLocks noChangeArrowheads="1"/>
          </p:cNvSpPr>
          <p:nvPr/>
        </p:nvSpPr>
        <p:spPr bwMode="auto">
          <a:xfrm>
            <a:off x="73437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58" name="Rectangle 66"/>
          <p:cNvSpPr>
            <a:spLocks noChangeArrowheads="1"/>
          </p:cNvSpPr>
          <p:nvPr/>
        </p:nvSpPr>
        <p:spPr bwMode="auto">
          <a:xfrm>
            <a:off x="53276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59" name="Rectangle 67"/>
          <p:cNvSpPr>
            <a:spLocks noChangeArrowheads="1"/>
          </p:cNvSpPr>
          <p:nvPr/>
        </p:nvSpPr>
        <p:spPr bwMode="auto">
          <a:xfrm>
            <a:off x="59039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0" name="Rectangle 68"/>
          <p:cNvSpPr>
            <a:spLocks noChangeArrowheads="1"/>
          </p:cNvSpPr>
          <p:nvPr/>
        </p:nvSpPr>
        <p:spPr bwMode="auto">
          <a:xfrm>
            <a:off x="67675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1" name="Rectangle 69"/>
          <p:cNvSpPr>
            <a:spLocks noChangeArrowheads="1"/>
          </p:cNvSpPr>
          <p:nvPr/>
        </p:nvSpPr>
        <p:spPr bwMode="auto">
          <a:xfrm>
            <a:off x="73437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2" name="Rectangle 70"/>
          <p:cNvSpPr>
            <a:spLocks noChangeArrowheads="1"/>
          </p:cNvSpPr>
          <p:nvPr/>
        </p:nvSpPr>
        <p:spPr bwMode="auto">
          <a:xfrm>
            <a:off x="53276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63" name="Rectangle 71"/>
          <p:cNvSpPr>
            <a:spLocks noChangeArrowheads="1"/>
          </p:cNvSpPr>
          <p:nvPr/>
        </p:nvSpPr>
        <p:spPr bwMode="auto">
          <a:xfrm>
            <a:off x="59039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4" name="Rectangle 72"/>
          <p:cNvSpPr>
            <a:spLocks noChangeArrowheads="1"/>
          </p:cNvSpPr>
          <p:nvPr/>
        </p:nvSpPr>
        <p:spPr bwMode="auto">
          <a:xfrm>
            <a:off x="67675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5" name="Rectangle 73"/>
          <p:cNvSpPr>
            <a:spLocks noChangeArrowheads="1"/>
          </p:cNvSpPr>
          <p:nvPr/>
        </p:nvSpPr>
        <p:spPr bwMode="auto">
          <a:xfrm>
            <a:off x="73437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6" name="Rectangle 74"/>
          <p:cNvSpPr>
            <a:spLocks noChangeArrowheads="1"/>
          </p:cNvSpPr>
          <p:nvPr/>
        </p:nvSpPr>
        <p:spPr bwMode="auto">
          <a:xfrm>
            <a:off x="53276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67" name="Rectangle 75"/>
          <p:cNvSpPr>
            <a:spLocks noChangeArrowheads="1"/>
          </p:cNvSpPr>
          <p:nvPr/>
        </p:nvSpPr>
        <p:spPr bwMode="auto">
          <a:xfrm>
            <a:off x="59039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8" name="Rectangle 76"/>
          <p:cNvSpPr>
            <a:spLocks noChangeArrowheads="1"/>
          </p:cNvSpPr>
          <p:nvPr/>
        </p:nvSpPr>
        <p:spPr bwMode="auto">
          <a:xfrm>
            <a:off x="67675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69" name="Rectangle 77"/>
          <p:cNvSpPr>
            <a:spLocks noChangeArrowheads="1"/>
          </p:cNvSpPr>
          <p:nvPr/>
        </p:nvSpPr>
        <p:spPr bwMode="auto">
          <a:xfrm>
            <a:off x="73437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70" name="Rectangle 78"/>
          <p:cNvSpPr>
            <a:spLocks noChangeArrowheads="1"/>
          </p:cNvSpPr>
          <p:nvPr/>
        </p:nvSpPr>
        <p:spPr bwMode="auto">
          <a:xfrm>
            <a:off x="53276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71" name="Rectangle 79"/>
          <p:cNvSpPr>
            <a:spLocks noChangeArrowheads="1"/>
          </p:cNvSpPr>
          <p:nvPr/>
        </p:nvSpPr>
        <p:spPr bwMode="auto">
          <a:xfrm>
            <a:off x="59039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0672" name="Rectangle 80"/>
          <p:cNvSpPr>
            <a:spLocks noChangeArrowheads="1"/>
          </p:cNvSpPr>
          <p:nvPr/>
        </p:nvSpPr>
        <p:spPr bwMode="auto">
          <a:xfrm>
            <a:off x="67675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73" name="Rectangle 81"/>
          <p:cNvSpPr>
            <a:spLocks noChangeArrowheads="1"/>
          </p:cNvSpPr>
          <p:nvPr/>
        </p:nvSpPr>
        <p:spPr bwMode="auto">
          <a:xfrm>
            <a:off x="73437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74" name="Rectangle 82"/>
          <p:cNvSpPr>
            <a:spLocks noChangeArrowheads="1"/>
          </p:cNvSpPr>
          <p:nvPr/>
        </p:nvSpPr>
        <p:spPr bwMode="auto">
          <a:xfrm>
            <a:off x="53276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675" name="Rectangle 83"/>
          <p:cNvSpPr>
            <a:spLocks noChangeArrowheads="1"/>
          </p:cNvSpPr>
          <p:nvPr/>
        </p:nvSpPr>
        <p:spPr bwMode="auto">
          <a:xfrm>
            <a:off x="59039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76" name="Rectangle 84"/>
          <p:cNvSpPr>
            <a:spLocks noChangeArrowheads="1"/>
          </p:cNvSpPr>
          <p:nvPr/>
        </p:nvSpPr>
        <p:spPr bwMode="auto">
          <a:xfrm>
            <a:off x="67675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77" name="Rectangle 85"/>
          <p:cNvSpPr>
            <a:spLocks noChangeArrowheads="1"/>
          </p:cNvSpPr>
          <p:nvPr/>
        </p:nvSpPr>
        <p:spPr bwMode="auto">
          <a:xfrm>
            <a:off x="73437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78" name="Text Box 86"/>
          <p:cNvSpPr txBox="1">
            <a:spLocks noChangeArrowheads="1"/>
          </p:cNvSpPr>
          <p:nvPr/>
        </p:nvSpPr>
        <p:spPr bwMode="auto">
          <a:xfrm>
            <a:off x="48275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50679" name="Text Box 87"/>
          <p:cNvSpPr txBox="1">
            <a:spLocks noChangeArrowheads="1"/>
          </p:cNvSpPr>
          <p:nvPr/>
        </p:nvSpPr>
        <p:spPr bwMode="auto">
          <a:xfrm>
            <a:off x="48275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50680" name="Text Box 88"/>
          <p:cNvSpPr txBox="1">
            <a:spLocks noChangeArrowheads="1"/>
          </p:cNvSpPr>
          <p:nvPr/>
        </p:nvSpPr>
        <p:spPr bwMode="auto">
          <a:xfrm>
            <a:off x="48275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50681" name="Text Box 89"/>
          <p:cNvSpPr txBox="1">
            <a:spLocks noChangeArrowheads="1"/>
          </p:cNvSpPr>
          <p:nvPr/>
        </p:nvSpPr>
        <p:spPr bwMode="auto">
          <a:xfrm>
            <a:off x="48275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50682" name="Text Box 90"/>
          <p:cNvSpPr txBox="1">
            <a:spLocks noChangeArrowheads="1"/>
          </p:cNvSpPr>
          <p:nvPr/>
        </p:nvSpPr>
        <p:spPr bwMode="auto">
          <a:xfrm>
            <a:off x="48275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50683" name="Text Box 91"/>
          <p:cNvSpPr txBox="1">
            <a:spLocks noChangeArrowheads="1"/>
          </p:cNvSpPr>
          <p:nvPr/>
        </p:nvSpPr>
        <p:spPr bwMode="auto">
          <a:xfrm>
            <a:off x="48275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50684" name="Text Box 92"/>
          <p:cNvSpPr txBox="1">
            <a:spLocks noChangeArrowheads="1"/>
          </p:cNvSpPr>
          <p:nvPr/>
        </p:nvSpPr>
        <p:spPr bwMode="auto">
          <a:xfrm>
            <a:off x="48275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50685" name="Text Box 93"/>
          <p:cNvSpPr txBox="1">
            <a:spLocks noChangeArrowheads="1"/>
          </p:cNvSpPr>
          <p:nvPr/>
        </p:nvSpPr>
        <p:spPr bwMode="auto">
          <a:xfrm>
            <a:off x="48275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50686" name="Text Box 94"/>
          <p:cNvSpPr txBox="1">
            <a:spLocks noChangeArrowheads="1"/>
          </p:cNvSpPr>
          <p:nvPr/>
        </p:nvSpPr>
        <p:spPr bwMode="auto">
          <a:xfrm>
            <a:off x="48275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50687" name="Rectangle 95"/>
          <p:cNvSpPr>
            <a:spLocks noChangeArrowheads="1"/>
          </p:cNvSpPr>
          <p:nvPr/>
        </p:nvSpPr>
        <p:spPr bwMode="auto">
          <a:xfrm>
            <a:off x="72707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50688" name="Rectangle 96"/>
          <p:cNvSpPr>
            <a:spLocks noChangeArrowheads="1"/>
          </p:cNvSpPr>
          <p:nvPr/>
        </p:nvSpPr>
        <p:spPr bwMode="auto">
          <a:xfrm>
            <a:off x="72707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50689" name="Rectangle 97"/>
          <p:cNvSpPr>
            <a:spLocks noChangeArrowheads="1"/>
          </p:cNvSpPr>
          <p:nvPr/>
        </p:nvSpPr>
        <p:spPr bwMode="auto">
          <a:xfrm>
            <a:off x="72707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50690" name="Rectangle 98"/>
          <p:cNvSpPr>
            <a:spLocks noChangeArrowheads="1"/>
          </p:cNvSpPr>
          <p:nvPr/>
        </p:nvSpPr>
        <p:spPr bwMode="auto">
          <a:xfrm>
            <a:off x="73437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0691" name="Rectangle 99"/>
          <p:cNvSpPr>
            <a:spLocks noChangeArrowheads="1"/>
          </p:cNvSpPr>
          <p:nvPr/>
        </p:nvSpPr>
        <p:spPr bwMode="auto">
          <a:xfrm>
            <a:off x="59039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0692" name="Rectangle 100"/>
          <p:cNvSpPr>
            <a:spLocks noChangeArrowheads="1"/>
          </p:cNvSpPr>
          <p:nvPr/>
        </p:nvSpPr>
        <p:spPr bwMode="auto">
          <a:xfrm>
            <a:off x="67675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93" name="Rectangle 101"/>
          <p:cNvSpPr>
            <a:spLocks noChangeArrowheads="1"/>
          </p:cNvSpPr>
          <p:nvPr/>
        </p:nvSpPr>
        <p:spPr bwMode="auto">
          <a:xfrm>
            <a:off x="53276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694" name="Rectangle 102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95" name="Text Box 103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50696" name="Text Box 104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50697" name="Rectangle 105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0698" name="Text Box 106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50699" name="Rectangle 107"/>
          <p:cNvSpPr>
            <a:spLocks noChangeArrowheads="1"/>
          </p:cNvSpPr>
          <p:nvPr/>
        </p:nvSpPr>
        <p:spPr bwMode="auto">
          <a:xfrm>
            <a:off x="72707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50700" name="Rectangle 108"/>
          <p:cNvSpPr>
            <a:spLocks noChangeArrowheads="1"/>
          </p:cNvSpPr>
          <p:nvPr/>
        </p:nvSpPr>
        <p:spPr bwMode="auto">
          <a:xfrm>
            <a:off x="7342188" y="4283075"/>
            <a:ext cx="1296987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50701" name="Rectangle 109"/>
          <p:cNvSpPr>
            <a:spLocks noChangeArrowheads="1"/>
          </p:cNvSpPr>
          <p:nvPr/>
        </p:nvSpPr>
        <p:spPr bwMode="auto">
          <a:xfrm>
            <a:off x="5902325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0702" name="Rectangle 110"/>
          <p:cNvSpPr>
            <a:spLocks noChangeArrowheads="1"/>
          </p:cNvSpPr>
          <p:nvPr/>
        </p:nvSpPr>
        <p:spPr bwMode="auto">
          <a:xfrm>
            <a:off x="6765925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703" name="Rectangle 111"/>
          <p:cNvSpPr>
            <a:spLocks noChangeArrowheads="1"/>
          </p:cNvSpPr>
          <p:nvPr/>
        </p:nvSpPr>
        <p:spPr bwMode="auto">
          <a:xfrm>
            <a:off x="532606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0706" name="Text Box 114"/>
          <p:cNvSpPr txBox="1">
            <a:spLocks noChangeArrowheads="1"/>
          </p:cNvSpPr>
          <p:nvPr/>
        </p:nvSpPr>
        <p:spPr bwMode="auto">
          <a:xfrm>
            <a:off x="6835731" y="971550"/>
            <a:ext cx="2079713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物理アドレス空間</a:t>
            </a:r>
          </a:p>
        </p:txBody>
      </p:sp>
      <p:grpSp>
        <p:nvGrpSpPr>
          <p:cNvPr id="750707" name="Group 115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50708" name="Rectangle 116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  <a:endPara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50709" name="Rectangle 117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</p:grpSp>
      <p:grpSp>
        <p:nvGrpSpPr>
          <p:cNvPr id="750710" name="Group 118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50711" name="Rectangle 119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  <p:sp>
          <p:nvSpPr>
            <p:cNvPr id="750712" name="Rectangle 120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50713" name="AutoShape 121"/>
          <p:cNvCxnSpPr>
            <a:cxnSpLocks noChangeShapeType="1"/>
            <a:stCxn id="750708" idx="1"/>
            <a:endCxn id="750685" idx="1"/>
          </p:cNvCxnSpPr>
          <p:nvPr/>
        </p:nvCxnSpPr>
        <p:spPr bwMode="auto">
          <a:xfrm rot="10800000" flipH="1" flipV="1">
            <a:off x="576262" y="1727994"/>
            <a:ext cx="4251265" cy="5242252"/>
          </a:xfrm>
          <a:prstGeom prst="bentConnector3">
            <a:avLst>
              <a:gd name="adj1" fmla="val -537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50714" name="AutoShape 122"/>
          <p:cNvCxnSpPr>
            <a:cxnSpLocks noChangeShapeType="1"/>
            <a:stCxn id="750711" idx="3"/>
            <a:endCxn id="750688" idx="1"/>
          </p:cNvCxnSpPr>
          <p:nvPr/>
        </p:nvCxnSpPr>
        <p:spPr bwMode="auto">
          <a:xfrm flipV="1">
            <a:off x="1890713" y="2268538"/>
            <a:ext cx="5360987" cy="900112"/>
          </a:xfrm>
          <a:prstGeom prst="bentConnector3">
            <a:avLst>
              <a:gd name="adj1" fmla="val 4998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50715" name="AutoShape 123"/>
          <p:cNvSpPr>
            <a:spLocks noChangeArrowheads="1"/>
          </p:cNvSpPr>
          <p:nvPr/>
        </p:nvSpPr>
        <p:spPr bwMode="auto">
          <a:xfrm>
            <a:off x="2447925" y="1979613"/>
            <a:ext cx="1800225" cy="936625"/>
          </a:xfrm>
          <a:prstGeom prst="wedgeRoundRectCallout">
            <a:avLst>
              <a:gd name="adj1" fmla="val -44796"/>
              <a:gd name="adj2" fmla="val 73727"/>
              <a:gd name="adj3" fmla="val 16667"/>
            </a:avLst>
          </a:prstGeom>
          <a:solidFill>
            <a:srgbClr val="FFCC00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主記憶アクセス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0716" name="AutoShape 124"/>
          <p:cNvSpPr>
            <a:spLocks noChangeArrowheads="1"/>
          </p:cNvSpPr>
          <p:nvPr/>
        </p:nvSpPr>
        <p:spPr bwMode="auto">
          <a:xfrm>
            <a:off x="2447925" y="5724525"/>
            <a:ext cx="1800225" cy="936625"/>
          </a:xfrm>
          <a:prstGeom prst="wedgeRoundRectCallout">
            <a:avLst>
              <a:gd name="adj1" fmla="val -44796"/>
              <a:gd name="adj2" fmla="val 73727"/>
              <a:gd name="adj3" fmla="val 16667"/>
            </a:avLst>
          </a:prstGeom>
          <a:solidFill>
            <a:srgbClr val="FFCC00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主記憶アクセス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</a:t>
            </a:r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0717" name="Oval 125"/>
          <p:cNvSpPr>
            <a:spLocks noChangeArrowheads="1"/>
          </p:cNvSpPr>
          <p:nvPr/>
        </p:nvSpPr>
        <p:spPr bwMode="auto">
          <a:xfrm>
            <a:off x="936625" y="3708400"/>
            <a:ext cx="3529013" cy="1368425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度のアクセスで</a:t>
            </a:r>
          </a:p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度も主記憶アクセス</a:t>
            </a:r>
          </a:p>
        </p:txBody>
      </p:sp>
      <p:sp>
        <p:nvSpPr>
          <p:cNvPr id="750718" name="Rectangle 126"/>
          <p:cNvSpPr>
            <a:spLocks noChangeArrowheads="1"/>
          </p:cNvSpPr>
          <p:nvPr/>
        </p:nvSpPr>
        <p:spPr bwMode="auto">
          <a:xfrm>
            <a:off x="7345363" y="6804025"/>
            <a:ext cx="1296987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5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50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0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50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50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750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715" grpId="0" animBg="1"/>
      <p:bldP spid="750716" grpId="0" animBg="1"/>
      <p:bldP spid="750717" grpId="0" animBg="1"/>
      <p:bldP spid="7507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ChangeArrowheads="1"/>
          </p:cNvSpPr>
          <p:nvPr/>
        </p:nvSpPr>
        <p:spPr bwMode="auto">
          <a:xfrm>
            <a:off x="2303463" y="827088"/>
            <a:ext cx="6769100" cy="6913562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711" name="Rectangle 95"/>
          <p:cNvSpPr>
            <a:spLocks noChangeArrowheads="1"/>
          </p:cNvSpPr>
          <p:nvPr/>
        </p:nvSpPr>
        <p:spPr bwMode="auto">
          <a:xfrm>
            <a:off x="4248150" y="827088"/>
            <a:ext cx="4824413" cy="6913562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</a:t>
            </a: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19" name="Rectangle 3"/>
          <p:cNvSpPr>
            <a:spLocks noChangeArrowheads="1"/>
          </p:cNvSpPr>
          <p:nvPr/>
        </p:nvSpPr>
        <p:spPr bwMode="auto">
          <a:xfrm>
            <a:off x="7272338" y="31305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51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連想レジスタ方式</a:t>
            </a:r>
          </a:p>
        </p:txBody>
      </p:sp>
      <p:sp>
        <p:nvSpPr>
          <p:cNvPr id="751621" name="Rectangle 5"/>
          <p:cNvSpPr>
            <a:spLocks noChangeArrowheads="1"/>
          </p:cNvSpPr>
          <p:nvPr/>
        </p:nvSpPr>
        <p:spPr bwMode="auto">
          <a:xfrm>
            <a:off x="7272338" y="140335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22" name="Rectangle 6"/>
          <p:cNvSpPr>
            <a:spLocks noChangeArrowheads="1"/>
          </p:cNvSpPr>
          <p:nvPr/>
        </p:nvSpPr>
        <p:spPr bwMode="auto">
          <a:xfrm>
            <a:off x="7272338" y="197961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23" name="Rectangle 7"/>
          <p:cNvSpPr>
            <a:spLocks noChangeArrowheads="1"/>
          </p:cNvSpPr>
          <p:nvPr/>
        </p:nvSpPr>
        <p:spPr bwMode="auto">
          <a:xfrm>
            <a:off x="7272338" y="255587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1624" name="Text Box 8"/>
          <p:cNvSpPr txBox="1">
            <a:spLocks noChangeArrowheads="1"/>
          </p:cNvSpPr>
          <p:nvPr/>
        </p:nvSpPr>
        <p:spPr bwMode="auto">
          <a:xfrm>
            <a:off x="6348623" y="13319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1625" name="Text Box 9"/>
          <p:cNvSpPr txBox="1">
            <a:spLocks noChangeArrowheads="1"/>
          </p:cNvSpPr>
          <p:nvPr/>
        </p:nvSpPr>
        <p:spPr bwMode="auto">
          <a:xfrm>
            <a:off x="6353106" y="1747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1626" name="Text Box 10"/>
          <p:cNvSpPr txBox="1">
            <a:spLocks noChangeArrowheads="1"/>
          </p:cNvSpPr>
          <p:nvPr/>
        </p:nvSpPr>
        <p:spPr bwMode="auto">
          <a:xfrm>
            <a:off x="6348623" y="190658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1627" name="Text Box 11"/>
          <p:cNvSpPr txBox="1">
            <a:spLocks noChangeArrowheads="1"/>
          </p:cNvSpPr>
          <p:nvPr/>
        </p:nvSpPr>
        <p:spPr bwMode="auto">
          <a:xfrm>
            <a:off x="6353106" y="231457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1628" name="Text Box 12"/>
          <p:cNvSpPr txBox="1">
            <a:spLocks noChangeArrowheads="1"/>
          </p:cNvSpPr>
          <p:nvPr/>
        </p:nvSpPr>
        <p:spPr bwMode="auto">
          <a:xfrm>
            <a:off x="6348623" y="248285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1629" name="Text Box 13"/>
          <p:cNvSpPr txBox="1">
            <a:spLocks noChangeArrowheads="1"/>
          </p:cNvSpPr>
          <p:nvPr/>
        </p:nvSpPr>
        <p:spPr bwMode="auto">
          <a:xfrm>
            <a:off x="6353106" y="289083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1630" name="Text Box 14"/>
          <p:cNvSpPr txBox="1">
            <a:spLocks noChangeArrowheads="1"/>
          </p:cNvSpPr>
          <p:nvPr/>
        </p:nvSpPr>
        <p:spPr bwMode="auto">
          <a:xfrm>
            <a:off x="6348623" y="305911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751631" name="Text Box 15"/>
          <p:cNvSpPr txBox="1">
            <a:spLocks noChangeArrowheads="1"/>
          </p:cNvSpPr>
          <p:nvPr/>
        </p:nvSpPr>
        <p:spPr bwMode="auto">
          <a:xfrm>
            <a:off x="6353106" y="3490913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751632" name="Rectangle 16"/>
          <p:cNvSpPr>
            <a:spLocks noChangeArrowheads="1"/>
          </p:cNvSpPr>
          <p:nvPr/>
        </p:nvSpPr>
        <p:spPr bwMode="auto">
          <a:xfrm>
            <a:off x="5327650" y="3922713"/>
            <a:ext cx="576263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</a:p>
        </p:txBody>
      </p:sp>
      <p:sp>
        <p:nvSpPr>
          <p:cNvPr id="751633" name="Rectangle 17"/>
          <p:cNvSpPr>
            <a:spLocks noChangeArrowheads="1"/>
          </p:cNvSpPr>
          <p:nvPr/>
        </p:nvSpPr>
        <p:spPr bwMode="auto">
          <a:xfrm>
            <a:off x="5903913" y="3922713"/>
            <a:ext cx="863600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</a:t>
            </a:r>
          </a:p>
        </p:txBody>
      </p:sp>
      <p:sp>
        <p:nvSpPr>
          <p:cNvPr id="751634" name="Rectangle 18"/>
          <p:cNvSpPr>
            <a:spLocks noChangeArrowheads="1"/>
          </p:cNvSpPr>
          <p:nvPr/>
        </p:nvSpPr>
        <p:spPr bwMode="auto">
          <a:xfrm>
            <a:off x="6767513" y="3922713"/>
            <a:ext cx="576262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751635" name="Rectangle 19"/>
          <p:cNvSpPr>
            <a:spLocks noChangeArrowheads="1"/>
          </p:cNvSpPr>
          <p:nvPr/>
        </p:nvSpPr>
        <p:spPr bwMode="auto">
          <a:xfrm>
            <a:off x="7343775" y="3922713"/>
            <a:ext cx="1296988" cy="360362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51636" name="Rectangle 20"/>
          <p:cNvSpPr>
            <a:spLocks noChangeArrowheads="1"/>
          </p:cNvSpPr>
          <p:nvPr/>
        </p:nvSpPr>
        <p:spPr bwMode="auto">
          <a:xfrm>
            <a:off x="5327650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37" name="Rectangle 21"/>
          <p:cNvSpPr>
            <a:spLocks noChangeArrowheads="1"/>
          </p:cNvSpPr>
          <p:nvPr/>
        </p:nvSpPr>
        <p:spPr bwMode="auto">
          <a:xfrm>
            <a:off x="5903913" y="4283075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38" name="Rectangle 22"/>
          <p:cNvSpPr>
            <a:spLocks noChangeArrowheads="1"/>
          </p:cNvSpPr>
          <p:nvPr/>
        </p:nvSpPr>
        <p:spPr bwMode="auto">
          <a:xfrm>
            <a:off x="6767513" y="4283075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39" name="Rectangle 23"/>
          <p:cNvSpPr>
            <a:spLocks noChangeArrowheads="1"/>
          </p:cNvSpPr>
          <p:nvPr/>
        </p:nvSpPr>
        <p:spPr bwMode="auto">
          <a:xfrm>
            <a:off x="7343775" y="4283075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40" name="Rectangle 24"/>
          <p:cNvSpPr>
            <a:spLocks noChangeArrowheads="1"/>
          </p:cNvSpPr>
          <p:nvPr/>
        </p:nvSpPr>
        <p:spPr bwMode="auto">
          <a:xfrm>
            <a:off x="5327650" y="46434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41" name="Rectangle 25"/>
          <p:cNvSpPr>
            <a:spLocks noChangeArrowheads="1"/>
          </p:cNvSpPr>
          <p:nvPr/>
        </p:nvSpPr>
        <p:spPr bwMode="auto">
          <a:xfrm>
            <a:off x="5903913" y="46434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42" name="Rectangle 26"/>
          <p:cNvSpPr>
            <a:spLocks noChangeArrowheads="1"/>
          </p:cNvSpPr>
          <p:nvPr/>
        </p:nvSpPr>
        <p:spPr bwMode="auto">
          <a:xfrm>
            <a:off x="6767513" y="46434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43" name="Rectangle 27"/>
          <p:cNvSpPr>
            <a:spLocks noChangeArrowheads="1"/>
          </p:cNvSpPr>
          <p:nvPr/>
        </p:nvSpPr>
        <p:spPr bwMode="auto">
          <a:xfrm>
            <a:off x="7343775" y="46434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44" name="Rectangle 28"/>
          <p:cNvSpPr>
            <a:spLocks noChangeArrowheads="1"/>
          </p:cNvSpPr>
          <p:nvPr/>
        </p:nvSpPr>
        <p:spPr bwMode="auto">
          <a:xfrm>
            <a:off x="5327650" y="50038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45" name="Rectangle 29"/>
          <p:cNvSpPr>
            <a:spLocks noChangeArrowheads="1"/>
          </p:cNvSpPr>
          <p:nvPr/>
        </p:nvSpPr>
        <p:spPr bwMode="auto">
          <a:xfrm>
            <a:off x="5903913" y="50038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1646" name="Rectangle 30"/>
          <p:cNvSpPr>
            <a:spLocks noChangeArrowheads="1"/>
          </p:cNvSpPr>
          <p:nvPr/>
        </p:nvSpPr>
        <p:spPr bwMode="auto">
          <a:xfrm>
            <a:off x="6767513" y="50038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47" name="Rectangle 31"/>
          <p:cNvSpPr>
            <a:spLocks noChangeArrowheads="1"/>
          </p:cNvSpPr>
          <p:nvPr/>
        </p:nvSpPr>
        <p:spPr bwMode="auto">
          <a:xfrm>
            <a:off x="7343775" y="50038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48" name="Rectangle 32"/>
          <p:cNvSpPr>
            <a:spLocks noChangeArrowheads="1"/>
          </p:cNvSpPr>
          <p:nvPr/>
        </p:nvSpPr>
        <p:spPr bwMode="auto">
          <a:xfrm>
            <a:off x="5327650" y="53641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49" name="Rectangle 33"/>
          <p:cNvSpPr>
            <a:spLocks noChangeArrowheads="1"/>
          </p:cNvSpPr>
          <p:nvPr/>
        </p:nvSpPr>
        <p:spPr bwMode="auto">
          <a:xfrm>
            <a:off x="5903913" y="53641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0" name="Rectangle 34"/>
          <p:cNvSpPr>
            <a:spLocks noChangeArrowheads="1"/>
          </p:cNvSpPr>
          <p:nvPr/>
        </p:nvSpPr>
        <p:spPr bwMode="auto">
          <a:xfrm>
            <a:off x="6767513" y="53641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1" name="Rectangle 35"/>
          <p:cNvSpPr>
            <a:spLocks noChangeArrowheads="1"/>
          </p:cNvSpPr>
          <p:nvPr/>
        </p:nvSpPr>
        <p:spPr bwMode="auto">
          <a:xfrm>
            <a:off x="7343775" y="53641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2" name="Rectangle 36"/>
          <p:cNvSpPr>
            <a:spLocks noChangeArrowheads="1"/>
          </p:cNvSpPr>
          <p:nvPr/>
        </p:nvSpPr>
        <p:spPr bwMode="auto">
          <a:xfrm>
            <a:off x="5327650" y="572293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53" name="Rectangle 37"/>
          <p:cNvSpPr>
            <a:spLocks noChangeArrowheads="1"/>
          </p:cNvSpPr>
          <p:nvPr/>
        </p:nvSpPr>
        <p:spPr bwMode="auto">
          <a:xfrm>
            <a:off x="5903913" y="572293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4" name="Rectangle 38"/>
          <p:cNvSpPr>
            <a:spLocks noChangeArrowheads="1"/>
          </p:cNvSpPr>
          <p:nvPr/>
        </p:nvSpPr>
        <p:spPr bwMode="auto">
          <a:xfrm>
            <a:off x="6767513" y="572293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5" name="Rectangle 39"/>
          <p:cNvSpPr>
            <a:spLocks noChangeArrowheads="1"/>
          </p:cNvSpPr>
          <p:nvPr/>
        </p:nvSpPr>
        <p:spPr bwMode="auto">
          <a:xfrm>
            <a:off x="7343775" y="572293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6" name="Rectangle 40"/>
          <p:cNvSpPr>
            <a:spLocks noChangeArrowheads="1"/>
          </p:cNvSpPr>
          <p:nvPr/>
        </p:nvSpPr>
        <p:spPr bwMode="auto">
          <a:xfrm>
            <a:off x="53276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57" name="Rectangle 41"/>
          <p:cNvSpPr>
            <a:spLocks noChangeArrowheads="1"/>
          </p:cNvSpPr>
          <p:nvPr/>
        </p:nvSpPr>
        <p:spPr bwMode="auto">
          <a:xfrm>
            <a:off x="5903913" y="6083300"/>
            <a:ext cx="863600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8" name="Rectangle 42"/>
          <p:cNvSpPr>
            <a:spLocks noChangeArrowheads="1"/>
          </p:cNvSpPr>
          <p:nvPr/>
        </p:nvSpPr>
        <p:spPr bwMode="auto">
          <a:xfrm>
            <a:off x="6767513" y="6083300"/>
            <a:ext cx="576262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59" name="Rectangle 43"/>
          <p:cNvSpPr>
            <a:spLocks noChangeArrowheads="1"/>
          </p:cNvSpPr>
          <p:nvPr/>
        </p:nvSpPr>
        <p:spPr bwMode="auto">
          <a:xfrm>
            <a:off x="7343775" y="6083300"/>
            <a:ext cx="1296988" cy="360363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60" name="Rectangle 44"/>
          <p:cNvSpPr>
            <a:spLocks noChangeArrowheads="1"/>
          </p:cNvSpPr>
          <p:nvPr/>
        </p:nvSpPr>
        <p:spPr bwMode="auto">
          <a:xfrm>
            <a:off x="5327650" y="6443663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61" name="Rectangle 45"/>
          <p:cNvSpPr>
            <a:spLocks noChangeArrowheads="1"/>
          </p:cNvSpPr>
          <p:nvPr/>
        </p:nvSpPr>
        <p:spPr bwMode="auto">
          <a:xfrm>
            <a:off x="5903913" y="6443663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62" name="Rectangle 46"/>
          <p:cNvSpPr>
            <a:spLocks noChangeArrowheads="1"/>
          </p:cNvSpPr>
          <p:nvPr/>
        </p:nvSpPr>
        <p:spPr bwMode="auto">
          <a:xfrm>
            <a:off x="6767513" y="6443663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63" name="Rectangle 47"/>
          <p:cNvSpPr>
            <a:spLocks noChangeArrowheads="1"/>
          </p:cNvSpPr>
          <p:nvPr/>
        </p:nvSpPr>
        <p:spPr bwMode="auto">
          <a:xfrm>
            <a:off x="7343775" y="6443663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64" name="Rectangle 48"/>
          <p:cNvSpPr>
            <a:spLocks noChangeArrowheads="1"/>
          </p:cNvSpPr>
          <p:nvPr/>
        </p:nvSpPr>
        <p:spPr bwMode="auto">
          <a:xfrm>
            <a:off x="5327650" y="680402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65" name="Rectangle 49"/>
          <p:cNvSpPr>
            <a:spLocks noChangeArrowheads="1"/>
          </p:cNvSpPr>
          <p:nvPr/>
        </p:nvSpPr>
        <p:spPr bwMode="auto">
          <a:xfrm>
            <a:off x="5903913" y="68040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1666" name="Rectangle 50"/>
          <p:cNvSpPr>
            <a:spLocks noChangeArrowheads="1"/>
          </p:cNvSpPr>
          <p:nvPr/>
        </p:nvSpPr>
        <p:spPr bwMode="auto">
          <a:xfrm>
            <a:off x="6767513" y="680402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67" name="Rectangle 51"/>
          <p:cNvSpPr>
            <a:spLocks noChangeArrowheads="1"/>
          </p:cNvSpPr>
          <p:nvPr/>
        </p:nvSpPr>
        <p:spPr bwMode="auto">
          <a:xfrm>
            <a:off x="7343775" y="68040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68" name="Rectangle 52"/>
          <p:cNvSpPr>
            <a:spLocks noChangeArrowheads="1"/>
          </p:cNvSpPr>
          <p:nvPr/>
        </p:nvSpPr>
        <p:spPr bwMode="auto">
          <a:xfrm>
            <a:off x="5327650" y="7164388"/>
            <a:ext cx="576263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669" name="Rectangle 53"/>
          <p:cNvSpPr>
            <a:spLocks noChangeArrowheads="1"/>
          </p:cNvSpPr>
          <p:nvPr/>
        </p:nvSpPr>
        <p:spPr bwMode="auto">
          <a:xfrm>
            <a:off x="5903913" y="7164388"/>
            <a:ext cx="863600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70" name="Rectangle 54"/>
          <p:cNvSpPr>
            <a:spLocks noChangeArrowheads="1"/>
          </p:cNvSpPr>
          <p:nvPr/>
        </p:nvSpPr>
        <p:spPr bwMode="auto">
          <a:xfrm>
            <a:off x="6767513" y="7164388"/>
            <a:ext cx="576262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71" name="Rectangle 55"/>
          <p:cNvSpPr>
            <a:spLocks noChangeArrowheads="1"/>
          </p:cNvSpPr>
          <p:nvPr/>
        </p:nvSpPr>
        <p:spPr bwMode="auto">
          <a:xfrm>
            <a:off x="7343775" y="7164388"/>
            <a:ext cx="1296988" cy="360362"/>
          </a:xfrm>
          <a:prstGeom prst="rect">
            <a:avLst/>
          </a:prstGeom>
          <a:solidFill>
            <a:srgbClr val="B2B2B2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72" name="Text Box 56"/>
          <p:cNvSpPr txBox="1">
            <a:spLocks noChangeArrowheads="1"/>
          </p:cNvSpPr>
          <p:nvPr/>
        </p:nvSpPr>
        <p:spPr bwMode="auto">
          <a:xfrm>
            <a:off x="4827528" y="460692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751673" name="Text Box 57"/>
          <p:cNvSpPr txBox="1">
            <a:spLocks noChangeArrowheads="1"/>
          </p:cNvSpPr>
          <p:nvPr/>
        </p:nvSpPr>
        <p:spPr bwMode="auto">
          <a:xfrm>
            <a:off x="4827528" y="424656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51674" name="Text Box 58"/>
          <p:cNvSpPr txBox="1">
            <a:spLocks noChangeArrowheads="1"/>
          </p:cNvSpPr>
          <p:nvPr/>
        </p:nvSpPr>
        <p:spPr bwMode="auto">
          <a:xfrm>
            <a:off x="4827528" y="496728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51675" name="Text Box 59"/>
          <p:cNvSpPr txBox="1">
            <a:spLocks noChangeArrowheads="1"/>
          </p:cNvSpPr>
          <p:nvPr/>
        </p:nvSpPr>
        <p:spPr bwMode="auto">
          <a:xfrm>
            <a:off x="4827528" y="532765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751676" name="Text Box 60"/>
          <p:cNvSpPr txBox="1">
            <a:spLocks noChangeArrowheads="1"/>
          </p:cNvSpPr>
          <p:nvPr/>
        </p:nvSpPr>
        <p:spPr bwMode="auto">
          <a:xfrm>
            <a:off x="4827528" y="5688013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751677" name="Text Box 61"/>
          <p:cNvSpPr txBox="1">
            <a:spLocks noChangeArrowheads="1"/>
          </p:cNvSpPr>
          <p:nvPr/>
        </p:nvSpPr>
        <p:spPr bwMode="auto">
          <a:xfrm>
            <a:off x="4827528" y="60483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51678" name="Text Box 62"/>
          <p:cNvSpPr txBox="1">
            <a:spLocks noChangeArrowheads="1"/>
          </p:cNvSpPr>
          <p:nvPr/>
        </p:nvSpPr>
        <p:spPr bwMode="auto">
          <a:xfrm>
            <a:off x="4827528" y="6408738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751679" name="Text Box 63"/>
          <p:cNvSpPr txBox="1">
            <a:spLocks noChangeArrowheads="1"/>
          </p:cNvSpPr>
          <p:nvPr/>
        </p:nvSpPr>
        <p:spPr bwMode="auto">
          <a:xfrm>
            <a:off x="4827528" y="6769100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51680" name="Text Box 64"/>
          <p:cNvSpPr txBox="1">
            <a:spLocks noChangeArrowheads="1"/>
          </p:cNvSpPr>
          <p:nvPr/>
        </p:nvSpPr>
        <p:spPr bwMode="auto">
          <a:xfrm>
            <a:off x="4827528" y="7127875"/>
            <a:ext cx="44144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</a:t>
            </a:r>
          </a:p>
        </p:txBody>
      </p:sp>
      <p:sp>
        <p:nvSpPr>
          <p:cNvPr id="751681" name="Rectangle 65"/>
          <p:cNvSpPr>
            <a:spLocks noChangeArrowheads="1"/>
          </p:cNvSpPr>
          <p:nvPr/>
        </p:nvSpPr>
        <p:spPr bwMode="auto">
          <a:xfrm>
            <a:off x="7270750" y="1403350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751682" name="Rectangle 66"/>
          <p:cNvSpPr>
            <a:spLocks noChangeArrowheads="1"/>
          </p:cNvSpPr>
          <p:nvPr/>
        </p:nvSpPr>
        <p:spPr bwMode="auto">
          <a:xfrm>
            <a:off x="7270750" y="1979613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51683" name="Rectangle 67"/>
          <p:cNvSpPr>
            <a:spLocks noChangeArrowheads="1"/>
          </p:cNvSpPr>
          <p:nvPr/>
        </p:nvSpPr>
        <p:spPr bwMode="auto">
          <a:xfrm>
            <a:off x="7270750" y="2555875"/>
            <a:ext cx="1366838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51684" name="Rectangle 68"/>
          <p:cNvSpPr>
            <a:spLocks noChangeArrowheads="1"/>
          </p:cNvSpPr>
          <p:nvPr/>
        </p:nvSpPr>
        <p:spPr bwMode="auto">
          <a:xfrm>
            <a:off x="7343775" y="6083300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1685" name="Rectangle 69"/>
          <p:cNvSpPr>
            <a:spLocks noChangeArrowheads="1"/>
          </p:cNvSpPr>
          <p:nvPr/>
        </p:nvSpPr>
        <p:spPr bwMode="auto">
          <a:xfrm>
            <a:off x="5903913" y="6083300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1686" name="Rectangle 70"/>
          <p:cNvSpPr>
            <a:spLocks noChangeArrowheads="1"/>
          </p:cNvSpPr>
          <p:nvPr/>
        </p:nvSpPr>
        <p:spPr bwMode="auto">
          <a:xfrm>
            <a:off x="6767513" y="6083300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87" name="Rectangle 71"/>
          <p:cNvSpPr>
            <a:spLocks noChangeArrowheads="1"/>
          </p:cNvSpPr>
          <p:nvPr/>
        </p:nvSpPr>
        <p:spPr bwMode="auto">
          <a:xfrm>
            <a:off x="5327650" y="6083300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88" name="Rectangle 72"/>
          <p:cNvSpPr>
            <a:spLocks noChangeArrowheads="1"/>
          </p:cNvSpPr>
          <p:nvPr/>
        </p:nvSpPr>
        <p:spPr bwMode="auto">
          <a:xfrm>
            <a:off x="576263" y="1476375"/>
            <a:ext cx="1511300" cy="503238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89" name="Text Box 73"/>
          <p:cNvSpPr txBox="1">
            <a:spLocks noChangeArrowheads="1"/>
          </p:cNvSpPr>
          <p:nvPr/>
        </p:nvSpPr>
        <p:spPr bwMode="auto">
          <a:xfrm>
            <a:off x="372594" y="104298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仮想アドレス</a:t>
            </a:r>
          </a:p>
        </p:txBody>
      </p:sp>
      <p:sp>
        <p:nvSpPr>
          <p:cNvPr id="751690" name="Text Box 74"/>
          <p:cNvSpPr txBox="1">
            <a:spLocks noChangeArrowheads="1"/>
          </p:cNvSpPr>
          <p:nvPr/>
        </p:nvSpPr>
        <p:spPr bwMode="auto">
          <a:xfrm>
            <a:off x="372594" y="2459038"/>
            <a:ext cx="1839263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</a:t>
            </a:r>
          </a:p>
        </p:txBody>
      </p:sp>
      <p:sp>
        <p:nvSpPr>
          <p:cNvPr id="751691" name="Rectangle 75"/>
          <p:cNvSpPr>
            <a:spLocks noChangeArrowheads="1"/>
          </p:cNvSpPr>
          <p:nvPr/>
        </p:nvSpPr>
        <p:spPr bwMode="auto">
          <a:xfrm>
            <a:off x="576263" y="2916238"/>
            <a:ext cx="1295400" cy="503237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51692" name="Text Box 76"/>
          <p:cNvSpPr txBox="1">
            <a:spLocks noChangeArrowheads="1"/>
          </p:cNvSpPr>
          <p:nvPr/>
        </p:nvSpPr>
        <p:spPr bwMode="auto">
          <a:xfrm rot="5400000">
            <a:off x="991094" y="2009628"/>
            <a:ext cx="49113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＝</a:t>
            </a:r>
          </a:p>
        </p:txBody>
      </p:sp>
      <p:sp>
        <p:nvSpPr>
          <p:cNvPr id="751693" name="Rectangle 77"/>
          <p:cNvSpPr>
            <a:spLocks noChangeArrowheads="1"/>
          </p:cNvSpPr>
          <p:nvPr/>
        </p:nvSpPr>
        <p:spPr bwMode="auto">
          <a:xfrm>
            <a:off x="7270750" y="3132138"/>
            <a:ext cx="1366838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51694" name="Rectangle 78"/>
          <p:cNvSpPr>
            <a:spLocks noChangeArrowheads="1"/>
          </p:cNvSpPr>
          <p:nvPr/>
        </p:nvSpPr>
        <p:spPr bwMode="auto">
          <a:xfrm>
            <a:off x="7342188" y="4283075"/>
            <a:ext cx="1296987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51695" name="Rectangle 79"/>
          <p:cNvSpPr>
            <a:spLocks noChangeArrowheads="1"/>
          </p:cNvSpPr>
          <p:nvPr/>
        </p:nvSpPr>
        <p:spPr bwMode="auto">
          <a:xfrm>
            <a:off x="5902325" y="428307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011</a:t>
            </a:r>
          </a:p>
        </p:txBody>
      </p:sp>
      <p:sp>
        <p:nvSpPr>
          <p:cNvPr id="751696" name="Rectangle 80"/>
          <p:cNvSpPr>
            <a:spLocks noChangeArrowheads="1"/>
          </p:cNvSpPr>
          <p:nvPr/>
        </p:nvSpPr>
        <p:spPr bwMode="auto">
          <a:xfrm>
            <a:off x="6765925" y="4283075"/>
            <a:ext cx="576263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97" name="Rectangle 81"/>
          <p:cNvSpPr>
            <a:spLocks noChangeArrowheads="1"/>
          </p:cNvSpPr>
          <p:nvPr/>
        </p:nvSpPr>
        <p:spPr bwMode="auto">
          <a:xfrm>
            <a:off x="5326063" y="4283075"/>
            <a:ext cx="576262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751698" name="Text Box 82"/>
          <p:cNvSpPr txBox="1">
            <a:spLocks noChangeArrowheads="1"/>
          </p:cNvSpPr>
          <p:nvPr/>
        </p:nvSpPr>
        <p:spPr bwMode="auto">
          <a:xfrm>
            <a:off x="6835731" y="971550"/>
            <a:ext cx="2079713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物理アドレス空間</a:t>
            </a:r>
          </a:p>
        </p:txBody>
      </p:sp>
      <p:grpSp>
        <p:nvGrpSpPr>
          <p:cNvPr id="751699" name="Group 83"/>
          <p:cNvGrpSpPr>
            <a:grpSpLocks/>
          </p:cNvGrpSpPr>
          <p:nvPr/>
        </p:nvGrpSpPr>
        <p:grpSpPr bwMode="auto">
          <a:xfrm>
            <a:off x="576263" y="1476375"/>
            <a:ext cx="1511300" cy="503238"/>
            <a:chOff x="363" y="930"/>
            <a:chExt cx="952" cy="317"/>
          </a:xfrm>
        </p:grpSpPr>
        <p:sp>
          <p:nvSpPr>
            <p:cNvPr id="751700" name="Rectangle 84"/>
            <p:cNvSpPr>
              <a:spLocks noChangeArrowheads="1"/>
            </p:cNvSpPr>
            <p:nvPr/>
          </p:nvSpPr>
          <p:spPr bwMode="auto">
            <a:xfrm>
              <a:off x="363" y="930"/>
              <a:ext cx="408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chemeClr val="accent2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07</a:t>
              </a:r>
              <a:endPara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51701" name="Rectangle 85"/>
            <p:cNvSpPr>
              <a:spLocks noChangeArrowheads="1"/>
            </p:cNvSpPr>
            <p:nvPr/>
          </p:nvSpPr>
          <p:spPr bwMode="auto">
            <a:xfrm>
              <a:off x="771" y="930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</p:grpSp>
      <p:grpSp>
        <p:nvGrpSpPr>
          <p:cNvPr id="751702" name="Group 86"/>
          <p:cNvGrpSpPr>
            <a:grpSpLocks/>
          </p:cNvGrpSpPr>
          <p:nvPr/>
        </p:nvGrpSpPr>
        <p:grpSpPr bwMode="auto">
          <a:xfrm>
            <a:off x="576263" y="2916238"/>
            <a:ext cx="1295400" cy="503237"/>
            <a:chOff x="363" y="2154"/>
            <a:chExt cx="816" cy="317"/>
          </a:xfrm>
        </p:grpSpPr>
        <p:sp>
          <p:nvSpPr>
            <p:cNvPr id="751703" name="Rectangle 87"/>
            <p:cNvSpPr>
              <a:spLocks noChangeArrowheads="1"/>
            </p:cNvSpPr>
            <p:nvPr/>
          </p:nvSpPr>
          <p:spPr bwMode="auto">
            <a:xfrm>
              <a:off x="635" y="2154"/>
              <a:ext cx="544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246</a:t>
              </a:r>
            </a:p>
          </p:txBody>
        </p:sp>
        <p:sp>
          <p:nvSpPr>
            <p:cNvPr id="751704" name="Rectangle 88"/>
            <p:cNvSpPr>
              <a:spLocks noChangeArrowheads="1"/>
            </p:cNvSpPr>
            <p:nvPr/>
          </p:nvSpPr>
          <p:spPr bwMode="auto">
            <a:xfrm>
              <a:off x="363" y="2154"/>
              <a:ext cx="272" cy="317"/>
            </a:xfrm>
            <a:prstGeom prst="rect">
              <a:avLst/>
            </a:prstGeom>
            <a:solidFill>
              <a:srgbClr val="FFCCFF"/>
            </a:solidFill>
            <a:ln w="38100" algn="ctr">
              <a:solidFill>
                <a:srgbClr val="FF99CC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dirty="0">
                  <a:solidFill>
                    <a:srgbClr val="0066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</p:grpSp>
      <p:cxnSp>
        <p:nvCxnSpPr>
          <p:cNvPr id="751705" name="AutoShape 89"/>
          <p:cNvCxnSpPr>
            <a:cxnSpLocks noChangeShapeType="1"/>
            <a:stCxn id="751700" idx="1"/>
            <a:endCxn id="751679" idx="1"/>
          </p:cNvCxnSpPr>
          <p:nvPr/>
        </p:nvCxnSpPr>
        <p:spPr bwMode="auto">
          <a:xfrm rot="10800000" flipH="1" flipV="1">
            <a:off x="576262" y="1727994"/>
            <a:ext cx="4251265" cy="5242252"/>
          </a:xfrm>
          <a:prstGeom prst="bentConnector3">
            <a:avLst>
              <a:gd name="adj1" fmla="val -5377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51706" name="AutoShape 90"/>
          <p:cNvCxnSpPr>
            <a:cxnSpLocks noChangeShapeType="1"/>
            <a:stCxn id="751703" idx="3"/>
            <a:endCxn id="751682" idx="1"/>
          </p:cNvCxnSpPr>
          <p:nvPr/>
        </p:nvCxnSpPr>
        <p:spPr bwMode="auto">
          <a:xfrm flipV="1">
            <a:off x="1890713" y="2268538"/>
            <a:ext cx="5360987" cy="900112"/>
          </a:xfrm>
          <a:prstGeom prst="bentConnector3">
            <a:avLst>
              <a:gd name="adj1" fmla="val 4998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51712" name="Rectangle 96"/>
          <p:cNvSpPr>
            <a:spLocks noChangeArrowheads="1"/>
          </p:cNvSpPr>
          <p:nvPr/>
        </p:nvSpPr>
        <p:spPr bwMode="auto">
          <a:xfrm>
            <a:off x="1154113" y="4787900"/>
            <a:ext cx="863600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751713" name="Rectangle 97"/>
          <p:cNvSpPr>
            <a:spLocks noChangeArrowheads="1"/>
          </p:cNvSpPr>
          <p:nvPr/>
        </p:nvSpPr>
        <p:spPr bwMode="auto">
          <a:xfrm>
            <a:off x="2019300" y="4787900"/>
            <a:ext cx="1296988" cy="360363"/>
          </a:xfrm>
          <a:prstGeom prst="rect">
            <a:avLst/>
          </a:prstGeom>
          <a:solidFill>
            <a:schemeClr val="hlink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</a:t>
            </a:r>
          </a:p>
        </p:txBody>
      </p:sp>
      <p:sp>
        <p:nvSpPr>
          <p:cNvPr id="751714" name="Rectangle 98"/>
          <p:cNvSpPr>
            <a:spLocks noChangeArrowheads="1"/>
          </p:cNvSpPr>
          <p:nvPr/>
        </p:nvSpPr>
        <p:spPr bwMode="auto">
          <a:xfrm>
            <a:off x="1154113" y="5508625"/>
            <a:ext cx="863600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751715" name="Rectangle 99"/>
          <p:cNvSpPr>
            <a:spLocks noChangeArrowheads="1"/>
          </p:cNvSpPr>
          <p:nvPr/>
        </p:nvSpPr>
        <p:spPr bwMode="auto">
          <a:xfrm>
            <a:off x="2019300" y="5508625"/>
            <a:ext cx="1296988" cy="360363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751716" name="Rectangle 100"/>
          <p:cNvSpPr>
            <a:spLocks noChangeArrowheads="1"/>
          </p:cNvSpPr>
          <p:nvPr/>
        </p:nvSpPr>
        <p:spPr bwMode="auto">
          <a:xfrm>
            <a:off x="1154113" y="5868988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751717" name="Rectangle 101"/>
          <p:cNvSpPr>
            <a:spLocks noChangeArrowheads="1"/>
          </p:cNvSpPr>
          <p:nvPr/>
        </p:nvSpPr>
        <p:spPr bwMode="auto">
          <a:xfrm>
            <a:off x="2019300" y="5868988"/>
            <a:ext cx="1296988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751718" name="Rectangle 102"/>
          <p:cNvSpPr>
            <a:spLocks noChangeArrowheads="1"/>
          </p:cNvSpPr>
          <p:nvPr/>
        </p:nvSpPr>
        <p:spPr bwMode="auto">
          <a:xfrm>
            <a:off x="2017713" y="5148263"/>
            <a:ext cx="1296987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751719" name="Rectangle 103"/>
          <p:cNvSpPr>
            <a:spLocks noChangeArrowheads="1"/>
          </p:cNvSpPr>
          <p:nvPr/>
        </p:nvSpPr>
        <p:spPr bwMode="auto">
          <a:xfrm>
            <a:off x="1152525" y="5148263"/>
            <a:ext cx="863600" cy="360362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751720" name="Text Box 104"/>
          <p:cNvSpPr txBox="1">
            <a:spLocks noChangeArrowheads="1"/>
          </p:cNvSpPr>
          <p:nvPr/>
        </p:nvSpPr>
        <p:spPr bwMode="auto">
          <a:xfrm>
            <a:off x="1400175" y="4356100"/>
            <a:ext cx="1577974" cy="40229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連想レジスタ</a:t>
            </a:r>
          </a:p>
        </p:txBody>
      </p:sp>
      <p:sp>
        <p:nvSpPr>
          <p:cNvPr id="751721" name="AutoShape 105"/>
          <p:cNvSpPr>
            <a:spLocks noChangeArrowheads="1"/>
          </p:cNvSpPr>
          <p:nvPr/>
        </p:nvSpPr>
        <p:spPr bwMode="auto">
          <a:xfrm>
            <a:off x="2879725" y="2484438"/>
            <a:ext cx="3240088" cy="17272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最近使用した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ページの対応関係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を保持</a:t>
            </a:r>
          </a:p>
        </p:txBody>
      </p:sp>
      <p:sp>
        <p:nvSpPr>
          <p:cNvPr id="751722" name="AutoShape 106"/>
          <p:cNvSpPr>
            <a:spLocks noChangeArrowheads="1"/>
          </p:cNvSpPr>
          <p:nvPr/>
        </p:nvSpPr>
        <p:spPr bwMode="auto">
          <a:xfrm>
            <a:off x="3887788" y="5219700"/>
            <a:ext cx="1873250" cy="1368425"/>
          </a:xfrm>
          <a:prstGeom prst="wedgeEllipseCallout">
            <a:avLst>
              <a:gd name="adj1" fmla="val -72880"/>
              <a:gd name="adj2" fmla="val -23088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小容量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高速</a:t>
            </a:r>
          </a:p>
        </p:txBody>
      </p:sp>
      <p:cxnSp>
        <p:nvCxnSpPr>
          <p:cNvPr id="751723" name="AutoShape 107"/>
          <p:cNvCxnSpPr>
            <a:cxnSpLocks noChangeShapeType="1"/>
            <a:stCxn id="751700" idx="1"/>
            <a:endCxn id="751714" idx="1"/>
          </p:cNvCxnSpPr>
          <p:nvPr/>
        </p:nvCxnSpPr>
        <p:spPr bwMode="auto">
          <a:xfrm rot="10800000" flipH="1" flipV="1">
            <a:off x="557213" y="1728788"/>
            <a:ext cx="587375" cy="3960812"/>
          </a:xfrm>
          <a:prstGeom prst="bentConnector3">
            <a:avLst>
              <a:gd name="adj1" fmla="val -35676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51724" name="Rectangle 108"/>
          <p:cNvSpPr>
            <a:spLocks noChangeArrowheads="1"/>
          </p:cNvSpPr>
          <p:nvPr/>
        </p:nvSpPr>
        <p:spPr bwMode="auto">
          <a:xfrm>
            <a:off x="2016125" y="5508625"/>
            <a:ext cx="1296988" cy="360363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cxnSp>
        <p:nvCxnSpPr>
          <p:cNvPr id="751725" name="AutoShape 109"/>
          <p:cNvCxnSpPr>
            <a:cxnSpLocks noChangeShapeType="1"/>
            <a:stCxn id="751724" idx="3"/>
            <a:endCxn id="751682" idx="1"/>
          </p:cNvCxnSpPr>
          <p:nvPr/>
        </p:nvCxnSpPr>
        <p:spPr bwMode="auto">
          <a:xfrm flipV="1">
            <a:off x="3322638" y="2268538"/>
            <a:ext cx="3929062" cy="3421062"/>
          </a:xfrm>
          <a:prstGeom prst="bentConnector3">
            <a:avLst>
              <a:gd name="adj1" fmla="val 11838"/>
            </a:avLst>
          </a:prstGeom>
          <a:noFill/>
          <a:ln w="381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51726" name="AutoShape 110"/>
          <p:cNvSpPr>
            <a:spLocks noChangeArrowheads="1"/>
          </p:cNvSpPr>
          <p:nvPr/>
        </p:nvSpPr>
        <p:spPr bwMode="auto">
          <a:xfrm>
            <a:off x="2376488" y="971550"/>
            <a:ext cx="1800225" cy="936625"/>
          </a:xfrm>
          <a:prstGeom prst="wedgeRoundRectCallout">
            <a:avLst>
              <a:gd name="adj1" fmla="val 48764"/>
              <a:gd name="adj2" fmla="val 76440"/>
              <a:gd name="adj3" fmla="val 16667"/>
            </a:avLst>
          </a:prstGeom>
          <a:solidFill>
            <a:srgbClr val="FFCC00"/>
          </a:solidFill>
          <a:ln w="381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主記憶アクセス</a:t>
            </a:r>
          </a:p>
          <a:p>
            <a:r>
              <a:rPr lang="en-US" altLang="ja-JP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51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51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51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5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1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51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5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5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5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75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18" grpId="0" animBg="1"/>
      <p:bldP spid="751711" grpId="0" animBg="1"/>
      <p:bldP spid="751712" grpId="0" animBg="1"/>
      <p:bldP spid="751713" grpId="0" animBg="1"/>
      <p:bldP spid="751714" grpId="0" animBg="1"/>
      <p:bldP spid="751715" grpId="0" animBg="1"/>
      <p:bldP spid="751716" grpId="0" animBg="1"/>
      <p:bldP spid="751717" grpId="0" animBg="1"/>
      <p:bldP spid="751718" grpId="0" animBg="1"/>
      <p:bldP spid="751719" grpId="0" animBg="1"/>
      <p:bldP spid="751720" grpId="0"/>
      <p:bldP spid="751721" grpId="0" animBg="1"/>
      <p:bldP spid="751721" grpId="1" animBg="1"/>
      <p:bldP spid="751722" grpId="0" animBg="1"/>
      <p:bldP spid="751722" grpId="1" animBg="1"/>
      <p:bldP spid="751724" grpId="0" animBg="1"/>
      <p:bldP spid="75172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連想レジスタ方式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連想レジスタ</a:t>
            </a:r>
            <a:br>
              <a:rPr lang="ja-JP" altLang="en-US"/>
            </a:br>
            <a:r>
              <a:rPr lang="en-US" altLang="ja-JP"/>
              <a:t>(TLB: Translation Lookaside Buffer)</a:t>
            </a:r>
          </a:p>
          <a:p>
            <a:pPr lvl="1"/>
            <a:r>
              <a:rPr lang="ja-JP" altLang="en-US"/>
              <a:t>最近行われた変換結果を</a:t>
            </a:r>
            <a:r>
              <a:rPr lang="en-US" altLang="ja-JP"/>
              <a:t>CPU</a:t>
            </a:r>
            <a:r>
              <a:rPr lang="ja-JP" altLang="en-US"/>
              <a:t>内で保持</a:t>
            </a:r>
          </a:p>
          <a:p>
            <a:pPr lvl="1"/>
            <a:r>
              <a:rPr lang="ja-JP" altLang="en-US"/>
              <a:t>小容量で高速</a:t>
            </a:r>
          </a:p>
          <a:p>
            <a:pPr lvl="1"/>
            <a:endParaRPr lang="ja-JP" altLang="en-US"/>
          </a:p>
          <a:p>
            <a:pPr lvl="1"/>
            <a:r>
              <a:rPr lang="ja-JP" altLang="en-US"/>
              <a:t>一般的にプログラムは，</a:t>
            </a:r>
            <a:br>
              <a:rPr lang="ja-JP" altLang="en-US"/>
            </a:br>
            <a:r>
              <a:rPr lang="ja-JP" altLang="en-US"/>
              <a:t>「</a:t>
            </a:r>
            <a:r>
              <a:rPr lang="ja-JP" altLang="en-US">
                <a:solidFill>
                  <a:srgbClr val="A50021"/>
                </a:solidFill>
              </a:rPr>
              <a:t>一度アクセスしたアドレスを</a:t>
            </a:r>
            <a:br>
              <a:rPr lang="ja-JP" altLang="en-US">
                <a:solidFill>
                  <a:srgbClr val="A50021"/>
                </a:solidFill>
              </a:rPr>
            </a:br>
            <a:r>
              <a:rPr lang="ja-JP" altLang="en-US">
                <a:solidFill>
                  <a:srgbClr val="A50021"/>
                </a:solidFill>
              </a:rPr>
              <a:t>近いうちに再度アクセスする可能性が高い</a:t>
            </a:r>
            <a:r>
              <a:rPr lang="ja-JP" altLang="en-US"/>
              <a:t>」</a:t>
            </a:r>
            <a:br>
              <a:rPr lang="ja-JP" altLang="en-US"/>
            </a:br>
            <a:r>
              <a:rPr lang="ja-JP" altLang="en-US"/>
              <a:t>ことを利用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ページング</a:t>
            </a:r>
          </a:p>
          <a:p>
            <a:pPr lvl="1"/>
            <a:r>
              <a:rPr lang="ja-JP" altLang="en-US"/>
              <a:t>主記憶の再配置システム</a:t>
            </a:r>
          </a:p>
          <a:p>
            <a:pPr lvl="1"/>
            <a:r>
              <a:rPr lang="ja-JP" altLang="en-US"/>
              <a:t>仮想アドレスの上位（</a:t>
            </a:r>
            <a:r>
              <a:rPr lang="ja-JP" altLang="en-US">
                <a:solidFill>
                  <a:srgbClr val="A50021"/>
                </a:solidFill>
              </a:rPr>
              <a:t>ページ番号</a:t>
            </a:r>
            <a:r>
              <a:rPr lang="ja-JP" altLang="en-US"/>
              <a:t>）を</a:t>
            </a:r>
            <a:br>
              <a:rPr lang="ja-JP" altLang="en-US"/>
            </a:br>
            <a:r>
              <a:rPr lang="ja-JP" altLang="en-US"/>
              <a:t>物理アドレスの上位（</a:t>
            </a:r>
            <a:r>
              <a:rPr lang="ja-JP" altLang="en-US">
                <a:solidFill>
                  <a:srgbClr val="A50021"/>
                </a:solidFill>
              </a:rPr>
              <a:t>ページフレーム番号</a:t>
            </a:r>
            <a:r>
              <a:rPr lang="ja-JP" altLang="en-US"/>
              <a:t>）に</a:t>
            </a:r>
            <a:br>
              <a:rPr lang="ja-JP" altLang="en-US"/>
            </a:br>
            <a:r>
              <a:rPr lang="ja-JP" altLang="en-US"/>
              <a:t>変換することでアドレス変換</a:t>
            </a:r>
          </a:p>
          <a:p>
            <a:pPr lvl="1"/>
            <a:r>
              <a:rPr lang="ja-JP" altLang="en-US"/>
              <a:t>フラグメンテーションも改善</a:t>
            </a:r>
          </a:p>
          <a:p>
            <a:pPr lvl="1"/>
            <a:endParaRPr lang="ja-JP" altLang="en-US"/>
          </a:p>
          <a:p>
            <a:r>
              <a:rPr lang="ja-JP" altLang="en-US"/>
              <a:t>ページテーブル</a:t>
            </a:r>
          </a:p>
          <a:p>
            <a:pPr lvl="1"/>
            <a:r>
              <a:rPr lang="ja-JP" altLang="en-US"/>
              <a:t>上記変換を行うためのテーブル</a:t>
            </a:r>
          </a:p>
          <a:p>
            <a:pPr lvl="1"/>
            <a:r>
              <a:rPr lang="ja-JP" altLang="en-US"/>
              <a:t>ページに対応するエントリごとにフラグなどを配置</a:t>
            </a:r>
          </a:p>
          <a:p>
            <a:pPr lvl="2"/>
            <a:r>
              <a:rPr lang="ja-JP" altLang="en-US"/>
              <a:t>ページへのアクセス権などを設定可能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今日のまとめ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ページングの改善法</a:t>
            </a:r>
          </a:p>
          <a:p>
            <a:pPr lvl="1"/>
            <a:r>
              <a:rPr lang="ja-JP" altLang="en-US"/>
              <a:t>ハッシュ関数</a:t>
            </a:r>
          </a:p>
          <a:p>
            <a:pPr lvl="2"/>
            <a:r>
              <a:rPr lang="ja-JP" altLang="en-US"/>
              <a:t>ページテーブルの巨大さを緩和</a:t>
            </a:r>
          </a:p>
          <a:p>
            <a:pPr lvl="2"/>
            <a:r>
              <a:rPr lang="ja-JP" altLang="en-US"/>
              <a:t>仮想アドレス空間に比例する大きさが必要だったのが，</a:t>
            </a:r>
            <a:br>
              <a:rPr lang="ja-JP" altLang="en-US"/>
            </a:br>
            <a:r>
              <a:rPr lang="ja-JP" altLang="en-US"/>
              <a:t>物理アドレス空間に比例する大きさまで縮小</a:t>
            </a:r>
          </a:p>
          <a:p>
            <a:pPr lvl="2"/>
            <a:endParaRPr lang="ja-JP" altLang="en-US"/>
          </a:p>
          <a:p>
            <a:pPr lvl="1"/>
            <a:r>
              <a:rPr lang="ja-JP" altLang="en-US"/>
              <a:t>連想レジスタ</a:t>
            </a:r>
          </a:p>
          <a:p>
            <a:pPr lvl="2"/>
            <a:r>
              <a:rPr lang="ja-JP" altLang="en-US"/>
              <a:t>主記憶へのアクセス回数の緩和</a:t>
            </a:r>
          </a:p>
          <a:p>
            <a:pPr lvl="2"/>
            <a:r>
              <a:rPr lang="ja-JP" altLang="en-US"/>
              <a:t>最近使用した「ページ番号→ページフレーム番号」の</a:t>
            </a:r>
            <a:br>
              <a:rPr lang="ja-JP" altLang="en-US"/>
            </a:br>
            <a:r>
              <a:rPr lang="ja-JP" altLang="en-US"/>
              <a:t>変換結果を</a:t>
            </a:r>
            <a:r>
              <a:rPr lang="en-US" altLang="ja-JP"/>
              <a:t>CPU</a:t>
            </a:r>
            <a:r>
              <a:rPr lang="ja-JP" altLang="en-US"/>
              <a:t>内で記憶</a:t>
            </a:r>
          </a:p>
          <a:p>
            <a:pPr lvl="2"/>
            <a:r>
              <a:rPr lang="ja-JP" altLang="en-US"/>
              <a:t>ページテーブル検索のための主記憶アクセスを削減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57741</TotalTime>
  <Words>3014</Words>
  <Application>Microsoft Office PowerPoint</Application>
  <PresentationFormat>ユーザー設定</PresentationFormat>
  <Paragraphs>1398</Paragraphs>
  <Slides>47</Slides>
  <Notes>5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47</vt:i4>
      </vt:variant>
    </vt:vector>
  </HeadingPairs>
  <TitlesOfParts>
    <vt:vector size="56" baseType="lpstr"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Times New Roman</vt:lpstr>
      <vt:lpstr>Wingdings</vt:lpstr>
      <vt:lpstr>coe-g2-20041122</vt:lpstr>
      <vt:lpstr>PowerPoint プレゼンテーション</vt:lpstr>
      <vt:lpstr>復習</vt:lpstr>
      <vt:lpstr>復習</vt:lpstr>
      <vt:lpstr>復習</vt:lpstr>
      <vt:lpstr>PowerPoint プレゼンテーション</vt:lpstr>
      <vt:lpstr>仮想化</vt:lpstr>
      <vt:lpstr>主記憶の時間分割による多重化</vt:lpstr>
      <vt:lpstr>オーバーレイ</vt:lpstr>
      <vt:lpstr>仮想記憶：キーワード</vt:lpstr>
      <vt:lpstr>仮想記憶実現のための操作</vt:lpstr>
      <vt:lpstr>PowerPoint プレゼンテーション</vt:lpstr>
      <vt:lpstr>ページング</vt:lpstr>
      <vt:lpstr>ページング</vt:lpstr>
      <vt:lpstr>ページング</vt:lpstr>
      <vt:lpstr>ページテーブル</vt:lpstr>
      <vt:lpstr>ページテーブル</vt:lpstr>
      <vt:lpstr>ページングの動作</vt:lpstr>
      <vt:lpstr>ページングの動作</vt:lpstr>
      <vt:lpstr>ページングの動作</vt:lpstr>
      <vt:lpstr>ページングの動作</vt:lpstr>
      <vt:lpstr>ページングの動作</vt:lpstr>
      <vt:lpstr>ページテーブル</vt:lpstr>
      <vt:lpstr>Vフラグ</vt:lpstr>
      <vt:lpstr>Cフラグ</vt:lpstr>
      <vt:lpstr>Pフラグ</vt:lpstr>
      <vt:lpstr>復習：フラグメンテーション</vt:lpstr>
      <vt:lpstr>ページングの場合</vt:lpstr>
      <vt:lpstr>PowerPoint プレゼンテーション</vt:lpstr>
      <vt:lpstr>ページングの問題点</vt:lpstr>
      <vt:lpstr>ページングの問題点と解決法</vt:lpstr>
      <vt:lpstr>ハッシュ関数によるページテーブル</vt:lpstr>
      <vt:lpstr>ハッシュ関数</vt:lpstr>
      <vt:lpstr>ハッシュ関数</vt:lpstr>
      <vt:lpstr>ページングの問題点と解決法</vt:lpstr>
      <vt:lpstr>ハッシュ関数によるテーブル</vt:lpstr>
      <vt:lpstr>ハッシュ関数によるテーブル</vt:lpstr>
      <vt:lpstr>ハッシュ関数によるテーブル</vt:lpstr>
      <vt:lpstr>ハッシュ関数によるテーブル</vt:lpstr>
      <vt:lpstr>ハッシュ関数によるテーブル</vt:lpstr>
      <vt:lpstr>ページテーブルの大きさ</vt:lpstr>
      <vt:lpstr>ハッシュ関数が持つべき条件</vt:lpstr>
      <vt:lpstr>ページングの問題点と解決法</vt:lpstr>
      <vt:lpstr>ページテーブルの参照</vt:lpstr>
      <vt:lpstr>連想レジスタ方式</vt:lpstr>
      <vt:lpstr>連想レジスタ方式</vt:lpstr>
      <vt:lpstr>今日のまとめ</vt:lpstr>
      <vt:lpstr>今日のまとめ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1210</cp:revision>
  <cp:lastPrinted>2022-03-01T04:55:28Z</cp:lastPrinted>
  <dcterms:created xsi:type="dcterms:W3CDTF">2005-03-11T00:37:53Z</dcterms:created>
  <dcterms:modified xsi:type="dcterms:W3CDTF">2022-03-01T05:03:44Z</dcterms:modified>
</cp:coreProperties>
</file>