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56" r:id="rId2"/>
    <p:sldId id="288" r:id="rId3"/>
    <p:sldId id="291" r:id="rId4"/>
    <p:sldId id="289" r:id="rId5"/>
    <p:sldId id="302" r:id="rId6"/>
    <p:sldId id="286" r:id="rId7"/>
    <p:sldId id="301" r:id="rId8"/>
    <p:sldId id="305" r:id="rId9"/>
    <p:sldId id="306" r:id="rId10"/>
    <p:sldId id="303" r:id="rId11"/>
    <p:sldId id="287" r:id="rId12"/>
    <p:sldId id="307" r:id="rId13"/>
    <p:sldId id="312" r:id="rId14"/>
    <p:sldId id="309" r:id="rId15"/>
    <p:sldId id="259" r:id="rId16"/>
    <p:sldId id="290" r:id="rId17"/>
    <p:sldId id="292" r:id="rId18"/>
    <p:sldId id="293" r:id="rId19"/>
    <p:sldId id="295" r:id="rId20"/>
    <p:sldId id="294" r:id="rId21"/>
    <p:sldId id="285" r:id="rId22"/>
    <p:sldId id="296" r:id="rId23"/>
    <p:sldId id="297" r:id="rId24"/>
    <p:sldId id="298" r:id="rId25"/>
    <p:sldId id="299" r:id="rId26"/>
    <p:sldId id="300" r:id="rId27"/>
    <p:sldId id="310" r:id="rId28"/>
    <p:sldId id="311" r:id="rId29"/>
  </p:sldIdLst>
  <p:sldSz cx="10080625" cy="7559675"/>
  <p:notesSz cx="7104063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FFCC"/>
    <a:srgbClr val="FFCC00"/>
    <a:srgbClr val="A50021"/>
    <a:srgbClr val="808000"/>
    <a:srgbClr val="996633"/>
    <a:srgbClr val="99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9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18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5987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937" y="4869646"/>
            <a:ext cx="4910161" cy="393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80273" y="8077080"/>
            <a:ext cx="846218" cy="861495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86850" tIns="43425" rIns="86850" bIns="43425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4279" y="8352089"/>
            <a:ext cx="452212" cy="434546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71244" y="8504510"/>
            <a:ext cx="194094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C75E0D3F-82EE-4BDC-A119-B8B9C9E7A26A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8915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937" y="4868127"/>
            <a:ext cx="4913146" cy="39321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366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288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937" y="4868127"/>
            <a:ext cx="4913146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023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493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937" y="4868127"/>
            <a:ext cx="4913146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127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63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937" y="4868127"/>
            <a:ext cx="4913146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816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083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937" y="4868127"/>
            <a:ext cx="4913146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5146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87338" y="971550"/>
            <a:ext cx="9644062" cy="6588125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062E3996-A7D3-484D-916E-5DFFFD55BC3E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#10</a:t>
            </a:r>
            <a:endParaRPr lang="ja-JP" altLang="en-GB" sz="1400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#10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主記憶管理：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セグメンテーション，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ページ化セグメンテーション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ページング</a:t>
            </a:r>
          </a:p>
          <a:p>
            <a:pPr lvl="1"/>
            <a:r>
              <a:rPr lang="ja-JP" altLang="en-US" dirty="0"/>
              <a:t>主記憶の再配置システム</a:t>
            </a:r>
          </a:p>
          <a:p>
            <a:pPr lvl="1"/>
            <a:r>
              <a:rPr lang="ja-JP" altLang="en-US" dirty="0"/>
              <a:t>仮想アドレスの上位（</a:t>
            </a:r>
            <a:r>
              <a:rPr lang="ja-JP" altLang="en-US" dirty="0">
                <a:solidFill>
                  <a:srgbClr val="A50021"/>
                </a:solidFill>
              </a:rPr>
              <a:t>ページ番号</a:t>
            </a:r>
            <a:r>
              <a:rPr lang="ja-JP" altLang="en-US" dirty="0"/>
              <a:t>）を</a:t>
            </a:r>
            <a:br>
              <a:rPr lang="ja-JP" altLang="en-US" dirty="0"/>
            </a:br>
            <a:r>
              <a:rPr lang="ja-JP" altLang="en-US" dirty="0"/>
              <a:t>物理アドレスの上位（</a:t>
            </a:r>
            <a:r>
              <a:rPr lang="ja-JP" altLang="en-US" dirty="0">
                <a:solidFill>
                  <a:srgbClr val="A50021"/>
                </a:solidFill>
              </a:rPr>
              <a:t>ページフレーム番号</a:t>
            </a:r>
            <a:r>
              <a:rPr lang="ja-JP" altLang="en-US" dirty="0"/>
              <a:t>）に</a:t>
            </a:r>
            <a:br>
              <a:rPr lang="ja-JP" altLang="en-US" dirty="0"/>
            </a:br>
            <a:r>
              <a:rPr lang="ja-JP" altLang="en-US" dirty="0"/>
              <a:t>変換することでアドレス変換</a:t>
            </a:r>
          </a:p>
          <a:p>
            <a:pPr lvl="1"/>
            <a:r>
              <a:rPr lang="ja-JP" altLang="en-US" dirty="0"/>
              <a:t>フラグメンテーションも改善</a:t>
            </a:r>
          </a:p>
          <a:p>
            <a:pPr lvl="1"/>
            <a:endParaRPr lang="ja-JP" altLang="en-US" dirty="0"/>
          </a:p>
          <a:p>
            <a:r>
              <a:rPr lang="ja-JP" altLang="en-US" dirty="0"/>
              <a:t>ページテーブル</a:t>
            </a:r>
          </a:p>
          <a:p>
            <a:pPr lvl="1"/>
            <a:r>
              <a:rPr lang="ja-JP" altLang="en-US" dirty="0"/>
              <a:t>上記変換を行うためのテーブル</a:t>
            </a:r>
          </a:p>
          <a:p>
            <a:pPr lvl="1"/>
            <a:r>
              <a:rPr lang="ja-JP" altLang="en-US" dirty="0"/>
              <a:t>ページに対応するエントリごとにフラグなどを配置</a:t>
            </a:r>
          </a:p>
          <a:p>
            <a:pPr lvl="2"/>
            <a:r>
              <a:rPr lang="ja-JP" altLang="en-US" dirty="0"/>
              <a:t>ページへのアクセス権などを設定可能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Text Box 2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69027" name="Rectangle 3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69028" name="AutoShape 4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復習：ページングの動作</a:t>
            </a:r>
            <a:endParaRPr lang="en-US" altLang="ja-JP"/>
          </a:p>
        </p:txBody>
      </p:sp>
      <p:sp>
        <p:nvSpPr>
          <p:cNvPr id="769030" name="Rectangle 6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69031" name="Rectangle 7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69032" name="Rectangle 8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69033" name="Rectangle 9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69034" name="Rectangle 10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69035" name="Rectangle 11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69036" name="Rectangle 12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69037" name="Rectangle 13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69038" name="Rectangle 14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69039" name="Rectangle 15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69040" name="Rectangle 16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69041" name="Rectangle 17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42" name="Rectangle 18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69043" name="Text Box 19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44" name="Text Box 20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45" name="Text Box 21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46" name="Text Box 22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47" name="Text Box 23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48" name="Text Box 24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49" name="Text Box 25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50" name="Text Box 26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51" name="Text Box 27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52" name="Text Box 28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53" name="Text Box 29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54" name="Text Box 30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55" name="Text Box 31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56" name="Text Box 32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57" name="Text Box 33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58" name="Text Box 34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59" name="Text Box 35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60" name="Text Box 36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61" name="Text Box 37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62" name="Text Box 38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63" name="Text Box 39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64" name="Text Box 40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65" name="Text Box 41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66" name="Text Box 42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67" name="Text Box 43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68" name="Text Box 44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69" name="Text Box 45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69070" name="Text Box 46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69071" name="Rectangle 47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69072" name="Rectangle 48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69073" name="Rectangle 49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69074" name="Rectangle 50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69075" name="Rectangle 51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76" name="Rectangle 52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77" name="Rectangle 53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78" name="Rectangle 54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79" name="Rectangle 55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80" name="Rectangle 56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1" name="Rectangle 57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2" name="Rectangle 58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3" name="Rectangle 59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84" name="Rectangle 60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5" name="Rectangle 61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6" name="Rectangle 62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7" name="Rectangle 63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88" name="Rectangle 64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89" name="Rectangle 65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0" name="Rectangle 66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1" name="Rectangle 67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92" name="Rectangle 68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3" name="Rectangle 69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4" name="Rectangle 70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5" name="Rectangle 71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096" name="Rectangle 72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7" name="Rectangle 73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8" name="Rectangle 74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099" name="Rectangle 75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100" name="Rectangle 76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1" name="Rectangle 77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2" name="Rectangle 78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3" name="Rectangle 79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104" name="Rectangle 80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5" name="Rectangle 81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6" name="Rectangle 82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7" name="Rectangle 83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69108" name="Rectangle 84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09" name="Rectangle 85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10" name="Rectangle 86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11" name="Text Box 87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69112" name="Text Box 88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69113" name="Text Box 89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69114" name="Text Box 90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69115" name="Text Box 91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69116" name="Text Box 92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69117" name="Text Box 93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69118" name="Text Box 94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69119" name="Text Box 95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69120" name="Rectangle 96"/>
          <p:cNvSpPr>
            <a:spLocks noChangeArrowheads="1"/>
          </p:cNvSpPr>
          <p:nvPr/>
        </p:nvSpPr>
        <p:spPr bwMode="auto">
          <a:xfrm>
            <a:off x="7632700" y="24844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69121" name="Rectangle 97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69122" name="Rectangle 98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69123" name="Rectangle 99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69124" name="Rectangle 100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69125" name="Rectangle 101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26" name="Text Box 102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69127" name="Text Box 103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69128" name="Rectangle 104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29" name="Text Box 105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grpSp>
        <p:nvGrpSpPr>
          <p:cNvPr id="769130" name="Group 106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69131" name="Rectangle 107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69132" name="Rectangle 108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</p:grpSp>
      <p:grpSp>
        <p:nvGrpSpPr>
          <p:cNvPr id="769133" name="Group 109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69134" name="Rectangle 110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  <p:sp>
          <p:nvSpPr>
            <p:cNvPr id="769135" name="Rectangle 111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cxnSp>
        <p:nvCxnSpPr>
          <p:cNvPr id="769136" name="AutoShape 112"/>
          <p:cNvCxnSpPr>
            <a:cxnSpLocks noChangeShapeType="1"/>
            <a:stCxn id="769131" idx="1"/>
            <a:endCxn id="769113" idx="1"/>
          </p:cNvCxnSpPr>
          <p:nvPr/>
        </p:nvCxnSpPr>
        <p:spPr bwMode="auto">
          <a:xfrm rot="10800000" flipH="1" flipV="1">
            <a:off x="576262" y="1727994"/>
            <a:ext cx="1444565" cy="3440440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69138" name="AutoShape 114"/>
          <p:cNvSpPr>
            <a:spLocks noChangeArrowheads="1"/>
          </p:cNvSpPr>
          <p:nvPr/>
        </p:nvSpPr>
        <p:spPr bwMode="auto">
          <a:xfrm>
            <a:off x="5400675" y="250825"/>
            <a:ext cx="2160588" cy="1152525"/>
          </a:xfrm>
          <a:prstGeom prst="cloudCallout">
            <a:avLst>
              <a:gd name="adj1" fmla="val -15097"/>
              <a:gd name="adj2" fmla="val 89944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スワップイン</a:t>
            </a:r>
          </a:p>
        </p:txBody>
      </p:sp>
      <p:sp>
        <p:nvSpPr>
          <p:cNvPr id="769139" name="Rectangle 115"/>
          <p:cNvSpPr>
            <a:spLocks noChangeArrowheads="1"/>
          </p:cNvSpPr>
          <p:nvPr/>
        </p:nvSpPr>
        <p:spPr bwMode="auto">
          <a:xfrm>
            <a:off x="7632700" y="255587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9140" name="Rectangle 116"/>
          <p:cNvSpPr>
            <a:spLocks noChangeArrowheads="1"/>
          </p:cNvSpPr>
          <p:nvPr/>
        </p:nvSpPr>
        <p:spPr bwMode="auto">
          <a:xfrm>
            <a:off x="4464050" y="147637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9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9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69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9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976E-6 -2.66695E-6 L -0.31417 -0.14279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769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69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6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6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6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9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9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120" grpId="0" animBg="1"/>
      <p:bldP spid="769121" grpId="0" animBg="1"/>
      <p:bldP spid="769122" grpId="0" animBg="1"/>
      <p:bldP spid="769123" grpId="0" animBg="1"/>
      <p:bldP spid="769124" grpId="0" animBg="1"/>
      <p:bldP spid="769138" grpId="0" animBg="1"/>
      <p:bldP spid="769138" grpId="1" animBg="1"/>
      <p:bldP spid="769139" grpId="0" animBg="1"/>
      <p:bldP spid="7691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ページングの改善法</a:t>
            </a:r>
          </a:p>
          <a:p>
            <a:pPr lvl="1"/>
            <a:r>
              <a:rPr lang="ja-JP" altLang="en-US"/>
              <a:t>ハッシュ関数</a:t>
            </a:r>
          </a:p>
          <a:p>
            <a:pPr lvl="2"/>
            <a:r>
              <a:rPr lang="ja-JP" altLang="en-US"/>
              <a:t>ページテーブルの巨大さを緩和</a:t>
            </a:r>
          </a:p>
          <a:p>
            <a:pPr lvl="2"/>
            <a:r>
              <a:rPr lang="ja-JP" altLang="en-US"/>
              <a:t>仮想アドレス空間に比例する大きさが必要だったのが，</a:t>
            </a:r>
            <a:br>
              <a:rPr lang="ja-JP" altLang="en-US"/>
            </a:br>
            <a:r>
              <a:rPr lang="ja-JP" altLang="en-US"/>
              <a:t>物理アドレス空間に比例する大きさまで縮小</a:t>
            </a:r>
          </a:p>
          <a:p>
            <a:pPr lvl="2"/>
            <a:endParaRPr lang="ja-JP" altLang="en-US"/>
          </a:p>
          <a:p>
            <a:pPr lvl="1"/>
            <a:r>
              <a:rPr lang="ja-JP" altLang="en-US"/>
              <a:t>連想レジスタ</a:t>
            </a:r>
          </a:p>
          <a:p>
            <a:pPr lvl="2"/>
            <a:r>
              <a:rPr lang="ja-JP" altLang="en-US"/>
              <a:t>主記憶へのアクセス回数の緩和</a:t>
            </a:r>
          </a:p>
          <a:p>
            <a:pPr lvl="2"/>
            <a:r>
              <a:rPr lang="ja-JP" altLang="en-US"/>
              <a:t>最近使用した「ページ番号→ページフレーム番号」の</a:t>
            </a:r>
            <a:br>
              <a:rPr lang="ja-JP" altLang="en-US"/>
            </a:br>
            <a:r>
              <a:rPr lang="ja-JP" altLang="en-US"/>
              <a:t>変換結果を</a:t>
            </a:r>
            <a:r>
              <a:rPr lang="en-US" altLang="ja-JP"/>
              <a:t>CPU</a:t>
            </a:r>
            <a:r>
              <a:rPr lang="ja-JP" altLang="en-US"/>
              <a:t>内で記憶</a:t>
            </a:r>
          </a:p>
          <a:p>
            <a:pPr lvl="2"/>
            <a:r>
              <a:rPr lang="ja-JP" altLang="en-US"/>
              <a:t>ページテーブル検索のための主記憶アクセスを削減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今日の内容</a:t>
            </a:r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ページングの構成法</a:t>
            </a:r>
          </a:p>
          <a:p>
            <a:pPr lvl="1"/>
            <a:r>
              <a:rPr lang="ja-JP" altLang="en-US"/>
              <a:t>多重レベルページング </a:t>
            </a:r>
            <a:r>
              <a:rPr lang="en-US" altLang="ja-JP"/>
              <a:t>(10.3)</a:t>
            </a:r>
          </a:p>
          <a:p>
            <a:pPr lvl="1"/>
            <a:r>
              <a:rPr lang="en-US" altLang="ja-JP"/>
              <a:t>0</a:t>
            </a:r>
            <a:r>
              <a:rPr lang="ja-JP" altLang="en-US"/>
              <a:t>レベルページング </a:t>
            </a:r>
            <a:r>
              <a:rPr lang="en-US" altLang="ja-JP"/>
              <a:t>(10.4)</a:t>
            </a:r>
          </a:p>
          <a:p>
            <a:pPr lvl="1"/>
            <a:endParaRPr lang="ja-JP" altLang="en-US"/>
          </a:p>
          <a:p>
            <a:r>
              <a:rPr lang="ja-JP" altLang="en-US"/>
              <a:t>セグメンテーション</a:t>
            </a:r>
          </a:p>
          <a:p>
            <a:pPr lvl="1"/>
            <a:r>
              <a:rPr lang="ja-JP" altLang="en-US"/>
              <a:t>セグメンテーション </a:t>
            </a:r>
            <a:r>
              <a:rPr lang="en-US" altLang="ja-JP"/>
              <a:t>(10.1)</a:t>
            </a:r>
          </a:p>
          <a:p>
            <a:pPr lvl="1"/>
            <a:r>
              <a:rPr lang="ja-JP" altLang="en-US"/>
              <a:t>ページ化セグメンテーション </a:t>
            </a:r>
            <a:r>
              <a:rPr lang="en-US" altLang="ja-JP"/>
              <a:t>(10.2)</a:t>
            </a:r>
          </a:p>
          <a:p>
            <a:pPr lvl="1"/>
            <a:endParaRPr lang="ja-JP" altLang="en-US"/>
          </a:p>
          <a:p>
            <a:r>
              <a:rPr lang="ja-JP" altLang="en-US"/>
              <a:t>教科書とは違う順番でやります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61859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10.3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多重レベルページング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復習：ページングの問題点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ページテーブルが巨大</a:t>
            </a:r>
          </a:p>
          <a:p>
            <a:pPr lvl="1"/>
            <a:r>
              <a:rPr lang="ja-JP" altLang="en-US"/>
              <a:t>（仮想記憶の大きさと同じエントリ数）</a:t>
            </a:r>
            <a:br>
              <a:rPr lang="ja-JP" altLang="en-US"/>
            </a:br>
            <a:r>
              <a:rPr lang="ja-JP" altLang="en-US"/>
              <a:t>　　　　　　　　　　　　</a:t>
            </a:r>
            <a:r>
              <a:rPr lang="en-US" altLang="ja-JP"/>
              <a:t>×</a:t>
            </a:r>
            <a:r>
              <a:rPr lang="ja-JP" altLang="en-US"/>
              <a:t>（同時実行プロセス数）</a:t>
            </a:r>
            <a:br>
              <a:rPr lang="ja-JP" altLang="en-US"/>
            </a:br>
            <a:r>
              <a:rPr lang="ja-JP" altLang="en-US"/>
              <a:t>だけのエントリ数が必要</a:t>
            </a:r>
          </a:p>
          <a:p>
            <a:pPr lvl="1"/>
            <a:r>
              <a:rPr lang="ja-JP" altLang="en-US">
                <a:solidFill>
                  <a:schemeClr val="tx1"/>
                </a:solidFill>
              </a:rPr>
              <a:t>主記憶を圧迫</a:t>
            </a:r>
          </a:p>
          <a:p>
            <a:endParaRPr lang="ja-JP" altLang="en-US"/>
          </a:p>
          <a:p>
            <a:r>
              <a:rPr lang="ja-JP" altLang="en-US"/>
              <a:t>前回はハッシュ関数を利用することで改善</a:t>
            </a:r>
          </a:p>
          <a:p>
            <a:pPr lvl="2"/>
            <a:r>
              <a:rPr lang="ja-JP" altLang="en-US"/>
              <a:t>仮想アドレス空間に比例する大きさが必要だったのが，</a:t>
            </a:r>
            <a:br>
              <a:rPr lang="ja-JP" altLang="en-US"/>
            </a:br>
            <a:r>
              <a:rPr lang="ja-JP" altLang="en-US"/>
              <a:t>物理アドレス空間に比例する大きさまで縮小</a:t>
            </a:r>
          </a:p>
          <a:p>
            <a:pPr lvl="1"/>
            <a:r>
              <a:rPr lang="ja-JP" altLang="en-US"/>
              <a:t>さらに改善したい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AutoShape 2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多重レベルページング</a:t>
            </a:r>
          </a:p>
        </p:txBody>
      </p:sp>
      <p:sp>
        <p:nvSpPr>
          <p:cNvPr id="784388" name="Rectangle 4"/>
          <p:cNvSpPr>
            <a:spLocks noChangeArrowheads="1"/>
          </p:cNvSpPr>
          <p:nvPr/>
        </p:nvSpPr>
        <p:spPr bwMode="auto">
          <a:xfrm>
            <a:off x="4465638" y="1403350"/>
            <a:ext cx="1366837" cy="5761038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389" name="Text Box 5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390" name="Text Box 6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391" name="Text Box 7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392" name="Text Box 8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393" name="Rectangle 9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394" name="Text Box 10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84395" name="Text Box 11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84396" name="Rectangle 12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397" name="Text Box 13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84398" name="Rectangle 14"/>
          <p:cNvSpPr>
            <a:spLocks noChangeArrowheads="1"/>
          </p:cNvSpPr>
          <p:nvPr/>
        </p:nvSpPr>
        <p:spPr bwMode="auto">
          <a:xfrm>
            <a:off x="1223963" y="1476375"/>
            <a:ext cx="8636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123</a:t>
            </a:r>
          </a:p>
        </p:txBody>
      </p:sp>
      <p:grpSp>
        <p:nvGrpSpPr>
          <p:cNvPr id="784399" name="Group 15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84400" name="Rectangle 16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  <p:sp>
          <p:nvSpPr>
            <p:cNvPr id="784401" name="Rectangle 17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sp>
        <p:nvSpPr>
          <p:cNvPr id="784402" name="Rectangle 18"/>
          <p:cNvSpPr>
            <a:spLocks noChangeArrowheads="1"/>
          </p:cNvSpPr>
          <p:nvPr/>
        </p:nvSpPr>
        <p:spPr bwMode="auto">
          <a:xfrm>
            <a:off x="676275" y="3922713"/>
            <a:ext cx="10080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基底アドレス</a:t>
            </a:r>
          </a:p>
        </p:txBody>
      </p:sp>
      <p:sp>
        <p:nvSpPr>
          <p:cNvPr id="784403" name="Rectangle 19"/>
          <p:cNvSpPr>
            <a:spLocks noChangeArrowheads="1"/>
          </p:cNvSpPr>
          <p:nvPr/>
        </p:nvSpPr>
        <p:spPr bwMode="auto">
          <a:xfrm>
            <a:off x="676275" y="4283075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04" name="Rectangle 20"/>
          <p:cNvSpPr>
            <a:spLocks noChangeArrowheads="1"/>
          </p:cNvSpPr>
          <p:nvPr/>
        </p:nvSpPr>
        <p:spPr bwMode="auto">
          <a:xfrm>
            <a:off x="676275" y="46434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05" name="Rectangle 21"/>
          <p:cNvSpPr>
            <a:spLocks noChangeArrowheads="1"/>
          </p:cNvSpPr>
          <p:nvPr/>
        </p:nvSpPr>
        <p:spPr bwMode="auto">
          <a:xfrm>
            <a:off x="676275" y="5364163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06" name="Rectangle 22"/>
          <p:cNvSpPr>
            <a:spLocks noChangeArrowheads="1"/>
          </p:cNvSpPr>
          <p:nvPr/>
        </p:nvSpPr>
        <p:spPr bwMode="auto">
          <a:xfrm>
            <a:off x="676275" y="57229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07" name="Text Box 23"/>
          <p:cNvSpPr txBox="1">
            <a:spLocks noChangeArrowheads="1"/>
          </p:cNvSpPr>
          <p:nvPr/>
        </p:nvSpPr>
        <p:spPr bwMode="auto">
          <a:xfrm>
            <a:off x="398237" y="4606925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84408" name="Text Box 24"/>
          <p:cNvSpPr txBox="1">
            <a:spLocks noChangeArrowheads="1"/>
          </p:cNvSpPr>
          <p:nvPr/>
        </p:nvSpPr>
        <p:spPr bwMode="auto">
          <a:xfrm>
            <a:off x="398237" y="4246563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4409" name="Text Box 25"/>
          <p:cNvSpPr txBox="1">
            <a:spLocks noChangeArrowheads="1"/>
          </p:cNvSpPr>
          <p:nvPr/>
        </p:nvSpPr>
        <p:spPr bwMode="auto">
          <a:xfrm>
            <a:off x="398237" y="4967288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4410" name="Text Box 26"/>
          <p:cNvSpPr txBox="1">
            <a:spLocks noChangeArrowheads="1"/>
          </p:cNvSpPr>
          <p:nvPr/>
        </p:nvSpPr>
        <p:spPr bwMode="auto">
          <a:xfrm>
            <a:off x="398237" y="5327650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84411" name="Text Box 27"/>
          <p:cNvSpPr txBox="1">
            <a:spLocks noChangeArrowheads="1"/>
          </p:cNvSpPr>
          <p:nvPr/>
        </p:nvSpPr>
        <p:spPr bwMode="auto">
          <a:xfrm>
            <a:off x="398237" y="5688013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84417" name="Rectangle 33"/>
          <p:cNvSpPr>
            <a:spLocks noChangeArrowheads="1"/>
          </p:cNvSpPr>
          <p:nvPr/>
        </p:nvSpPr>
        <p:spPr bwMode="auto">
          <a:xfrm>
            <a:off x="676275" y="5003800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19" name="Rectangle 35"/>
          <p:cNvSpPr>
            <a:spLocks noChangeArrowheads="1"/>
          </p:cNvSpPr>
          <p:nvPr/>
        </p:nvSpPr>
        <p:spPr bwMode="auto">
          <a:xfrm>
            <a:off x="676275" y="4281488"/>
            <a:ext cx="10080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6000</a:t>
            </a:r>
          </a:p>
        </p:txBody>
      </p:sp>
      <p:sp>
        <p:nvSpPr>
          <p:cNvPr id="784421" name="Rectangle 37"/>
          <p:cNvSpPr>
            <a:spLocks noChangeArrowheads="1"/>
          </p:cNvSpPr>
          <p:nvPr/>
        </p:nvSpPr>
        <p:spPr bwMode="auto">
          <a:xfrm>
            <a:off x="576263" y="1476375"/>
            <a:ext cx="33655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4422" name="Rectangle 38"/>
          <p:cNvSpPr>
            <a:spLocks noChangeArrowheads="1"/>
          </p:cNvSpPr>
          <p:nvPr/>
        </p:nvSpPr>
        <p:spPr bwMode="auto">
          <a:xfrm>
            <a:off x="908050" y="1476375"/>
            <a:ext cx="33655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4423" name="Text Box 39"/>
          <p:cNvSpPr txBox="1">
            <a:spLocks noChangeArrowheads="1"/>
          </p:cNvSpPr>
          <p:nvPr/>
        </p:nvSpPr>
        <p:spPr bwMode="auto">
          <a:xfrm>
            <a:off x="3540335" y="36353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24" name="Text Box 40"/>
          <p:cNvSpPr txBox="1">
            <a:spLocks noChangeArrowheads="1"/>
          </p:cNvSpPr>
          <p:nvPr/>
        </p:nvSpPr>
        <p:spPr bwMode="auto">
          <a:xfrm>
            <a:off x="3540335" y="421163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25" name="Text Box 41"/>
          <p:cNvSpPr txBox="1">
            <a:spLocks noChangeArrowheads="1"/>
          </p:cNvSpPr>
          <p:nvPr/>
        </p:nvSpPr>
        <p:spPr bwMode="auto">
          <a:xfrm>
            <a:off x="3540335" y="478790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26" name="Text Box 42"/>
          <p:cNvSpPr txBox="1">
            <a:spLocks noChangeArrowheads="1"/>
          </p:cNvSpPr>
          <p:nvPr/>
        </p:nvSpPr>
        <p:spPr bwMode="auto">
          <a:xfrm>
            <a:off x="3540335" y="536416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27" name="Text Box 43"/>
          <p:cNvSpPr txBox="1">
            <a:spLocks noChangeArrowheads="1"/>
          </p:cNvSpPr>
          <p:nvPr/>
        </p:nvSpPr>
        <p:spPr bwMode="auto">
          <a:xfrm>
            <a:off x="3540335" y="594042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28" name="Text Box 44"/>
          <p:cNvSpPr txBox="1">
            <a:spLocks noChangeArrowheads="1"/>
          </p:cNvSpPr>
          <p:nvPr/>
        </p:nvSpPr>
        <p:spPr bwMode="auto">
          <a:xfrm>
            <a:off x="3540335" y="65166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30" name="Text Box 46"/>
          <p:cNvSpPr txBox="1">
            <a:spLocks noChangeArrowheads="1"/>
          </p:cNvSpPr>
          <p:nvPr/>
        </p:nvSpPr>
        <p:spPr bwMode="auto">
          <a:xfrm>
            <a:off x="4585377" y="9461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784431" name="Rectangle 47"/>
          <p:cNvSpPr>
            <a:spLocks noChangeArrowheads="1"/>
          </p:cNvSpPr>
          <p:nvPr/>
        </p:nvSpPr>
        <p:spPr bwMode="auto">
          <a:xfrm>
            <a:off x="4464050" y="4284663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4432" name="Rectangle 48"/>
          <p:cNvSpPr>
            <a:spLocks noChangeArrowheads="1"/>
          </p:cNvSpPr>
          <p:nvPr/>
        </p:nvSpPr>
        <p:spPr bwMode="auto">
          <a:xfrm>
            <a:off x="4464050" y="4859338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4433" name="Rectangle 49"/>
          <p:cNvSpPr>
            <a:spLocks noChangeArrowheads="1"/>
          </p:cNvSpPr>
          <p:nvPr/>
        </p:nvSpPr>
        <p:spPr bwMode="auto">
          <a:xfrm>
            <a:off x="4464050" y="6011863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4434" name="Rectangle 50"/>
          <p:cNvSpPr>
            <a:spLocks noChangeArrowheads="1"/>
          </p:cNvSpPr>
          <p:nvPr/>
        </p:nvSpPr>
        <p:spPr bwMode="auto">
          <a:xfrm>
            <a:off x="7637463" y="1331913"/>
            <a:ext cx="1366837" cy="5761037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</a:t>
            </a:r>
          </a:p>
        </p:txBody>
      </p:sp>
      <p:sp>
        <p:nvSpPr>
          <p:cNvPr id="784437" name="Rectangle 53"/>
          <p:cNvSpPr>
            <a:spLocks noChangeArrowheads="1"/>
          </p:cNvSpPr>
          <p:nvPr/>
        </p:nvSpPr>
        <p:spPr bwMode="auto">
          <a:xfrm>
            <a:off x="7634288" y="651668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38" name="Rectangle 54"/>
          <p:cNvSpPr>
            <a:spLocks noChangeArrowheads="1"/>
          </p:cNvSpPr>
          <p:nvPr/>
        </p:nvSpPr>
        <p:spPr bwMode="auto">
          <a:xfrm>
            <a:off x="7634288" y="2484438"/>
            <a:ext cx="1366837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4439" name="Rectangle 55"/>
          <p:cNvSpPr>
            <a:spLocks noChangeArrowheads="1"/>
          </p:cNvSpPr>
          <p:nvPr/>
        </p:nvSpPr>
        <p:spPr bwMode="auto">
          <a:xfrm>
            <a:off x="7637463" y="189230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endParaRPr lang="ja-JP" altLang="en-US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40" name="Rectangle 56"/>
          <p:cNvSpPr>
            <a:spLocks noChangeArrowheads="1"/>
          </p:cNvSpPr>
          <p:nvPr/>
        </p:nvSpPr>
        <p:spPr bwMode="auto">
          <a:xfrm>
            <a:off x="7635875" y="3043238"/>
            <a:ext cx="1366838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84441" name="Rectangle 57"/>
          <p:cNvSpPr>
            <a:spLocks noChangeArrowheads="1"/>
          </p:cNvSpPr>
          <p:nvPr/>
        </p:nvSpPr>
        <p:spPr bwMode="auto">
          <a:xfrm>
            <a:off x="7640638" y="2540000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42" name="Rectangle 58"/>
          <p:cNvSpPr>
            <a:spLocks noChangeArrowheads="1"/>
          </p:cNvSpPr>
          <p:nvPr/>
        </p:nvSpPr>
        <p:spPr bwMode="auto">
          <a:xfrm>
            <a:off x="7637463" y="361950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84443" name="Rectangle 59"/>
          <p:cNvSpPr>
            <a:spLocks noChangeArrowheads="1"/>
          </p:cNvSpPr>
          <p:nvPr/>
        </p:nvSpPr>
        <p:spPr bwMode="auto">
          <a:xfrm>
            <a:off x="7637463" y="4195763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784445" name="Rectangle 61"/>
          <p:cNvSpPr>
            <a:spLocks noChangeArrowheads="1"/>
          </p:cNvSpPr>
          <p:nvPr/>
        </p:nvSpPr>
        <p:spPr bwMode="auto">
          <a:xfrm>
            <a:off x="7637463" y="534828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46" name="Rectangle 62"/>
          <p:cNvSpPr>
            <a:spLocks noChangeArrowheads="1"/>
          </p:cNvSpPr>
          <p:nvPr/>
        </p:nvSpPr>
        <p:spPr bwMode="auto">
          <a:xfrm>
            <a:off x="7637463" y="592455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48" name="Rectangle 64"/>
          <p:cNvSpPr>
            <a:spLocks noChangeArrowheads="1"/>
          </p:cNvSpPr>
          <p:nvPr/>
        </p:nvSpPr>
        <p:spPr bwMode="auto">
          <a:xfrm>
            <a:off x="4459288" y="14033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4449" name="Rectangle 65"/>
          <p:cNvSpPr>
            <a:spLocks noChangeArrowheads="1"/>
          </p:cNvSpPr>
          <p:nvPr/>
        </p:nvSpPr>
        <p:spPr bwMode="auto">
          <a:xfrm>
            <a:off x="4465638" y="19621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84450" name="Rectangle 66"/>
          <p:cNvSpPr>
            <a:spLocks noChangeArrowheads="1"/>
          </p:cNvSpPr>
          <p:nvPr/>
        </p:nvSpPr>
        <p:spPr bwMode="auto">
          <a:xfrm>
            <a:off x="4464050" y="147637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4453" name="Rectangle 69"/>
          <p:cNvSpPr>
            <a:spLocks noChangeArrowheads="1"/>
          </p:cNvSpPr>
          <p:nvPr/>
        </p:nvSpPr>
        <p:spPr bwMode="auto">
          <a:xfrm>
            <a:off x="7632700" y="4787900"/>
            <a:ext cx="1366838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84454" name="Rectangle 70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84455" name="Rectangle 71"/>
          <p:cNvSpPr>
            <a:spLocks noChangeArrowheads="1"/>
          </p:cNvSpPr>
          <p:nvPr/>
        </p:nvSpPr>
        <p:spPr bwMode="auto">
          <a:xfrm>
            <a:off x="7632700" y="1331913"/>
            <a:ext cx="1366838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4456" name="Rectangle 72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4457" name="Rectangle 73"/>
          <p:cNvSpPr>
            <a:spLocks noChangeArrowheads="1"/>
          </p:cNvSpPr>
          <p:nvPr/>
        </p:nvSpPr>
        <p:spPr bwMode="auto">
          <a:xfrm>
            <a:off x="673100" y="5003800"/>
            <a:ext cx="1008063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8000</a:t>
            </a:r>
          </a:p>
        </p:txBody>
      </p:sp>
      <p:sp>
        <p:nvSpPr>
          <p:cNvPr id="784459" name="Rectangle 75"/>
          <p:cNvSpPr>
            <a:spLocks noChangeArrowheads="1"/>
          </p:cNvSpPr>
          <p:nvPr/>
        </p:nvSpPr>
        <p:spPr bwMode="auto">
          <a:xfrm>
            <a:off x="676275" y="4643438"/>
            <a:ext cx="10080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5000</a:t>
            </a:r>
          </a:p>
        </p:txBody>
      </p:sp>
      <p:cxnSp>
        <p:nvCxnSpPr>
          <p:cNvPr id="784464" name="AutoShape 80"/>
          <p:cNvCxnSpPr>
            <a:cxnSpLocks noChangeShapeType="1"/>
            <a:stCxn id="784421" idx="2"/>
            <a:endCxn id="784408" idx="1"/>
          </p:cNvCxnSpPr>
          <p:nvPr/>
        </p:nvCxnSpPr>
        <p:spPr bwMode="auto">
          <a:xfrm rot="5400000">
            <a:off x="-662660" y="3040511"/>
            <a:ext cx="2468096" cy="346301"/>
          </a:xfrm>
          <a:prstGeom prst="bentConnector4">
            <a:avLst>
              <a:gd name="adj1" fmla="val 45925"/>
              <a:gd name="adj2" fmla="val 166012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4465" name="AutoShape 81"/>
          <p:cNvCxnSpPr>
            <a:cxnSpLocks noChangeShapeType="1"/>
            <a:stCxn id="784419" idx="3"/>
            <a:endCxn id="784425" idx="1"/>
          </p:cNvCxnSpPr>
          <p:nvPr/>
        </p:nvCxnSpPr>
        <p:spPr bwMode="auto">
          <a:xfrm>
            <a:off x="1684338" y="4461669"/>
            <a:ext cx="1855997" cy="48121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84466" name="Rectangle 82"/>
          <p:cNvSpPr>
            <a:spLocks noChangeArrowheads="1"/>
          </p:cNvSpPr>
          <p:nvPr/>
        </p:nvSpPr>
        <p:spPr bwMode="auto">
          <a:xfrm>
            <a:off x="4464050" y="4859338"/>
            <a:ext cx="1366838" cy="574675"/>
          </a:xfrm>
          <a:prstGeom prst="rect">
            <a:avLst/>
          </a:prstGeom>
          <a:solidFill>
            <a:srgbClr val="EAEAEA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4476" name="Text Box 92"/>
          <p:cNvSpPr txBox="1">
            <a:spLocks noChangeArrowheads="1"/>
          </p:cNvSpPr>
          <p:nvPr/>
        </p:nvSpPr>
        <p:spPr bwMode="auto">
          <a:xfrm>
            <a:off x="191495" y="6084888"/>
            <a:ext cx="1864911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</a:t>
            </a:r>
          </a:p>
        </p:txBody>
      </p:sp>
      <p:sp>
        <p:nvSpPr>
          <p:cNvPr id="784477" name="Text Box 93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78" name="Text Box 94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79" name="Text Box 95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80" name="Text Box 96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81" name="Text Box 97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82" name="Text Box 98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83" name="Text Box 99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84" name="Text Box 100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85" name="Text Box 101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86" name="Text Box 102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87" name="Text Box 103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88" name="Text Box 104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89" name="Text Box 105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90" name="Text Box 106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91" name="Text Box 107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92" name="Text Box 108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93" name="Text Box 109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94" name="Text Box 110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4495" name="Text Box 111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4496" name="Text Box 112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grpSp>
        <p:nvGrpSpPr>
          <p:cNvPr id="784467" name="Group 83"/>
          <p:cNvGrpSpPr>
            <a:grpSpLocks/>
          </p:cNvGrpSpPr>
          <p:nvPr/>
        </p:nvGrpSpPr>
        <p:grpSpPr bwMode="auto">
          <a:xfrm>
            <a:off x="5400675" y="1908175"/>
            <a:ext cx="3240088" cy="2374900"/>
            <a:chOff x="1724" y="113"/>
            <a:chExt cx="2041" cy="1496"/>
          </a:xfrm>
        </p:grpSpPr>
        <p:sp>
          <p:nvSpPr>
            <p:cNvPr id="784468" name="AutoShape 84"/>
            <p:cNvSpPr>
              <a:spLocks noChangeArrowheads="1"/>
            </p:cNvSpPr>
            <p:nvPr/>
          </p:nvSpPr>
          <p:spPr bwMode="auto">
            <a:xfrm>
              <a:off x="1724" y="113"/>
              <a:ext cx="2041" cy="1496"/>
            </a:xfrm>
            <a:prstGeom prst="wedgeRoundRectCallout">
              <a:avLst>
                <a:gd name="adj1" fmla="val -41523"/>
                <a:gd name="adj2" fmla="val 84560"/>
                <a:gd name="adj3" fmla="val 16667"/>
              </a:avLst>
            </a:prstGeom>
            <a:solidFill>
              <a:srgbClr val="EAEAEA"/>
            </a:solidFill>
            <a:ln w="38100" algn="ctr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ページテーブル</a:t>
              </a: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84469" name="Rectangle 85"/>
            <p:cNvSpPr>
              <a:spLocks noChangeArrowheads="1"/>
            </p:cNvSpPr>
            <p:nvPr/>
          </p:nvSpPr>
          <p:spPr bwMode="auto">
            <a:xfrm>
              <a:off x="2132" y="702"/>
              <a:ext cx="635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ページ番号</a:t>
              </a:r>
            </a:p>
          </p:txBody>
        </p:sp>
        <p:sp>
          <p:nvSpPr>
            <p:cNvPr id="784470" name="Rectangle 86"/>
            <p:cNvSpPr>
              <a:spLocks noChangeArrowheads="1"/>
            </p:cNvSpPr>
            <p:nvPr/>
          </p:nvSpPr>
          <p:spPr bwMode="auto">
            <a:xfrm>
              <a:off x="2132" y="929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A5002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784471" name="Rectangle 87"/>
            <p:cNvSpPr>
              <a:spLocks noChangeArrowheads="1"/>
            </p:cNvSpPr>
            <p:nvPr/>
          </p:nvSpPr>
          <p:spPr bwMode="auto">
            <a:xfrm>
              <a:off x="2132" y="1156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A5002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784472" name="Rectangle 88"/>
            <p:cNvSpPr>
              <a:spLocks noChangeArrowheads="1"/>
            </p:cNvSpPr>
            <p:nvPr/>
          </p:nvSpPr>
          <p:spPr bwMode="auto">
            <a:xfrm>
              <a:off x="2767" y="703"/>
              <a:ext cx="635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フレーム番号</a:t>
              </a:r>
            </a:p>
          </p:txBody>
        </p:sp>
        <p:sp>
          <p:nvSpPr>
            <p:cNvPr id="784473" name="Rectangle 89"/>
            <p:cNvSpPr>
              <a:spLocks noChangeArrowheads="1"/>
            </p:cNvSpPr>
            <p:nvPr/>
          </p:nvSpPr>
          <p:spPr bwMode="auto">
            <a:xfrm>
              <a:off x="2767" y="930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84474" name="Rectangle 90"/>
            <p:cNvSpPr>
              <a:spLocks noChangeArrowheads="1"/>
            </p:cNvSpPr>
            <p:nvPr/>
          </p:nvSpPr>
          <p:spPr bwMode="auto">
            <a:xfrm>
              <a:off x="2767" y="1157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84475" name="AutoShape 91"/>
          <p:cNvCxnSpPr>
            <a:cxnSpLocks noChangeShapeType="1"/>
            <a:stCxn id="784422" idx="0"/>
            <a:endCxn id="784470" idx="1"/>
          </p:cNvCxnSpPr>
          <p:nvPr/>
        </p:nvCxnSpPr>
        <p:spPr bwMode="auto">
          <a:xfrm rot="5400000" flipV="1">
            <a:off x="2593975" y="-60325"/>
            <a:ext cx="1927225" cy="4962525"/>
          </a:xfrm>
          <a:prstGeom prst="bentConnector4">
            <a:avLst>
              <a:gd name="adj1" fmla="val -10875"/>
              <a:gd name="adj2" fmla="val 51792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84497" name="Oval 113"/>
          <p:cNvSpPr>
            <a:spLocks noChangeArrowheads="1"/>
          </p:cNvSpPr>
          <p:nvPr/>
        </p:nvSpPr>
        <p:spPr bwMode="auto">
          <a:xfrm>
            <a:off x="1944688" y="5724525"/>
            <a:ext cx="5903912" cy="1512888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ページテーブルを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多段に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84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84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4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4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84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8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784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98" grpId="0" animBg="1"/>
      <p:bldP spid="784421" grpId="0" animBg="1"/>
      <p:bldP spid="784422" grpId="0" animBg="1"/>
      <p:bldP spid="784441" grpId="0" animBg="1"/>
      <p:bldP spid="784450" grpId="0" animBg="1"/>
      <p:bldP spid="784466" grpId="0" animBg="1"/>
      <p:bldP spid="78449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AutoShape 2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多重レベルページング</a:t>
            </a:r>
          </a:p>
        </p:txBody>
      </p:sp>
      <p:sp>
        <p:nvSpPr>
          <p:cNvPr id="786436" name="Rectangle 4"/>
          <p:cNvSpPr>
            <a:spLocks noChangeArrowheads="1"/>
          </p:cNvSpPr>
          <p:nvPr/>
        </p:nvSpPr>
        <p:spPr bwMode="auto">
          <a:xfrm>
            <a:off x="4465638" y="1403350"/>
            <a:ext cx="1366837" cy="5761038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37" name="Text Box 5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38" name="Text Box 6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39" name="Text Box 7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40" name="Text Box 8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41" name="Rectangle 9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42" name="Text Box 10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86443" name="Text Box 11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86444" name="Rectangle 12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45" name="Text Box 13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86446" name="Rectangle 14"/>
          <p:cNvSpPr>
            <a:spLocks noChangeArrowheads="1"/>
          </p:cNvSpPr>
          <p:nvPr/>
        </p:nvSpPr>
        <p:spPr bwMode="auto">
          <a:xfrm>
            <a:off x="1223963" y="1476375"/>
            <a:ext cx="8636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123</a:t>
            </a:r>
          </a:p>
        </p:txBody>
      </p:sp>
      <p:grpSp>
        <p:nvGrpSpPr>
          <p:cNvPr id="786447" name="Group 15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86448" name="Rectangle 16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  <p:sp>
          <p:nvSpPr>
            <p:cNvPr id="786449" name="Rectangle 17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sp>
        <p:nvSpPr>
          <p:cNvPr id="786450" name="Rectangle 18"/>
          <p:cNvSpPr>
            <a:spLocks noChangeArrowheads="1"/>
          </p:cNvSpPr>
          <p:nvPr/>
        </p:nvSpPr>
        <p:spPr bwMode="auto">
          <a:xfrm>
            <a:off x="676275" y="3922713"/>
            <a:ext cx="10080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基底アドレス</a:t>
            </a:r>
          </a:p>
        </p:txBody>
      </p:sp>
      <p:sp>
        <p:nvSpPr>
          <p:cNvPr id="786451" name="Rectangle 19"/>
          <p:cNvSpPr>
            <a:spLocks noChangeArrowheads="1"/>
          </p:cNvSpPr>
          <p:nvPr/>
        </p:nvSpPr>
        <p:spPr bwMode="auto">
          <a:xfrm>
            <a:off x="676275" y="4283075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52" name="Rectangle 20"/>
          <p:cNvSpPr>
            <a:spLocks noChangeArrowheads="1"/>
          </p:cNvSpPr>
          <p:nvPr/>
        </p:nvSpPr>
        <p:spPr bwMode="auto">
          <a:xfrm>
            <a:off x="676275" y="46434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53" name="Rectangle 21"/>
          <p:cNvSpPr>
            <a:spLocks noChangeArrowheads="1"/>
          </p:cNvSpPr>
          <p:nvPr/>
        </p:nvSpPr>
        <p:spPr bwMode="auto">
          <a:xfrm>
            <a:off x="676275" y="5364163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54" name="Rectangle 22"/>
          <p:cNvSpPr>
            <a:spLocks noChangeArrowheads="1"/>
          </p:cNvSpPr>
          <p:nvPr/>
        </p:nvSpPr>
        <p:spPr bwMode="auto">
          <a:xfrm>
            <a:off x="676275" y="57229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55" name="Text Box 23"/>
          <p:cNvSpPr txBox="1">
            <a:spLocks noChangeArrowheads="1"/>
          </p:cNvSpPr>
          <p:nvPr/>
        </p:nvSpPr>
        <p:spPr bwMode="auto">
          <a:xfrm>
            <a:off x="398237" y="4606925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86456" name="Text Box 24"/>
          <p:cNvSpPr txBox="1">
            <a:spLocks noChangeArrowheads="1"/>
          </p:cNvSpPr>
          <p:nvPr/>
        </p:nvSpPr>
        <p:spPr bwMode="auto">
          <a:xfrm>
            <a:off x="398237" y="4246563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6457" name="Text Box 25"/>
          <p:cNvSpPr txBox="1">
            <a:spLocks noChangeArrowheads="1"/>
          </p:cNvSpPr>
          <p:nvPr/>
        </p:nvSpPr>
        <p:spPr bwMode="auto">
          <a:xfrm>
            <a:off x="398237" y="4967288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6458" name="Text Box 26"/>
          <p:cNvSpPr txBox="1">
            <a:spLocks noChangeArrowheads="1"/>
          </p:cNvSpPr>
          <p:nvPr/>
        </p:nvSpPr>
        <p:spPr bwMode="auto">
          <a:xfrm>
            <a:off x="398237" y="5327650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86459" name="Text Box 27"/>
          <p:cNvSpPr txBox="1">
            <a:spLocks noChangeArrowheads="1"/>
          </p:cNvSpPr>
          <p:nvPr/>
        </p:nvSpPr>
        <p:spPr bwMode="auto">
          <a:xfrm>
            <a:off x="398237" y="5688013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86460" name="Rectangle 28"/>
          <p:cNvSpPr>
            <a:spLocks noChangeArrowheads="1"/>
          </p:cNvSpPr>
          <p:nvPr/>
        </p:nvSpPr>
        <p:spPr bwMode="auto">
          <a:xfrm>
            <a:off x="676275" y="5003800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61" name="Rectangle 29"/>
          <p:cNvSpPr>
            <a:spLocks noChangeArrowheads="1"/>
          </p:cNvSpPr>
          <p:nvPr/>
        </p:nvSpPr>
        <p:spPr bwMode="auto">
          <a:xfrm>
            <a:off x="676275" y="4281488"/>
            <a:ext cx="10080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6000</a:t>
            </a:r>
          </a:p>
        </p:txBody>
      </p:sp>
      <p:sp>
        <p:nvSpPr>
          <p:cNvPr id="786462" name="Rectangle 30"/>
          <p:cNvSpPr>
            <a:spLocks noChangeArrowheads="1"/>
          </p:cNvSpPr>
          <p:nvPr/>
        </p:nvSpPr>
        <p:spPr bwMode="auto">
          <a:xfrm>
            <a:off x="576263" y="1476375"/>
            <a:ext cx="33655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6463" name="Rectangle 31"/>
          <p:cNvSpPr>
            <a:spLocks noChangeArrowheads="1"/>
          </p:cNvSpPr>
          <p:nvPr/>
        </p:nvSpPr>
        <p:spPr bwMode="auto">
          <a:xfrm>
            <a:off x="908050" y="1476375"/>
            <a:ext cx="33655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6464" name="Text Box 32"/>
          <p:cNvSpPr txBox="1">
            <a:spLocks noChangeArrowheads="1"/>
          </p:cNvSpPr>
          <p:nvPr/>
        </p:nvSpPr>
        <p:spPr bwMode="auto">
          <a:xfrm>
            <a:off x="3540335" y="36353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65" name="Text Box 33"/>
          <p:cNvSpPr txBox="1">
            <a:spLocks noChangeArrowheads="1"/>
          </p:cNvSpPr>
          <p:nvPr/>
        </p:nvSpPr>
        <p:spPr bwMode="auto">
          <a:xfrm>
            <a:off x="3540335" y="421163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66" name="Text Box 34"/>
          <p:cNvSpPr txBox="1">
            <a:spLocks noChangeArrowheads="1"/>
          </p:cNvSpPr>
          <p:nvPr/>
        </p:nvSpPr>
        <p:spPr bwMode="auto">
          <a:xfrm>
            <a:off x="3540335" y="478790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67" name="Text Box 35"/>
          <p:cNvSpPr txBox="1">
            <a:spLocks noChangeArrowheads="1"/>
          </p:cNvSpPr>
          <p:nvPr/>
        </p:nvSpPr>
        <p:spPr bwMode="auto">
          <a:xfrm>
            <a:off x="3540335" y="536416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68" name="Text Box 36"/>
          <p:cNvSpPr txBox="1">
            <a:spLocks noChangeArrowheads="1"/>
          </p:cNvSpPr>
          <p:nvPr/>
        </p:nvSpPr>
        <p:spPr bwMode="auto">
          <a:xfrm>
            <a:off x="3540335" y="594042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69" name="Text Box 37"/>
          <p:cNvSpPr txBox="1">
            <a:spLocks noChangeArrowheads="1"/>
          </p:cNvSpPr>
          <p:nvPr/>
        </p:nvSpPr>
        <p:spPr bwMode="auto">
          <a:xfrm>
            <a:off x="3540335" y="65166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70" name="Text Box 38"/>
          <p:cNvSpPr txBox="1">
            <a:spLocks noChangeArrowheads="1"/>
          </p:cNvSpPr>
          <p:nvPr/>
        </p:nvSpPr>
        <p:spPr bwMode="auto">
          <a:xfrm>
            <a:off x="4585377" y="9461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786472" name="Rectangle 40"/>
          <p:cNvSpPr>
            <a:spLocks noChangeArrowheads="1"/>
          </p:cNvSpPr>
          <p:nvPr/>
        </p:nvSpPr>
        <p:spPr bwMode="auto">
          <a:xfrm>
            <a:off x="4464050" y="4859338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6474" name="Rectangle 42"/>
          <p:cNvSpPr>
            <a:spLocks noChangeArrowheads="1"/>
          </p:cNvSpPr>
          <p:nvPr/>
        </p:nvSpPr>
        <p:spPr bwMode="auto">
          <a:xfrm>
            <a:off x="7637463" y="1331913"/>
            <a:ext cx="1366837" cy="5761037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</a:t>
            </a:r>
          </a:p>
        </p:txBody>
      </p:sp>
      <p:sp>
        <p:nvSpPr>
          <p:cNvPr id="786475" name="Rectangle 43"/>
          <p:cNvSpPr>
            <a:spLocks noChangeArrowheads="1"/>
          </p:cNvSpPr>
          <p:nvPr/>
        </p:nvSpPr>
        <p:spPr bwMode="auto">
          <a:xfrm>
            <a:off x="7634288" y="651668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76" name="Rectangle 44"/>
          <p:cNvSpPr>
            <a:spLocks noChangeArrowheads="1"/>
          </p:cNvSpPr>
          <p:nvPr/>
        </p:nvSpPr>
        <p:spPr bwMode="auto">
          <a:xfrm>
            <a:off x="7634288" y="2484438"/>
            <a:ext cx="1366837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6477" name="Rectangle 45"/>
          <p:cNvSpPr>
            <a:spLocks noChangeArrowheads="1"/>
          </p:cNvSpPr>
          <p:nvPr/>
        </p:nvSpPr>
        <p:spPr bwMode="auto">
          <a:xfrm>
            <a:off x="7637463" y="189230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endParaRPr lang="ja-JP" altLang="en-US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78" name="Rectangle 46"/>
          <p:cNvSpPr>
            <a:spLocks noChangeArrowheads="1"/>
          </p:cNvSpPr>
          <p:nvPr/>
        </p:nvSpPr>
        <p:spPr bwMode="auto">
          <a:xfrm>
            <a:off x="7635875" y="3043238"/>
            <a:ext cx="1366838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86480" name="Rectangle 48"/>
          <p:cNvSpPr>
            <a:spLocks noChangeArrowheads="1"/>
          </p:cNvSpPr>
          <p:nvPr/>
        </p:nvSpPr>
        <p:spPr bwMode="auto">
          <a:xfrm>
            <a:off x="7637463" y="361950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86481" name="Rectangle 49"/>
          <p:cNvSpPr>
            <a:spLocks noChangeArrowheads="1"/>
          </p:cNvSpPr>
          <p:nvPr/>
        </p:nvSpPr>
        <p:spPr bwMode="auto">
          <a:xfrm>
            <a:off x="7637463" y="4195763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786482" name="Rectangle 50"/>
          <p:cNvSpPr>
            <a:spLocks noChangeArrowheads="1"/>
          </p:cNvSpPr>
          <p:nvPr/>
        </p:nvSpPr>
        <p:spPr bwMode="auto">
          <a:xfrm>
            <a:off x="7637463" y="534828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83" name="Rectangle 51"/>
          <p:cNvSpPr>
            <a:spLocks noChangeArrowheads="1"/>
          </p:cNvSpPr>
          <p:nvPr/>
        </p:nvSpPr>
        <p:spPr bwMode="auto">
          <a:xfrm>
            <a:off x="7637463" y="592455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86484" name="Rectangle 52"/>
          <p:cNvSpPr>
            <a:spLocks noChangeArrowheads="1"/>
          </p:cNvSpPr>
          <p:nvPr/>
        </p:nvSpPr>
        <p:spPr bwMode="auto">
          <a:xfrm>
            <a:off x="4459288" y="14033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86485" name="Rectangle 53"/>
          <p:cNvSpPr>
            <a:spLocks noChangeArrowheads="1"/>
          </p:cNvSpPr>
          <p:nvPr/>
        </p:nvSpPr>
        <p:spPr bwMode="auto">
          <a:xfrm>
            <a:off x="4465638" y="19621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86487" name="Rectangle 55"/>
          <p:cNvSpPr>
            <a:spLocks noChangeArrowheads="1"/>
          </p:cNvSpPr>
          <p:nvPr/>
        </p:nvSpPr>
        <p:spPr bwMode="auto">
          <a:xfrm>
            <a:off x="7632700" y="4787900"/>
            <a:ext cx="1366838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86488" name="Rectangle 56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86489" name="Rectangle 57"/>
          <p:cNvSpPr>
            <a:spLocks noChangeArrowheads="1"/>
          </p:cNvSpPr>
          <p:nvPr/>
        </p:nvSpPr>
        <p:spPr bwMode="auto">
          <a:xfrm>
            <a:off x="7632700" y="1331913"/>
            <a:ext cx="1366838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6490" name="Rectangle 58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86491" name="Rectangle 59"/>
          <p:cNvSpPr>
            <a:spLocks noChangeArrowheads="1"/>
          </p:cNvSpPr>
          <p:nvPr/>
        </p:nvSpPr>
        <p:spPr bwMode="auto">
          <a:xfrm>
            <a:off x="673100" y="5003800"/>
            <a:ext cx="1008063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8000</a:t>
            </a:r>
          </a:p>
        </p:txBody>
      </p:sp>
      <p:sp>
        <p:nvSpPr>
          <p:cNvPr id="786492" name="Rectangle 60"/>
          <p:cNvSpPr>
            <a:spLocks noChangeArrowheads="1"/>
          </p:cNvSpPr>
          <p:nvPr/>
        </p:nvSpPr>
        <p:spPr bwMode="auto">
          <a:xfrm>
            <a:off x="676275" y="4643438"/>
            <a:ext cx="10080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5000</a:t>
            </a:r>
          </a:p>
        </p:txBody>
      </p:sp>
      <p:sp>
        <p:nvSpPr>
          <p:cNvPr id="786495" name="Rectangle 63"/>
          <p:cNvSpPr>
            <a:spLocks noChangeArrowheads="1"/>
          </p:cNvSpPr>
          <p:nvPr/>
        </p:nvSpPr>
        <p:spPr bwMode="auto">
          <a:xfrm>
            <a:off x="4464050" y="4859338"/>
            <a:ext cx="1366838" cy="574675"/>
          </a:xfrm>
          <a:prstGeom prst="rect">
            <a:avLst/>
          </a:prstGeom>
          <a:solidFill>
            <a:srgbClr val="EAEAEA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6496" name="Text Box 64"/>
          <p:cNvSpPr txBox="1">
            <a:spLocks noChangeArrowheads="1"/>
          </p:cNvSpPr>
          <p:nvPr/>
        </p:nvSpPr>
        <p:spPr bwMode="auto">
          <a:xfrm>
            <a:off x="191495" y="6084888"/>
            <a:ext cx="1864911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</a:t>
            </a:r>
          </a:p>
        </p:txBody>
      </p:sp>
      <p:sp>
        <p:nvSpPr>
          <p:cNvPr id="786497" name="Text Box 65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498" name="Text Box 66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499" name="Text Box 67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00" name="Text Box 68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01" name="Text Box 69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02" name="Text Box 70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03" name="Text Box 71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04" name="Text Box 72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05" name="Text Box 73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06" name="Text Box 74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07" name="Text Box 75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08" name="Text Box 76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09" name="Text Box 77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10" name="Text Box 78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11" name="Text Box 79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12" name="Text Box 80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13" name="Text Box 81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14" name="Text Box 82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515" name="Text Box 83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86516" name="Text Box 84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86471" name="Rectangle 39"/>
          <p:cNvSpPr>
            <a:spLocks noChangeArrowheads="1"/>
          </p:cNvSpPr>
          <p:nvPr/>
        </p:nvSpPr>
        <p:spPr bwMode="auto">
          <a:xfrm>
            <a:off x="4464050" y="4284663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6473" name="Rectangle 41"/>
          <p:cNvSpPr>
            <a:spLocks noChangeArrowheads="1"/>
          </p:cNvSpPr>
          <p:nvPr/>
        </p:nvSpPr>
        <p:spPr bwMode="auto">
          <a:xfrm>
            <a:off x="4464050" y="6011863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86527" name="AutoShape 95"/>
          <p:cNvSpPr>
            <a:spLocks noChangeArrowheads="1"/>
          </p:cNvSpPr>
          <p:nvPr/>
        </p:nvSpPr>
        <p:spPr bwMode="auto">
          <a:xfrm>
            <a:off x="4032250" y="2411413"/>
            <a:ext cx="4319588" cy="2232025"/>
          </a:xfrm>
          <a:prstGeom prst="wedgeRoundRectCallout">
            <a:avLst>
              <a:gd name="adj1" fmla="val 47282"/>
              <a:gd name="adj2" fmla="val 87556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当面必要でない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ページテーブルは，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仮想記憶上に置いておける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3481E-7 -9.27987E-7 L 0.3135 0.1427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86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3481E-7 1.61033E-6 L 0.31366 -0.00945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786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6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71" grpId="0" animBg="1"/>
      <p:bldP spid="786473" grpId="0" animBg="1"/>
      <p:bldP spid="7865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多重レベルページング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ページングを多段化</a:t>
            </a:r>
          </a:p>
          <a:p>
            <a:pPr lvl="1"/>
            <a:r>
              <a:rPr lang="en-US" altLang="ja-JP"/>
              <a:t>2</a:t>
            </a:r>
            <a:r>
              <a:rPr lang="ja-JP" altLang="en-US"/>
              <a:t>段だけでなく，さらに多段化も可能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ページテーブルを細かく分割可能</a:t>
            </a:r>
          </a:p>
          <a:p>
            <a:pPr lvl="1"/>
            <a:r>
              <a:rPr lang="ja-JP" altLang="en-US"/>
              <a:t>必要なテーブルのみを主記憶上に置くことで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主記憶使用量を削減</a:t>
            </a:r>
          </a:p>
          <a:p>
            <a:r>
              <a:rPr lang="ja-JP" altLang="en-US"/>
              <a:t>多段化により，主記憶アクセスは増加</a:t>
            </a:r>
            <a:endParaRPr lang="en-US" altLang="ja-JP"/>
          </a:p>
          <a:p>
            <a:pPr lvl="1"/>
            <a:r>
              <a:rPr lang="en-US" altLang="ja-JP"/>
              <a:t>TLB</a:t>
            </a:r>
            <a:r>
              <a:rPr lang="ja-JP" altLang="en-US"/>
              <a:t>により解決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10.4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0</a:t>
            </a:r>
            <a:r>
              <a:rPr lang="ja-JP" altLang="en-GB" sz="4800"/>
              <a:t>レベルページング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（連想写像方式）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連想写像方式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一般的なページング</a:t>
            </a:r>
          </a:p>
          <a:p>
            <a:pPr lvl="1"/>
            <a:r>
              <a:rPr lang="ja-JP" altLang="en-US"/>
              <a:t>主記憶上にページテーブル</a:t>
            </a:r>
          </a:p>
          <a:p>
            <a:pPr lvl="1"/>
            <a:r>
              <a:rPr lang="en-US" altLang="ja-JP"/>
              <a:t>CPU</a:t>
            </a:r>
            <a:r>
              <a:rPr lang="ja-JP" altLang="en-US"/>
              <a:t>内の</a:t>
            </a:r>
            <a:r>
              <a:rPr lang="en-US" altLang="ja-JP"/>
              <a:t>MMU</a:t>
            </a:r>
            <a:r>
              <a:rPr lang="ja-JP" altLang="en-US"/>
              <a:t>が，ページテーブルを用いて</a:t>
            </a:r>
            <a:br>
              <a:rPr lang="ja-JP" altLang="en-US"/>
            </a:br>
            <a:r>
              <a:rPr lang="ja-JP" altLang="en-US"/>
              <a:t>アドレス変換</a:t>
            </a:r>
          </a:p>
          <a:p>
            <a:pPr lvl="1"/>
            <a:endParaRPr lang="en-US" altLang="ja-JP"/>
          </a:p>
          <a:p>
            <a:r>
              <a:rPr lang="en-US" altLang="ja-JP"/>
              <a:t>0</a:t>
            </a:r>
            <a:r>
              <a:rPr lang="ja-JP" altLang="en-US"/>
              <a:t>レベルページング（連想写像方式）</a:t>
            </a:r>
          </a:p>
          <a:p>
            <a:pPr lvl="1"/>
            <a:r>
              <a:rPr lang="ja-JP" altLang="en-US"/>
              <a:t>ハードウェアとしての</a:t>
            </a:r>
            <a:r>
              <a:rPr lang="en-US" altLang="ja-JP">
                <a:solidFill>
                  <a:srgbClr val="A50021"/>
                </a:solidFill>
              </a:rPr>
              <a:t>MMU</a:t>
            </a:r>
            <a:r>
              <a:rPr lang="ja-JP" altLang="en-US">
                <a:solidFill>
                  <a:srgbClr val="A50021"/>
                </a:solidFill>
              </a:rPr>
              <a:t>を持たない</a:t>
            </a:r>
          </a:p>
          <a:p>
            <a:pPr lvl="1"/>
            <a:r>
              <a:rPr lang="ja-JP" altLang="en-US"/>
              <a:t>一般的な</a:t>
            </a:r>
            <a:r>
              <a:rPr lang="ja-JP" altLang="en-US">
                <a:solidFill>
                  <a:srgbClr val="A50021"/>
                </a:solidFill>
              </a:rPr>
              <a:t>ページテーブルを持たず</a:t>
            </a:r>
            <a:r>
              <a:rPr lang="ja-JP" altLang="en-US"/>
              <a:t>，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連想メモリ</a:t>
            </a:r>
            <a:r>
              <a:rPr lang="ja-JP" altLang="en-US"/>
              <a:t>で構成した</a:t>
            </a:r>
            <a:r>
              <a:rPr lang="en-US" altLang="ja-JP"/>
              <a:t>TLB</a:t>
            </a:r>
            <a:r>
              <a:rPr lang="ja-JP" altLang="en-US"/>
              <a:t>でアドレス変換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93603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3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0</a:t>
            </a:r>
            <a:r>
              <a:rPr lang="ja-JP" altLang="en-US"/>
              <a:t>レベルページングの動作</a:t>
            </a:r>
          </a:p>
        </p:txBody>
      </p:sp>
      <p:sp>
        <p:nvSpPr>
          <p:cNvPr id="793605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93606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93607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93608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93609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93610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93611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93612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93613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93614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93615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93616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93617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93618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19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20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21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22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23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24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25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26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27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28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29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30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31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32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33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34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35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36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37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38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39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40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41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42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43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93644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93645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grpSp>
        <p:nvGrpSpPr>
          <p:cNvPr id="793722" name="Group 122"/>
          <p:cNvGrpSpPr>
            <a:grpSpLocks/>
          </p:cNvGrpSpPr>
          <p:nvPr/>
        </p:nvGrpSpPr>
        <p:grpSpPr bwMode="auto">
          <a:xfrm>
            <a:off x="2020888" y="3922712"/>
            <a:ext cx="3813175" cy="3606799"/>
            <a:chOff x="1273" y="2471"/>
            <a:chExt cx="2402" cy="2272"/>
          </a:xfrm>
        </p:grpSpPr>
        <p:sp>
          <p:nvSpPr>
            <p:cNvPr id="793646" name="Rectangle 46"/>
            <p:cNvSpPr>
              <a:spLocks noChangeArrowheads="1"/>
            </p:cNvSpPr>
            <p:nvPr/>
          </p:nvSpPr>
          <p:spPr bwMode="auto">
            <a:xfrm>
              <a:off x="1588" y="2471"/>
              <a:ext cx="363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V</a:t>
              </a:r>
            </a:p>
          </p:txBody>
        </p:sp>
        <p:sp>
          <p:nvSpPr>
            <p:cNvPr id="793647" name="Rectangle 47"/>
            <p:cNvSpPr>
              <a:spLocks noChangeArrowheads="1"/>
            </p:cNvSpPr>
            <p:nvPr/>
          </p:nvSpPr>
          <p:spPr bwMode="auto">
            <a:xfrm>
              <a:off x="1951" y="2471"/>
              <a:ext cx="544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P</a:t>
              </a:r>
            </a:p>
          </p:txBody>
        </p:sp>
        <p:sp>
          <p:nvSpPr>
            <p:cNvPr id="793648" name="Rectangle 48"/>
            <p:cNvSpPr>
              <a:spLocks noChangeArrowheads="1"/>
            </p:cNvSpPr>
            <p:nvPr/>
          </p:nvSpPr>
          <p:spPr bwMode="auto">
            <a:xfrm>
              <a:off x="2495" y="2471"/>
              <a:ext cx="363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C</a:t>
              </a:r>
            </a:p>
          </p:txBody>
        </p:sp>
        <p:sp>
          <p:nvSpPr>
            <p:cNvPr id="793649" name="Rectangle 49"/>
            <p:cNvSpPr>
              <a:spLocks noChangeArrowheads="1"/>
            </p:cNvSpPr>
            <p:nvPr/>
          </p:nvSpPr>
          <p:spPr bwMode="auto">
            <a:xfrm>
              <a:off x="2858" y="2471"/>
              <a:ext cx="817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ページフレーム</a:t>
              </a:r>
            </a:p>
          </p:txBody>
        </p:sp>
        <p:sp>
          <p:nvSpPr>
            <p:cNvPr id="793650" name="Rectangle 50"/>
            <p:cNvSpPr>
              <a:spLocks noChangeArrowheads="1"/>
            </p:cNvSpPr>
            <p:nvPr/>
          </p:nvSpPr>
          <p:spPr bwMode="auto">
            <a:xfrm>
              <a:off x="1588" y="2698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51" name="Rectangle 51"/>
            <p:cNvSpPr>
              <a:spLocks noChangeArrowheads="1"/>
            </p:cNvSpPr>
            <p:nvPr/>
          </p:nvSpPr>
          <p:spPr bwMode="auto">
            <a:xfrm>
              <a:off x="1951" y="2698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793652" name="Rectangle 52"/>
            <p:cNvSpPr>
              <a:spLocks noChangeArrowheads="1"/>
            </p:cNvSpPr>
            <p:nvPr/>
          </p:nvSpPr>
          <p:spPr bwMode="auto">
            <a:xfrm>
              <a:off x="2495" y="2698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53" name="Rectangle 53"/>
            <p:cNvSpPr>
              <a:spLocks noChangeArrowheads="1"/>
            </p:cNvSpPr>
            <p:nvPr/>
          </p:nvSpPr>
          <p:spPr bwMode="auto">
            <a:xfrm>
              <a:off x="2858" y="2698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793654" name="Rectangle 54"/>
            <p:cNvSpPr>
              <a:spLocks noChangeArrowheads="1"/>
            </p:cNvSpPr>
            <p:nvPr/>
          </p:nvSpPr>
          <p:spPr bwMode="auto">
            <a:xfrm>
              <a:off x="1588" y="2925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93655" name="Rectangle 55"/>
            <p:cNvSpPr>
              <a:spLocks noChangeArrowheads="1"/>
            </p:cNvSpPr>
            <p:nvPr/>
          </p:nvSpPr>
          <p:spPr bwMode="auto">
            <a:xfrm>
              <a:off x="1951" y="2925"/>
              <a:ext cx="544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56" name="Rectangle 56"/>
            <p:cNvSpPr>
              <a:spLocks noChangeArrowheads="1"/>
            </p:cNvSpPr>
            <p:nvPr/>
          </p:nvSpPr>
          <p:spPr bwMode="auto">
            <a:xfrm>
              <a:off x="2495" y="2925"/>
              <a:ext cx="363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57" name="Rectangle 57"/>
            <p:cNvSpPr>
              <a:spLocks noChangeArrowheads="1"/>
            </p:cNvSpPr>
            <p:nvPr/>
          </p:nvSpPr>
          <p:spPr bwMode="auto">
            <a:xfrm>
              <a:off x="2858" y="2925"/>
              <a:ext cx="817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58" name="Rectangle 58"/>
            <p:cNvSpPr>
              <a:spLocks noChangeArrowheads="1"/>
            </p:cNvSpPr>
            <p:nvPr/>
          </p:nvSpPr>
          <p:spPr bwMode="auto">
            <a:xfrm>
              <a:off x="1588" y="3152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59" name="Rectangle 59"/>
            <p:cNvSpPr>
              <a:spLocks noChangeArrowheads="1"/>
            </p:cNvSpPr>
            <p:nvPr/>
          </p:nvSpPr>
          <p:spPr bwMode="auto">
            <a:xfrm>
              <a:off x="1951" y="3152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793660" name="Rectangle 60"/>
            <p:cNvSpPr>
              <a:spLocks noChangeArrowheads="1"/>
            </p:cNvSpPr>
            <p:nvPr/>
          </p:nvSpPr>
          <p:spPr bwMode="auto">
            <a:xfrm>
              <a:off x="2495" y="3152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61" name="Rectangle 61"/>
            <p:cNvSpPr>
              <a:spLocks noChangeArrowheads="1"/>
            </p:cNvSpPr>
            <p:nvPr/>
          </p:nvSpPr>
          <p:spPr bwMode="auto">
            <a:xfrm>
              <a:off x="2858" y="3152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62" name="Rectangle 62"/>
            <p:cNvSpPr>
              <a:spLocks noChangeArrowheads="1"/>
            </p:cNvSpPr>
            <p:nvPr/>
          </p:nvSpPr>
          <p:spPr bwMode="auto">
            <a:xfrm>
              <a:off x="1588" y="3379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93663" name="Rectangle 63"/>
            <p:cNvSpPr>
              <a:spLocks noChangeArrowheads="1"/>
            </p:cNvSpPr>
            <p:nvPr/>
          </p:nvSpPr>
          <p:spPr bwMode="auto">
            <a:xfrm>
              <a:off x="1951" y="3379"/>
              <a:ext cx="544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64" name="Rectangle 64"/>
            <p:cNvSpPr>
              <a:spLocks noChangeArrowheads="1"/>
            </p:cNvSpPr>
            <p:nvPr/>
          </p:nvSpPr>
          <p:spPr bwMode="auto">
            <a:xfrm>
              <a:off x="2495" y="3379"/>
              <a:ext cx="363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65" name="Rectangle 65"/>
            <p:cNvSpPr>
              <a:spLocks noChangeArrowheads="1"/>
            </p:cNvSpPr>
            <p:nvPr/>
          </p:nvSpPr>
          <p:spPr bwMode="auto">
            <a:xfrm>
              <a:off x="2858" y="3379"/>
              <a:ext cx="817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66" name="Rectangle 66"/>
            <p:cNvSpPr>
              <a:spLocks noChangeArrowheads="1"/>
            </p:cNvSpPr>
            <p:nvPr/>
          </p:nvSpPr>
          <p:spPr bwMode="auto">
            <a:xfrm>
              <a:off x="1588" y="3605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93667" name="Rectangle 67"/>
            <p:cNvSpPr>
              <a:spLocks noChangeArrowheads="1"/>
            </p:cNvSpPr>
            <p:nvPr/>
          </p:nvSpPr>
          <p:spPr bwMode="auto">
            <a:xfrm>
              <a:off x="1951" y="3605"/>
              <a:ext cx="544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68" name="Rectangle 68"/>
            <p:cNvSpPr>
              <a:spLocks noChangeArrowheads="1"/>
            </p:cNvSpPr>
            <p:nvPr/>
          </p:nvSpPr>
          <p:spPr bwMode="auto">
            <a:xfrm>
              <a:off x="2495" y="3605"/>
              <a:ext cx="363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69" name="Rectangle 69"/>
            <p:cNvSpPr>
              <a:spLocks noChangeArrowheads="1"/>
            </p:cNvSpPr>
            <p:nvPr/>
          </p:nvSpPr>
          <p:spPr bwMode="auto">
            <a:xfrm>
              <a:off x="2858" y="3605"/>
              <a:ext cx="817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70" name="Rectangle 70"/>
            <p:cNvSpPr>
              <a:spLocks noChangeArrowheads="1"/>
            </p:cNvSpPr>
            <p:nvPr/>
          </p:nvSpPr>
          <p:spPr bwMode="auto">
            <a:xfrm>
              <a:off x="1588" y="3832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71" name="Rectangle 71"/>
            <p:cNvSpPr>
              <a:spLocks noChangeArrowheads="1"/>
            </p:cNvSpPr>
            <p:nvPr/>
          </p:nvSpPr>
          <p:spPr bwMode="auto">
            <a:xfrm>
              <a:off x="1951" y="3832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793672" name="Rectangle 72"/>
            <p:cNvSpPr>
              <a:spLocks noChangeArrowheads="1"/>
            </p:cNvSpPr>
            <p:nvPr/>
          </p:nvSpPr>
          <p:spPr bwMode="auto">
            <a:xfrm>
              <a:off x="2495" y="3832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73" name="Rectangle 73"/>
            <p:cNvSpPr>
              <a:spLocks noChangeArrowheads="1"/>
            </p:cNvSpPr>
            <p:nvPr/>
          </p:nvSpPr>
          <p:spPr bwMode="auto">
            <a:xfrm>
              <a:off x="2858" y="3832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793674" name="Rectangle 74"/>
            <p:cNvSpPr>
              <a:spLocks noChangeArrowheads="1"/>
            </p:cNvSpPr>
            <p:nvPr/>
          </p:nvSpPr>
          <p:spPr bwMode="auto">
            <a:xfrm>
              <a:off x="1588" y="4059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93675" name="Rectangle 75"/>
            <p:cNvSpPr>
              <a:spLocks noChangeArrowheads="1"/>
            </p:cNvSpPr>
            <p:nvPr/>
          </p:nvSpPr>
          <p:spPr bwMode="auto">
            <a:xfrm>
              <a:off x="1951" y="4059"/>
              <a:ext cx="544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76" name="Rectangle 76"/>
            <p:cNvSpPr>
              <a:spLocks noChangeArrowheads="1"/>
            </p:cNvSpPr>
            <p:nvPr/>
          </p:nvSpPr>
          <p:spPr bwMode="auto">
            <a:xfrm>
              <a:off x="2495" y="4059"/>
              <a:ext cx="363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77" name="Rectangle 77"/>
            <p:cNvSpPr>
              <a:spLocks noChangeArrowheads="1"/>
            </p:cNvSpPr>
            <p:nvPr/>
          </p:nvSpPr>
          <p:spPr bwMode="auto">
            <a:xfrm>
              <a:off x="2858" y="4059"/>
              <a:ext cx="817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78" name="Rectangle 78"/>
            <p:cNvSpPr>
              <a:spLocks noChangeArrowheads="1"/>
            </p:cNvSpPr>
            <p:nvPr/>
          </p:nvSpPr>
          <p:spPr bwMode="auto">
            <a:xfrm>
              <a:off x="1588" y="4286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79" name="Rectangle 79"/>
            <p:cNvSpPr>
              <a:spLocks noChangeArrowheads="1"/>
            </p:cNvSpPr>
            <p:nvPr/>
          </p:nvSpPr>
          <p:spPr bwMode="auto">
            <a:xfrm>
              <a:off x="1951" y="4286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793680" name="Rectangle 80"/>
            <p:cNvSpPr>
              <a:spLocks noChangeArrowheads="1"/>
            </p:cNvSpPr>
            <p:nvPr/>
          </p:nvSpPr>
          <p:spPr bwMode="auto">
            <a:xfrm>
              <a:off x="2495" y="4286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681" name="Rectangle 81"/>
            <p:cNvSpPr>
              <a:spLocks noChangeArrowheads="1"/>
            </p:cNvSpPr>
            <p:nvPr/>
          </p:nvSpPr>
          <p:spPr bwMode="auto">
            <a:xfrm>
              <a:off x="2858" y="4286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93682" name="Rectangle 82"/>
            <p:cNvSpPr>
              <a:spLocks noChangeArrowheads="1"/>
            </p:cNvSpPr>
            <p:nvPr/>
          </p:nvSpPr>
          <p:spPr bwMode="auto">
            <a:xfrm>
              <a:off x="1588" y="4513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93683" name="Rectangle 83"/>
            <p:cNvSpPr>
              <a:spLocks noChangeArrowheads="1"/>
            </p:cNvSpPr>
            <p:nvPr/>
          </p:nvSpPr>
          <p:spPr bwMode="auto">
            <a:xfrm>
              <a:off x="1951" y="4513"/>
              <a:ext cx="544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84" name="Rectangle 84"/>
            <p:cNvSpPr>
              <a:spLocks noChangeArrowheads="1"/>
            </p:cNvSpPr>
            <p:nvPr/>
          </p:nvSpPr>
          <p:spPr bwMode="auto">
            <a:xfrm>
              <a:off x="2495" y="4513"/>
              <a:ext cx="363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85" name="Rectangle 85"/>
            <p:cNvSpPr>
              <a:spLocks noChangeArrowheads="1"/>
            </p:cNvSpPr>
            <p:nvPr/>
          </p:nvSpPr>
          <p:spPr bwMode="auto">
            <a:xfrm>
              <a:off x="2858" y="4513"/>
              <a:ext cx="817" cy="227"/>
            </a:xfrm>
            <a:prstGeom prst="rect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93686" name="Text Box 86"/>
            <p:cNvSpPr txBox="1">
              <a:spLocks noChangeArrowheads="1"/>
            </p:cNvSpPr>
            <p:nvPr/>
          </p:nvSpPr>
          <p:spPr bwMode="auto">
            <a:xfrm>
              <a:off x="1273" y="2902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793687" name="Text Box 87"/>
            <p:cNvSpPr txBox="1">
              <a:spLocks noChangeArrowheads="1"/>
            </p:cNvSpPr>
            <p:nvPr/>
          </p:nvSpPr>
          <p:spPr bwMode="auto">
            <a:xfrm>
              <a:off x="1273" y="2675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793688" name="Text Box 88"/>
            <p:cNvSpPr txBox="1">
              <a:spLocks noChangeArrowheads="1"/>
            </p:cNvSpPr>
            <p:nvPr/>
          </p:nvSpPr>
          <p:spPr bwMode="auto">
            <a:xfrm>
              <a:off x="1273" y="3129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93689" name="Text Box 89"/>
            <p:cNvSpPr txBox="1">
              <a:spLocks noChangeArrowheads="1"/>
            </p:cNvSpPr>
            <p:nvPr/>
          </p:nvSpPr>
          <p:spPr bwMode="auto">
            <a:xfrm>
              <a:off x="1273" y="3356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793690" name="Text Box 90"/>
            <p:cNvSpPr txBox="1">
              <a:spLocks noChangeArrowheads="1"/>
            </p:cNvSpPr>
            <p:nvPr/>
          </p:nvSpPr>
          <p:spPr bwMode="auto">
            <a:xfrm>
              <a:off x="1273" y="3583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793691" name="Text Box 91"/>
            <p:cNvSpPr txBox="1">
              <a:spLocks noChangeArrowheads="1"/>
            </p:cNvSpPr>
            <p:nvPr/>
          </p:nvSpPr>
          <p:spPr bwMode="auto">
            <a:xfrm>
              <a:off x="1273" y="3810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05</a:t>
              </a:r>
            </a:p>
          </p:txBody>
        </p:sp>
        <p:sp>
          <p:nvSpPr>
            <p:cNvPr id="793692" name="Text Box 92"/>
            <p:cNvSpPr txBox="1">
              <a:spLocks noChangeArrowheads="1"/>
            </p:cNvSpPr>
            <p:nvPr/>
          </p:nvSpPr>
          <p:spPr bwMode="auto">
            <a:xfrm>
              <a:off x="1273" y="4037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06</a:t>
              </a:r>
            </a:p>
          </p:txBody>
        </p:sp>
        <p:sp>
          <p:nvSpPr>
            <p:cNvPr id="793693" name="Text Box 93"/>
            <p:cNvSpPr txBox="1">
              <a:spLocks noChangeArrowheads="1"/>
            </p:cNvSpPr>
            <p:nvPr/>
          </p:nvSpPr>
          <p:spPr bwMode="auto">
            <a:xfrm>
              <a:off x="1273" y="4264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</a:p>
          </p:txBody>
        </p:sp>
        <p:sp>
          <p:nvSpPr>
            <p:cNvPr id="793694" name="Text Box 94"/>
            <p:cNvSpPr txBox="1">
              <a:spLocks noChangeArrowheads="1"/>
            </p:cNvSpPr>
            <p:nvPr/>
          </p:nvSpPr>
          <p:spPr bwMode="auto">
            <a:xfrm>
              <a:off x="1273" y="4490"/>
              <a:ext cx="278" cy="25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08</a:t>
              </a:r>
            </a:p>
          </p:txBody>
        </p:sp>
      </p:grpSp>
      <p:sp>
        <p:nvSpPr>
          <p:cNvPr id="793695" name="Rectangle 95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93696" name="Rectangle 9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93697" name="Rectangle 97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93698" name="Rectangle 98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3699" name="Text Box 99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93700" name="Text Box 100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93701" name="Rectangle 101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3702" name="Text Box 102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93703" name="Rectangle 103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793704" name="Group 104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93705" name="Rectangle 105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93706" name="Rectangle 106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</p:grpSp>
      <p:grpSp>
        <p:nvGrpSpPr>
          <p:cNvPr id="793707" name="Group 107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93708" name="Rectangle 108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  <p:sp>
          <p:nvSpPr>
            <p:cNvPr id="793709" name="Rectangle 109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sp>
        <p:nvSpPr>
          <p:cNvPr id="793716" name="Rectangle 116"/>
          <p:cNvSpPr>
            <a:spLocks noChangeArrowheads="1"/>
          </p:cNvSpPr>
          <p:nvPr/>
        </p:nvSpPr>
        <p:spPr bwMode="auto">
          <a:xfrm>
            <a:off x="7632700" y="30591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93721" name="Text Box 121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grpSp>
        <p:nvGrpSpPr>
          <p:cNvPr id="793773" name="Group 173"/>
          <p:cNvGrpSpPr>
            <a:grpSpLocks/>
          </p:cNvGrpSpPr>
          <p:nvPr/>
        </p:nvGrpSpPr>
        <p:grpSpPr bwMode="auto">
          <a:xfrm>
            <a:off x="2519363" y="3924300"/>
            <a:ext cx="2378075" cy="1800225"/>
            <a:chOff x="2222" y="5012"/>
            <a:chExt cx="1498" cy="1134"/>
          </a:xfrm>
        </p:grpSpPr>
        <p:sp>
          <p:nvSpPr>
            <p:cNvPr id="793726" name="Rectangle 126"/>
            <p:cNvSpPr>
              <a:spLocks noChangeArrowheads="1"/>
            </p:cNvSpPr>
            <p:nvPr/>
          </p:nvSpPr>
          <p:spPr bwMode="auto">
            <a:xfrm>
              <a:off x="2222" y="5012"/>
              <a:ext cx="681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フレーム</a:t>
              </a:r>
            </a:p>
          </p:txBody>
        </p:sp>
        <p:sp>
          <p:nvSpPr>
            <p:cNvPr id="793727" name="Rectangle 127"/>
            <p:cNvSpPr>
              <a:spLocks noChangeArrowheads="1"/>
            </p:cNvSpPr>
            <p:nvPr/>
          </p:nvSpPr>
          <p:spPr bwMode="auto">
            <a:xfrm>
              <a:off x="2903" y="5012"/>
              <a:ext cx="817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ページフレーム</a:t>
              </a:r>
            </a:p>
          </p:txBody>
        </p:sp>
        <p:sp>
          <p:nvSpPr>
            <p:cNvPr id="793730" name="Rectangle 130"/>
            <p:cNvSpPr>
              <a:spLocks noChangeArrowheads="1"/>
            </p:cNvSpPr>
            <p:nvPr/>
          </p:nvSpPr>
          <p:spPr bwMode="auto">
            <a:xfrm>
              <a:off x="2222" y="5692"/>
              <a:ext cx="681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793731" name="Rectangle 131"/>
            <p:cNvSpPr>
              <a:spLocks noChangeArrowheads="1"/>
            </p:cNvSpPr>
            <p:nvPr/>
          </p:nvSpPr>
          <p:spPr bwMode="auto">
            <a:xfrm>
              <a:off x="2903" y="5692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793738" name="Rectangle 138"/>
            <p:cNvSpPr>
              <a:spLocks noChangeArrowheads="1"/>
            </p:cNvSpPr>
            <p:nvPr/>
          </p:nvSpPr>
          <p:spPr bwMode="auto">
            <a:xfrm>
              <a:off x="2222" y="5465"/>
              <a:ext cx="681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93739" name="Rectangle 139"/>
            <p:cNvSpPr>
              <a:spLocks noChangeArrowheads="1"/>
            </p:cNvSpPr>
            <p:nvPr/>
          </p:nvSpPr>
          <p:spPr bwMode="auto">
            <a:xfrm>
              <a:off x="2903" y="5465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93750" name="Rectangle 150"/>
            <p:cNvSpPr>
              <a:spLocks noChangeArrowheads="1"/>
            </p:cNvSpPr>
            <p:nvPr/>
          </p:nvSpPr>
          <p:spPr bwMode="auto">
            <a:xfrm>
              <a:off x="2222" y="5239"/>
              <a:ext cx="681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05</a:t>
              </a:r>
            </a:p>
          </p:txBody>
        </p:sp>
        <p:sp>
          <p:nvSpPr>
            <p:cNvPr id="793751" name="Rectangle 151"/>
            <p:cNvSpPr>
              <a:spLocks noChangeArrowheads="1"/>
            </p:cNvSpPr>
            <p:nvPr/>
          </p:nvSpPr>
          <p:spPr bwMode="auto">
            <a:xfrm>
              <a:off x="2903" y="5239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793758" name="Rectangle 158"/>
            <p:cNvSpPr>
              <a:spLocks noChangeArrowheads="1"/>
            </p:cNvSpPr>
            <p:nvPr/>
          </p:nvSpPr>
          <p:spPr bwMode="auto">
            <a:xfrm>
              <a:off x="2222" y="5919"/>
              <a:ext cx="681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</a:p>
          </p:txBody>
        </p:sp>
        <p:sp>
          <p:nvSpPr>
            <p:cNvPr id="793759" name="Rectangle 159"/>
            <p:cNvSpPr>
              <a:spLocks noChangeArrowheads="1"/>
            </p:cNvSpPr>
            <p:nvPr/>
          </p:nvSpPr>
          <p:spPr bwMode="auto">
            <a:xfrm>
              <a:off x="2903" y="5919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93774" name="AutoShape 174"/>
          <p:cNvCxnSpPr>
            <a:cxnSpLocks noChangeShapeType="1"/>
            <a:stCxn id="793705" idx="1"/>
            <a:endCxn id="793750" idx="1"/>
          </p:cNvCxnSpPr>
          <p:nvPr/>
        </p:nvCxnSpPr>
        <p:spPr bwMode="auto">
          <a:xfrm rot="10800000" flipH="1" flipV="1">
            <a:off x="557213" y="1728788"/>
            <a:ext cx="1952625" cy="2736850"/>
          </a:xfrm>
          <a:prstGeom prst="bentConnector3">
            <a:avLst>
              <a:gd name="adj1" fmla="val -10731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3775" name="AutoShape 175"/>
          <p:cNvCxnSpPr>
            <a:cxnSpLocks noChangeShapeType="1"/>
            <a:stCxn id="793705" idx="1"/>
            <a:endCxn id="793738" idx="1"/>
          </p:cNvCxnSpPr>
          <p:nvPr/>
        </p:nvCxnSpPr>
        <p:spPr bwMode="auto">
          <a:xfrm rot="10800000" flipH="1" flipV="1">
            <a:off x="557213" y="1728788"/>
            <a:ext cx="1952625" cy="3095625"/>
          </a:xfrm>
          <a:prstGeom prst="bentConnector3">
            <a:avLst>
              <a:gd name="adj1" fmla="val -10731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3776" name="AutoShape 176"/>
          <p:cNvCxnSpPr>
            <a:cxnSpLocks noChangeShapeType="1"/>
            <a:stCxn id="793705" idx="1"/>
            <a:endCxn id="793730" idx="1"/>
          </p:cNvCxnSpPr>
          <p:nvPr/>
        </p:nvCxnSpPr>
        <p:spPr bwMode="auto">
          <a:xfrm rot="10800000" flipH="1" flipV="1">
            <a:off x="557213" y="1728788"/>
            <a:ext cx="1952625" cy="3455987"/>
          </a:xfrm>
          <a:prstGeom prst="bentConnector3">
            <a:avLst>
              <a:gd name="adj1" fmla="val -10731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93777" name="AutoShape 177"/>
          <p:cNvCxnSpPr>
            <a:cxnSpLocks noChangeShapeType="1"/>
            <a:stCxn id="793705" idx="1"/>
            <a:endCxn id="793758" idx="1"/>
          </p:cNvCxnSpPr>
          <p:nvPr/>
        </p:nvCxnSpPr>
        <p:spPr bwMode="auto">
          <a:xfrm rot="10800000" flipH="1" flipV="1">
            <a:off x="557213" y="1728788"/>
            <a:ext cx="1952625" cy="3816350"/>
          </a:xfrm>
          <a:prstGeom prst="bentConnector3">
            <a:avLst>
              <a:gd name="adj1" fmla="val -10731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93778" name="Rectangle 178"/>
          <p:cNvSpPr>
            <a:spLocks noChangeArrowheads="1"/>
          </p:cNvSpPr>
          <p:nvPr/>
        </p:nvSpPr>
        <p:spPr bwMode="auto">
          <a:xfrm>
            <a:off x="7640638" y="2698750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3779" name="Rectangle 179"/>
          <p:cNvSpPr>
            <a:spLocks noChangeArrowheads="1"/>
          </p:cNvSpPr>
          <p:nvPr/>
        </p:nvSpPr>
        <p:spPr bwMode="auto">
          <a:xfrm>
            <a:off x="4464050" y="163512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793780" name="AutoShape 180"/>
          <p:cNvCxnSpPr>
            <a:cxnSpLocks noChangeShapeType="1"/>
            <a:stCxn id="793739" idx="3"/>
            <a:endCxn id="793709" idx="2"/>
          </p:cNvCxnSpPr>
          <p:nvPr/>
        </p:nvCxnSpPr>
        <p:spPr bwMode="auto">
          <a:xfrm flipH="1" flipV="1">
            <a:off x="792163" y="3438525"/>
            <a:ext cx="4114800" cy="1385888"/>
          </a:xfrm>
          <a:prstGeom prst="bentConnector4">
            <a:avLst>
              <a:gd name="adj1" fmla="val -5287"/>
              <a:gd name="adj2" fmla="val 71819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93781" name="AutoShape 181"/>
          <p:cNvSpPr>
            <a:spLocks noChangeArrowheads="1"/>
          </p:cNvSpPr>
          <p:nvPr/>
        </p:nvSpPr>
        <p:spPr bwMode="auto">
          <a:xfrm>
            <a:off x="6048375" y="1692275"/>
            <a:ext cx="3744913" cy="2592388"/>
          </a:xfrm>
          <a:prstGeom prst="wedgeRoundRectCallout">
            <a:avLst>
              <a:gd name="adj1" fmla="val -82514"/>
              <a:gd name="adj2" fmla="val 63352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連想メモリ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インデクスを持たない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全エントリを並列検索</a:t>
            </a:r>
          </a:p>
        </p:txBody>
      </p:sp>
      <p:grpSp>
        <p:nvGrpSpPr>
          <p:cNvPr id="793793" name="Group 193"/>
          <p:cNvGrpSpPr>
            <a:grpSpLocks/>
          </p:cNvGrpSpPr>
          <p:nvPr/>
        </p:nvGrpSpPr>
        <p:grpSpPr bwMode="auto">
          <a:xfrm>
            <a:off x="2519363" y="4643438"/>
            <a:ext cx="2378075" cy="360362"/>
            <a:chOff x="1814" y="5374"/>
            <a:chExt cx="1498" cy="227"/>
          </a:xfrm>
        </p:grpSpPr>
        <p:sp>
          <p:nvSpPr>
            <p:cNvPr id="793787" name="Rectangle 187"/>
            <p:cNvSpPr>
              <a:spLocks noChangeArrowheads="1"/>
            </p:cNvSpPr>
            <p:nvPr/>
          </p:nvSpPr>
          <p:spPr bwMode="auto">
            <a:xfrm>
              <a:off x="1814" y="5374"/>
              <a:ext cx="681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93788" name="Rectangle 188"/>
            <p:cNvSpPr>
              <a:spLocks noChangeArrowheads="1"/>
            </p:cNvSpPr>
            <p:nvPr/>
          </p:nvSpPr>
          <p:spPr bwMode="auto">
            <a:xfrm>
              <a:off x="2495" y="5374"/>
              <a:ext cx="817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93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9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9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500"/>
                                        <p:tgtEl>
                                          <p:spTgt spid="793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3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93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93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93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93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9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9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9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778" grpId="0" animBg="1"/>
      <p:bldP spid="793779" grpId="0" animBg="1"/>
      <p:bldP spid="793781" grpId="0" animBg="1"/>
      <p:bldP spid="79378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0</a:t>
            </a:r>
            <a:r>
              <a:rPr lang="ja-JP" altLang="en-US"/>
              <a:t>レベルページングの特徴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メリット</a:t>
            </a:r>
          </a:p>
          <a:p>
            <a:pPr lvl="1"/>
            <a:r>
              <a:rPr lang="ja-JP" altLang="en-US">
                <a:solidFill>
                  <a:srgbClr val="A50021"/>
                </a:solidFill>
              </a:rPr>
              <a:t>高クロック</a:t>
            </a:r>
            <a:r>
              <a:rPr lang="ja-JP" altLang="en-US"/>
              <a:t>実装が可能</a:t>
            </a:r>
          </a:p>
          <a:p>
            <a:pPr lvl="2"/>
            <a:r>
              <a:rPr lang="en-US" altLang="ja-JP"/>
              <a:t>MMU</a:t>
            </a:r>
            <a:r>
              <a:rPr lang="ja-JP" altLang="en-US"/>
              <a:t>不要のため，</a:t>
            </a:r>
            <a:r>
              <a:rPr lang="en-US" altLang="ja-JP"/>
              <a:t>CPU</a:t>
            </a:r>
            <a:r>
              <a:rPr lang="ja-JP" altLang="en-US"/>
              <a:t>機構が単純化</a:t>
            </a:r>
          </a:p>
          <a:p>
            <a:r>
              <a:rPr lang="ja-JP" altLang="en-US"/>
              <a:t>デメリット</a:t>
            </a:r>
          </a:p>
          <a:p>
            <a:pPr lvl="1"/>
            <a:r>
              <a:rPr lang="en-US" altLang="ja-JP"/>
              <a:t>TLB</a:t>
            </a:r>
            <a:r>
              <a:rPr lang="ja-JP" altLang="en-US"/>
              <a:t>ヒットしなかった場合の</a:t>
            </a:r>
            <a:r>
              <a:rPr lang="ja-JP" altLang="en-US">
                <a:solidFill>
                  <a:srgbClr val="A50021"/>
                </a:solidFill>
              </a:rPr>
              <a:t>オーバヘッドが膨大</a:t>
            </a:r>
          </a:p>
          <a:p>
            <a:pPr lvl="2"/>
            <a:r>
              <a:rPr lang="ja-JP" altLang="en-US"/>
              <a:t>ソフトウェア処理のため</a:t>
            </a:r>
          </a:p>
          <a:p>
            <a:pPr lvl="2"/>
            <a:endParaRPr lang="ja-JP" altLang="en-US"/>
          </a:p>
          <a:p>
            <a:r>
              <a:rPr lang="ja-JP" altLang="en-US"/>
              <a:t>よって</a:t>
            </a:r>
            <a:r>
              <a:rPr lang="en-US" altLang="ja-JP"/>
              <a:t>...</a:t>
            </a:r>
          </a:p>
          <a:p>
            <a:pPr lvl="1"/>
            <a:r>
              <a:rPr lang="ja-JP" altLang="en-US"/>
              <a:t>主記憶使用量の少ないプログラムには</a:t>
            </a:r>
            <a:r>
              <a:rPr lang="ja-JP" altLang="en-US">
                <a:solidFill>
                  <a:srgbClr val="A50021"/>
                </a:solidFill>
              </a:rPr>
              <a:t>高速</a:t>
            </a:r>
          </a:p>
          <a:p>
            <a:pPr lvl="1"/>
            <a:r>
              <a:rPr lang="ja-JP" altLang="en-US"/>
              <a:t>主記憶使用量の多いプログラムには</a:t>
            </a:r>
            <a:r>
              <a:rPr lang="ja-JP" altLang="en-US">
                <a:solidFill>
                  <a:srgbClr val="A50021"/>
                </a:solidFill>
              </a:rPr>
              <a:t>非常に低速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9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10.1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セグメンテーション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6" name="AutoShape 6"/>
          <p:cNvSpPr>
            <a:spLocks noChangeArrowheads="1"/>
          </p:cNvSpPr>
          <p:nvPr/>
        </p:nvSpPr>
        <p:spPr bwMode="auto">
          <a:xfrm>
            <a:off x="360363" y="4067175"/>
            <a:ext cx="9432925" cy="3313113"/>
          </a:xfrm>
          <a:prstGeom prst="roundRect">
            <a:avLst>
              <a:gd name="adj" fmla="val 10972"/>
            </a:avLst>
          </a:prstGeom>
          <a:solidFill>
            <a:schemeClr val="hlink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こちらも実現したい</a:t>
            </a:r>
          </a:p>
        </p:txBody>
      </p:sp>
      <p:sp>
        <p:nvSpPr>
          <p:cNvPr id="768005" name="AutoShape 5"/>
          <p:cNvSpPr>
            <a:spLocks noChangeArrowheads="1"/>
          </p:cNvSpPr>
          <p:nvPr/>
        </p:nvSpPr>
        <p:spPr bwMode="auto">
          <a:xfrm>
            <a:off x="287338" y="900113"/>
            <a:ext cx="9432925" cy="3095625"/>
          </a:xfrm>
          <a:prstGeom prst="roundRect">
            <a:avLst>
              <a:gd name="adj" fmla="val 10972"/>
            </a:avLst>
          </a:prstGeom>
          <a:solidFill>
            <a:srgbClr val="FFFF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/>
            <a:r>
              <a:rPr lang="ja-JP" altLang="en-US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ページングで実現可能</a:t>
            </a: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r"/>
            <a:endParaRPr lang="ja-JP" altLang="en-US" dirty="0">
              <a:solidFill>
                <a:srgbClr val="FF99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800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大きさが無制限</a:t>
            </a:r>
          </a:p>
          <a:p>
            <a:pPr lvl="1"/>
            <a:r>
              <a:rPr lang="ja-JP" altLang="en-US"/>
              <a:t>プロセスは主記憶の空き容量を考慮する必要なし</a:t>
            </a:r>
          </a:p>
          <a:p>
            <a:pPr lvl="1"/>
            <a:r>
              <a:rPr lang="ja-JP" altLang="en-US"/>
              <a:t>プログラムの簡単化，バグの可能性減少</a:t>
            </a:r>
          </a:p>
          <a:p>
            <a:r>
              <a:rPr lang="ja-JP" altLang="en-US"/>
              <a:t>プロセスごとに固有</a:t>
            </a:r>
          </a:p>
          <a:p>
            <a:pPr lvl="1"/>
            <a:r>
              <a:rPr lang="ja-JP" altLang="en-US"/>
              <a:t>他のプロセスからのアクセスに対し保護</a:t>
            </a:r>
          </a:p>
          <a:p>
            <a:r>
              <a:rPr lang="ja-JP" altLang="en-US"/>
              <a:t>プログラム部，データ部，スタック部など分離</a:t>
            </a:r>
          </a:p>
          <a:p>
            <a:pPr lvl="1"/>
            <a:r>
              <a:rPr lang="ja-JP" altLang="en-US"/>
              <a:t>用途ごとに空間を分けることで，</a:t>
            </a:r>
            <a:br>
              <a:rPr lang="ja-JP" altLang="en-US"/>
            </a:br>
            <a:r>
              <a:rPr lang="ja-JP" altLang="en-US"/>
              <a:t>自プロセス内での不正アクセスの可能性を低減</a:t>
            </a:r>
          </a:p>
          <a:p>
            <a:r>
              <a:rPr lang="ja-JP" altLang="en-US"/>
              <a:t>必要時にはプロセス間で共有も可能</a:t>
            </a:r>
          </a:p>
          <a:p>
            <a:pPr lvl="1"/>
            <a:r>
              <a:rPr lang="ja-JP" altLang="en-US"/>
              <a:t>並列動作するプロセス間で共有し，</a:t>
            </a:r>
            <a:br>
              <a:rPr lang="ja-JP" altLang="en-US"/>
            </a:br>
            <a:r>
              <a:rPr lang="ja-JP" altLang="en-US"/>
              <a:t>高速な通信機構として使用</a:t>
            </a:r>
          </a:p>
        </p:txBody>
      </p:sp>
      <p:sp>
        <p:nvSpPr>
          <p:cNvPr id="7680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復習：理想的な論理アドレス空間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6" grpId="0" animBg="1"/>
      <p:bldP spid="76800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セグメンテーション</a:t>
            </a:r>
          </a:p>
        </p:txBody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ページ（ページング）</a:t>
            </a:r>
          </a:p>
          <a:p>
            <a:pPr lvl="1"/>
            <a:r>
              <a:rPr lang="ja-JP" altLang="en-US"/>
              <a:t>一定の大きさを割り当て単位とする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セグメント（セグメンテーション）</a:t>
            </a:r>
          </a:p>
          <a:p>
            <a:pPr lvl="1"/>
            <a:r>
              <a:rPr lang="ja-JP" altLang="en-US"/>
              <a:t>プロセスに対し</a:t>
            </a:r>
            <a:r>
              <a:rPr lang="ja-JP" altLang="en-US">
                <a:solidFill>
                  <a:srgbClr val="A50021"/>
                </a:solidFill>
              </a:rPr>
              <a:t>複数</a:t>
            </a:r>
            <a:r>
              <a:rPr lang="ja-JP" altLang="en-US"/>
              <a:t>のセグメントを割り当て</a:t>
            </a:r>
          </a:p>
          <a:p>
            <a:pPr lvl="2"/>
            <a:r>
              <a:rPr lang="ja-JP" altLang="en-US"/>
              <a:t>各セグメントは論理的に</a:t>
            </a:r>
            <a:r>
              <a:rPr lang="ja-JP" altLang="en-US">
                <a:solidFill>
                  <a:srgbClr val="A50021"/>
                </a:solidFill>
              </a:rPr>
              <a:t>独立</a:t>
            </a:r>
          </a:p>
          <a:p>
            <a:pPr lvl="2"/>
            <a:r>
              <a:rPr lang="ja-JP" altLang="en-US"/>
              <a:t>プログラム部，データ部など固有領域として使用可能</a:t>
            </a:r>
          </a:p>
          <a:p>
            <a:pPr lvl="1"/>
            <a:r>
              <a:rPr lang="ja-JP" altLang="en-US"/>
              <a:t>各セグメントはその論理空間の大きさを</a:t>
            </a:r>
            <a:br>
              <a:rPr lang="ja-JP" altLang="en-US"/>
            </a:br>
            <a:r>
              <a:rPr lang="ja-JP" altLang="en-US"/>
              <a:t>自由に</a:t>
            </a:r>
            <a:r>
              <a:rPr lang="ja-JP" altLang="en-US">
                <a:solidFill>
                  <a:srgbClr val="A50021"/>
                </a:solidFill>
              </a:rPr>
              <a:t>増減可能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201" name="AutoShape 129"/>
          <p:cNvSpPr>
            <a:spLocks noChangeArrowheads="1"/>
          </p:cNvSpPr>
          <p:nvPr/>
        </p:nvSpPr>
        <p:spPr bwMode="auto">
          <a:xfrm>
            <a:off x="6192838" y="1763713"/>
            <a:ext cx="3600450" cy="4176712"/>
          </a:xfrm>
          <a:prstGeom prst="roundRect">
            <a:avLst>
              <a:gd name="adj" fmla="val 10306"/>
            </a:avLst>
          </a:prstGeom>
          <a:solidFill>
            <a:srgbClr val="FFCCFF">
              <a:alpha val="50000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200" name="AutoShape 128"/>
          <p:cNvSpPr>
            <a:spLocks noChangeArrowheads="1"/>
          </p:cNvSpPr>
          <p:nvPr/>
        </p:nvSpPr>
        <p:spPr bwMode="auto">
          <a:xfrm>
            <a:off x="144463" y="1835150"/>
            <a:ext cx="3600450" cy="4176713"/>
          </a:xfrm>
          <a:prstGeom prst="roundRect">
            <a:avLst>
              <a:gd name="adj" fmla="val 10306"/>
            </a:avLst>
          </a:prstGeom>
          <a:solidFill>
            <a:srgbClr val="CCFFCC">
              <a:alpha val="50000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076" name="AutoShape 4"/>
          <p:cNvSpPr>
            <a:spLocks noChangeArrowheads="1"/>
          </p:cNvSpPr>
          <p:nvPr/>
        </p:nvSpPr>
        <p:spPr bwMode="auto">
          <a:xfrm>
            <a:off x="3816350" y="755650"/>
            <a:ext cx="2230438" cy="6696075"/>
          </a:xfrm>
          <a:prstGeom prst="can">
            <a:avLst>
              <a:gd name="adj" fmla="val 10591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セグメンテーション</a:t>
            </a:r>
            <a:endParaRPr lang="en-US" altLang="ja-JP"/>
          </a:p>
        </p:txBody>
      </p:sp>
      <p:sp>
        <p:nvSpPr>
          <p:cNvPr id="771078" name="Rectangle 6"/>
          <p:cNvSpPr>
            <a:spLocks noChangeArrowheads="1"/>
          </p:cNvSpPr>
          <p:nvPr/>
        </p:nvSpPr>
        <p:spPr bwMode="auto">
          <a:xfrm>
            <a:off x="4248150" y="1347788"/>
            <a:ext cx="1366838" cy="57451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88" name="Oval 116"/>
          <p:cNvSpPr>
            <a:spLocks noChangeArrowheads="1"/>
          </p:cNvSpPr>
          <p:nvPr/>
        </p:nvSpPr>
        <p:spPr bwMode="auto">
          <a:xfrm>
            <a:off x="1223963" y="1258888"/>
            <a:ext cx="1368425" cy="1368425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1189" name="Rectangle 117"/>
          <p:cNvSpPr>
            <a:spLocks noChangeArrowheads="1"/>
          </p:cNvSpPr>
          <p:nvPr/>
        </p:nvSpPr>
        <p:spPr bwMode="auto">
          <a:xfrm>
            <a:off x="215900" y="3132138"/>
            <a:ext cx="1368425" cy="122396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0" name="Rectangle 118"/>
          <p:cNvSpPr>
            <a:spLocks noChangeArrowheads="1"/>
          </p:cNvSpPr>
          <p:nvPr/>
        </p:nvSpPr>
        <p:spPr bwMode="auto">
          <a:xfrm>
            <a:off x="4248150" y="1908175"/>
            <a:ext cx="1368425" cy="12239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1" name="Rectangle 119"/>
          <p:cNvSpPr>
            <a:spLocks noChangeArrowheads="1"/>
          </p:cNvSpPr>
          <p:nvPr/>
        </p:nvSpPr>
        <p:spPr bwMode="auto">
          <a:xfrm>
            <a:off x="4248150" y="3492500"/>
            <a:ext cx="1368425" cy="12239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2" name="Rectangle 120"/>
          <p:cNvSpPr>
            <a:spLocks noChangeArrowheads="1"/>
          </p:cNvSpPr>
          <p:nvPr/>
        </p:nvSpPr>
        <p:spPr bwMode="auto">
          <a:xfrm>
            <a:off x="1223963" y="3635375"/>
            <a:ext cx="1368425" cy="12239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3" name="Rectangle 121"/>
          <p:cNvSpPr>
            <a:spLocks noChangeArrowheads="1"/>
          </p:cNvSpPr>
          <p:nvPr/>
        </p:nvSpPr>
        <p:spPr bwMode="auto">
          <a:xfrm>
            <a:off x="4248150" y="5580063"/>
            <a:ext cx="1368425" cy="8636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スタック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4" name="Rectangle 122"/>
          <p:cNvSpPr>
            <a:spLocks noChangeArrowheads="1"/>
          </p:cNvSpPr>
          <p:nvPr/>
        </p:nvSpPr>
        <p:spPr bwMode="auto">
          <a:xfrm>
            <a:off x="2303463" y="4284663"/>
            <a:ext cx="1368425" cy="8636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スタック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6" name="Oval 124"/>
          <p:cNvSpPr>
            <a:spLocks noChangeArrowheads="1"/>
          </p:cNvSpPr>
          <p:nvPr/>
        </p:nvSpPr>
        <p:spPr bwMode="auto">
          <a:xfrm>
            <a:off x="7272338" y="1258888"/>
            <a:ext cx="1368425" cy="1368425"/>
          </a:xfrm>
          <a:prstGeom prst="ellipse">
            <a:avLst/>
          </a:prstGeom>
          <a:solidFill>
            <a:srgbClr val="FFCCFF"/>
          </a:solidFill>
          <a:ln w="38100" algn="ctr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71197" name="Rectangle 125"/>
          <p:cNvSpPr>
            <a:spLocks noChangeArrowheads="1"/>
          </p:cNvSpPr>
          <p:nvPr/>
        </p:nvSpPr>
        <p:spPr bwMode="auto">
          <a:xfrm>
            <a:off x="4248150" y="4211638"/>
            <a:ext cx="1368425" cy="1223962"/>
          </a:xfrm>
          <a:prstGeom prst="rect">
            <a:avLst/>
          </a:prstGeom>
          <a:solidFill>
            <a:srgbClr val="FFCCFF">
              <a:alpha val="70000"/>
            </a:srgbClr>
          </a:solidFill>
          <a:ln w="38100" algn="ctr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771198" name="Rectangle 126"/>
          <p:cNvSpPr>
            <a:spLocks noChangeArrowheads="1"/>
          </p:cNvSpPr>
          <p:nvPr/>
        </p:nvSpPr>
        <p:spPr bwMode="auto">
          <a:xfrm>
            <a:off x="7345363" y="3492500"/>
            <a:ext cx="1368425" cy="1223963"/>
          </a:xfrm>
          <a:prstGeom prst="rect">
            <a:avLst/>
          </a:prstGeom>
          <a:solidFill>
            <a:srgbClr val="FFCCFF">
              <a:alpha val="89999"/>
            </a:srgbClr>
          </a:solidFill>
          <a:ln w="38100" algn="ctr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1199" name="AutoShape 127"/>
          <p:cNvSpPr>
            <a:spLocks noChangeArrowheads="1"/>
          </p:cNvSpPr>
          <p:nvPr/>
        </p:nvSpPr>
        <p:spPr bwMode="auto">
          <a:xfrm>
            <a:off x="863600" y="4354513"/>
            <a:ext cx="2806700" cy="1871662"/>
          </a:xfrm>
          <a:prstGeom prst="wedgeEllipseCallout">
            <a:avLst>
              <a:gd name="adj1" fmla="val 73417"/>
              <a:gd name="adj2" fmla="val -4397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プロセス間共有も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実現可</a:t>
            </a:r>
          </a:p>
        </p:txBody>
      </p:sp>
      <p:sp>
        <p:nvSpPr>
          <p:cNvPr id="771195" name="AutoShape 123"/>
          <p:cNvSpPr>
            <a:spLocks noChangeArrowheads="1"/>
          </p:cNvSpPr>
          <p:nvPr/>
        </p:nvSpPr>
        <p:spPr bwMode="auto">
          <a:xfrm>
            <a:off x="6119813" y="1187450"/>
            <a:ext cx="2233612" cy="1439863"/>
          </a:xfrm>
          <a:prstGeom prst="wedgeEllipseCallout">
            <a:avLst>
              <a:gd name="adj1" fmla="val -75019"/>
              <a:gd name="adj2" fmla="val 2883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7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7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771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7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7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7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7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7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7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7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7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201" grpId="0" animBg="1"/>
      <p:bldP spid="771189" grpId="0" animBg="1"/>
      <p:bldP spid="771190" grpId="0" animBg="1"/>
      <p:bldP spid="771191" grpId="0" animBg="1"/>
      <p:bldP spid="771192" grpId="0" animBg="1"/>
      <p:bldP spid="771193" grpId="0" animBg="1"/>
      <p:bldP spid="771194" grpId="0" animBg="1"/>
      <p:bldP spid="771196" grpId="0" animBg="1"/>
      <p:bldP spid="771197" grpId="0" animBg="1"/>
      <p:bldP spid="771198" grpId="0" animBg="1"/>
      <p:bldP spid="771199" grpId="0" animBg="1"/>
      <p:bldP spid="771195" grpId="0" animBg="1"/>
      <p:bldP spid="77119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Text Box 2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73124" name="AutoShape 4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セグメンテーション</a:t>
            </a:r>
            <a:endParaRPr lang="en-US" altLang="ja-JP"/>
          </a:p>
        </p:txBody>
      </p:sp>
      <p:sp>
        <p:nvSpPr>
          <p:cNvPr id="773126" name="Rectangle 6"/>
          <p:cNvSpPr>
            <a:spLocks noChangeArrowheads="1"/>
          </p:cNvSpPr>
          <p:nvPr/>
        </p:nvSpPr>
        <p:spPr bwMode="auto">
          <a:xfrm>
            <a:off x="7629525" y="1347788"/>
            <a:ext cx="1366838" cy="57451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36" name="Rectangle 16"/>
          <p:cNvSpPr>
            <a:spLocks noChangeArrowheads="1"/>
          </p:cNvSpPr>
          <p:nvPr/>
        </p:nvSpPr>
        <p:spPr bwMode="auto">
          <a:xfrm>
            <a:off x="4465638" y="1403350"/>
            <a:ext cx="1366837" cy="2305050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39" name="Text Box 19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40" name="Text Box 20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41" name="Text Box 21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42" name="Text Box 22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43" name="Text Box 23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44" name="Text Box 24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45" name="Text Box 25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46" name="Text Box 26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47" name="Text Box 27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48" name="Text Box 28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49" name="Text Box 29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50" name="Text Box 30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51" name="Text Box 31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52" name="Text Box 32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53" name="Text Box 33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54" name="Text Box 34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55" name="Text Box 35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56" name="Text Box 36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57" name="Text Box 37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58" name="Text Box 38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59" name="Text Box 39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3166" name="Text Box 46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73167" name="Rectangle 47"/>
          <p:cNvSpPr>
            <a:spLocks noChangeArrowheads="1"/>
          </p:cNvSpPr>
          <p:nvPr/>
        </p:nvSpPr>
        <p:spPr bwMode="auto">
          <a:xfrm>
            <a:off x="2016125" y="3922713"/>
            <a:ext cx="4318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73170" name="Rectangle 50"/>
          <p:cNvSpPr>
            <a:spLocks noChangeArrowheads="1"/>
          </p:cNvSpPr>
          <p:nvPr/>
        </p:nvSpPr>
        <p:spPr bwMode="auto">
          <a:xfrm>
            <a:off x="2447925" y="3922713"/>
            <a:ext cx="10080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基底アドレス</a:t>
            </a:r>
          </a:p>
        </p:txBody>
      </p:sp>
      <p:sp>
        <p:nvSpPr>
          <p:cNvPr id="773171" name="Rectangle 51"/>
          <p:cNvSpPr>
            <a:spLocks noChangeArrowheads="1"/>
          </p:cNvSpPr>
          <p:nvPr/>
        </p:nvSpPr>
        <p:spPr bwMode="auto">
          <a:xfrm>
            <a:off x="2016125" y="4283075"/>
            <a:ext cx="4318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174" name="Rectangle 54"/>
          <p:cNvSpPr>
            <a:spLocks noChangeArrowheads="1"/>
          </p:cNvSpPr>
          <p:nvPr/>
        </p:nvSpPr>
        <p:spPr bwMode="auto">
          <a:xfrm>
            <a:off x="2447925" y="4283075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75" name="Rectangle 55"/>
          <p:cNvSpPr>
            <a:spLocks noChangeArrowheads="1"/>
          </p:cNvSpPr>
          <p:nvPr/>
        </p:nvSpPr>
        <p:spPr bwMode="auto">
          <a:xfrm>
            <a:off x="2016125" y="4643438"/>
            <a:ext cx="4318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178" name="Rectangle 58"/>
          <p:cNvSpPr>
            <a:spLocks noChangeArrowheads="1"/>
          </p:cNvSpPr>
          <p:nvPr/>
        </p:nvSpPr>
        <p:spPr bwMode="auto">
          <a:xfrm>
            <a:off x="2447925" y="46434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83" name="Rectangle 63"/>
          <p:cNvSpPr>
            <a:spLocks noChangeArrowheads="1"/>
          </p:cNvSpPr>
          <p:nvPr/>
        </p:nvSpPr>
        <p:spPr bwMode="auto">
          <a:xfrm>
            <a:off x="2016125" y="5364163"/>
            <a:ext cx="4318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186" name="Rectangle 66"/>
          <p:cNvSpPr>
            <a:spLocks noChangeArrowheads="1"/>
          </p:cNvSpPr>
          <p:nvPr/>
        </p:nvSpPr>
        <p:spPr bwMode="auto">
          <a:xfrm>
            <a:off x="2447925" y="5364163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87" name="Rectangle 67"/>
          <p:cNvSpPr>
            <a:spLocks noChangeArrowheads="1"/>
          </p:cNvSpPr>
          <p:nvPr/>
        </p:nvSpPr>
        <p:spPr bwMode="auto">
          <a:xfrm>
            <a:off x="2016125" y="5722938"/>
            <a:ext cx="4318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190" name="Rectangle 70"/>
          <p:cNvSpPr>
            <a:spLocks noChangeArrowheads="1"/>
          </p:cNvSpPr>
          <p:nvPr/>
        </p:nvSpPr>
        <p:spPr bwMode="auto">
          <a:xfrm>
            <a:off x="2447925" y="57229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91" name="Rectangle 71"/>
          <p:cNvSpPr>
            <a:spLocks noChangeArrowheads="1"/>
          </p:cNvSpPr>
          <p:nvPr/>
        </p:nvSpPr>
        <p:spPr bwMode="auto">
          <a:xfrm>
            <a:off x="2016125" y="6083300"/>
            <a:ext cx="4318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194" name="Rectangle 74"/>
          <p:cNvSpPr>
            <a:spLocks noChangeArrowheads="1"/>
          </p:cNvSpPr>
          <p:nvPr/>
        </p:nvSpPr>
        <p:spPr bwMode="auto">
          <a:xfrm>
            <a:off x="2447925" y="6083300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95" name="Rectangle 75"/>
          <p:cNvSpPr>
            <a:spLocks noChangeArrowheads="1"/>
          </p:cNvSpPr>
          <p:nvPr/>
        </p:nvSpPr>
        <p:spPr bwMode="auto">
          <a:xfrm>
            <a:off x="2016125" y="6443663"/>
            <a:ext cx="4318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198" name="Rectangle 78"/>
          <p:cNvSpPr>
            <a:spLocks noChangeArrowheads="1"/>
          </p:cNvSpPr>
          <p:nvPr/>
        </p:nvSpPr>
        <p:spPr bwMode="auto">
          <a:xfrm>
            <a:off x="2447925" y="6443663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199" name="Rectangle 79"/>
          <p:cNvSpPr>
            <a:spLocks noChangeArrowheads="1"/>
          </p:cNvSpPr>
          <p:nvPr/>
        </p:nvSpPr>
        <p:spPr bwMode="auto">
          <a:xfrm>
            <a:off x="2016125" y="6804025"/>
            <a:ext cx="4318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202" name="Rectangle 82"/>
          <p:cNvSpPr>
            <a:spLocks noChangeArrowheads="1"/>
          </p:cNvSpPr>
          <p:nvPr/>
        </p:nvSpPr>
        <p:spPr bwMode="auto">
          <a:xfrm>
            <a:off x="2447925" y="6804025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03" name="Rectangle 83"/>
          <p:cNvSpPr>
            <a:spLocks noChangeArrowheads="1"/>
          </p:cNvSpPr>
          <p:nvPr/>
        </p:nvSpPr>
        <p:spPr bwMode="auto">
          <a:xfrm>
            <a:off x="2016125" y="7164388"/>
            <a:ext cx="4318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206" name="Rectangle 86"/>
          <p:cNvSpPr>
            <a:spLocks noChangeArrowheads="1"/>
          </p:cNvSpPr>
          <p:nvPr/>
        </p:nvSpPr>
        <p:spPr bwMode="auto">
          <a:xfrm>
            <a:off x="2447925" y="716438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07" name="Text Box 87"/>
          <p:cNvSpPr txBox="1">
            <a:spLocks noChangeArrowheads="1"/>
          </p:cNvSpPr>
          <p:nvPr/>
        </p:nvSpPr>
        <p:spPr bwMode="auto">
          <a:xfrm>
            <a:off x="1516003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73208" name="Text Box 88"/>
          <p:cNvSpPr txBox="1">
            <a:spLocks noChangeArrowheads="1"/>
          </p:cNvSpPr>
          <p:nvPr/>
        </p:nvSpPr>
        <p:spPr bwMode="auto">
          <a:xfrm>
            <a:off x="1516003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73209" name="Text Box 89"/>
          <p:cNvSpPr txBox="1">
            <a:spLocks noChangeArrowheads="1"/>
          </p:cNvSpPr>
          <p:nvPr/>
        </p:nvSpPr>
        <p:spPr bwMode="auto">
          <a:xfrm>
            <a:off x="1516003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73210" name="Text Box 90"/>
          <p:cNvSpPr txBox="1">
            <a:spLocks noChangeArrowheads="1"/>
          </p:cNvSpPr>
          <p:nvPr/>
        </p:nvSpPr>
        <p:spPr bwMode="auto">
          <a:xfrm>
            <a:off x="1516003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73211" name="Text Box 91"/>
          <p:cNvSpPr txBox="1">
            <a:spLocks noChangeArrowheads="1"/>
          </p:cNvSpPr>
          <p:nvPr/>
        </p:nvSpPr>
        <p:spPr bwMode="auto">
          <a:xfrm>
            <a:off x="1516003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73212" name="Text Box 92"/>
          <p:cNvSpPr txBox="1">
            <a:spLocks noChangeArrowheads="1"/>
          </p:cNvSpPr>
          <p:nvPr/>
        </p:nvSpPr>
        <p:spPr bwMode="auto">
          <a:xfrm>
            <a:off x="1516003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73213" name="Text Box 93"/>
          <p:cNvSpPr txBox="1">
            <a:spLocks noChangeArrowheads="1"/>
          </p:cNvSpPr>
          <p:nvPr/>
        </p:nvSpPr>
        <p:spPr bwMode="auto">
          <a:xfrm>
            <a:off x="1516003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73214" name="Text Box 94"/>
          <p:cNvSpPr txBox="1">
            <a:spLocks noChangeArrowheads="1"/>
          </p:cNvSpPr>
          <p:nvPr/>
        </p:nvSpPr>
        <p:spPr bwMode="auto">
          <a:xfrm>
            <a:off x="1516003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73215" name="Text Box 95"/>
          <p:cNvSpPr txBox="1">
            <a:spLocks noChangeArrowheads="1"/>
          </p:cNvSpPr>
          <p:nvPr/>
        </p:nvSpPr>
        <p:spPr bwMode="auto">
          <a:xfrm>
            <a:off x="1516003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73221" name="Rectangle 101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22" name="Text Box 102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73223" name="Text Box 103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73224" name="Rectangle 104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25" name="Text Box 105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grpSp>
        <p:nvGrpSpPr>
          <p:cNvPr id="773226" name="Group 106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73227" name="Rectangle 107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73228" name="Rectangle 108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</p:grpSp>
      <p:sp>
        <p:nvSpPr>
          <p:cNvPr id="773230" name="Rectangle 110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1345</a:t>
            </a:r>
          </a:p>
        </p:txBody>
      </p:sp>
      <p:cxnSp>
        <p:nvCxnSpPr>
          <p:cNvPr id="773232" name="AutoShape 112"/>
          <p:cNvCxnSpPr>
            <a:cxnSpLocks noChangeShapeType="1"/>
            <a:stCxn id="773227" idx="1"/>
            <a:endCxn id="773209" idx="1"/>
          </p:cNvCxnSpPr>
          <p:nvPr/>
        </p:nvCxnSpPr>
        <p:spPr bwMode="auto">
          <a:xfrm rot="10800000" flipH="1" flipV="1">
            <a:off x="576263" y="1727994"/>
            <a:ext cx="939740" cy="3440440"/>
          </a:xfrm>
          <a:prstGeom prst="bentConnector3">
            <a:avLst>
              <a:gd name="adj1" fmla="val -24326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73236" name="Rectangle 116"/>
          <p:cNvSpPr>
            <a:spLocks noChangeArrowheads="1"/>
          </p:cNvSpPr>
          <p:nvPr/>
        </p:nvSpPr>
        <p:spPr bwMode="auto">
          <a:xfrm>
            <a:off x="3455988" y="3924300"/>
            <a:ext cx="1008062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セグメント長</a:t>
            </a:r>
          </a:p>
        </p:txBody>
      </p:sp>
      <p:sp>
        <p:nvSpPr>
          <p:cNvPr id="773237" name="Rectangle 117"/>
          <p:cNvSpPr>
            <a:spLocks noChangeArrowheads="1"/>
          </p:cNvSpPr>
          <p:nvPr/>
        </p:nvSpPr>
        <p:spPr bwMode="auto">
          <a:xfrm>
            <a:off x="3455988" y="4284663"/>
            <a:ext cx="10080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38" name="Rectangle 118"/>
          <p:cNvSpPr>
            <a:spLocks noChangeArrowheads="1"/>
          </p:cNvSpPr>
          <p:nvPr/>
        </p:nvSpPr>
        <p:spPr bwMode="auto">
          <a:xfrm>
            <a:off x="3455988" y="4645025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0" name="Rectangle 120"/>
          <p:cNvSpPr>
            <a:spLocks noChangeArrowheads="1"/>
          </p:cNvSpPr>
          <p:nvPr/>
        </p:nvSpPr>
        <p:spPr bwMode="auto">
          <a:xfrm>
            <a:off x="3455988" y="5365750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1" name="Rectangle 121"/>
          <p:cNvSpPr>
            <a:spLocks noChangeArrowheads="1"/>
          </p:cNvSpPr>
          <p:nvPr/>
        </p:nvSpPr>
        <p:spPr bwMode="auto">
          <a:xfrm>
            <a:off x="3455988" y="5724525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2" name="Rectangle 122"/>
          <p:cNvSpPr>
            <a:spLocks noChangeArrowheads="1"/>
          </p:cNvSpPr>
          <p:nvPr/>
        </p:nvSpPr>
        <p:spPr bwMode="auto">
          <a:xfrm>
            <a:off x="3455988" y="6084888"/>
            <a:ext cx="10080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3" name="Rectangle 123"/>
          <p:cNvSpPr>
            <a:spLocks noChangeArrowheads="1"/>
          </p:cNvSpPr>
          <p:nvPr/>
        </p:nvSpPr>
        <p:spPr bwMode="auto">
          <a:xfrm>
            <a:off x="3455988" y="6445250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4" name="Rectangle 124"/>
          <p:cNvSpPr>
            <a:spLocks noChangeArrowheads="1"/>
          </p:cNvSpPr>
          <p:nvPr/>
        </p:nvSpPr>
        <p:spPr bwMode="auto">
          <a:xfrm>
            <a:off x="3455988" y="6805613"/>
            <a:ext cx="10080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5" name="Rectangle 125"/>
          <p:cNvSpPr>
            <a:spLocks noChangeArrowheads="1"/>
          </p:cNvSpPr>
          <p:nvPr/>
        </p:nvSpPr>
        <p:spPr bwMode="auto">
          <a:xfrm>
            <a:off x="3455988" y="7165975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6" name="Rectangle 126"/>
          <p:cNvSpPr>
            <a:spLocks noChangeArrowheads="1"/>
          </p:cNvSpPr>
          <p:nvPr/>
        </p:nvSpPr>
        <p:spPr bwMode="auto">
          <a:xfrm>
            <a:off x="7632700" y="2484438"/>
            <a:ext cx="1366838" cy="792162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8" name="Rectangle 128"/>
          <p:cNvSpPr>
            <a:spLocks noChangeArrowheads="1"/>
          </p:cNvSpPr>
          <p:nvPr/>
        </p:nvSpPr>
        <p:spPr bwMode="auto">
          <a:xfrm>
            <a:off x="4464050" y="1835150"/>
            <a:ext cx="1366838" cy="792163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49" name="Text Box 129"/>
          <p:cNvSpPr txBox="1">
            <a:spLocks noChangeArrowheads="1"/>
          </p:cNvSpPr>
          <p:nvPr/>
        </p:nvSpPr>
        <p:spPr bwMode="auto">
          <a:xfrm>
            <a:off x="3540335" y="16922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222</a:t>
            </a:r>
          </a:p>
        </p:txBody>
      </p:sp>
      <p:sp>
        <p:nvSpPr>
          <p:cNvPr id="773250" name="Rectangle 130"/>
          <p:cNvSpPr>
            <a:spLocks noChangeArrowheads="1"/>
          </p:cNvSpPr>
          <p:nvPr/>
        </p:nvSpPr>
        <p:spPr bwMode="auto">
          <a:xfrm>
            <a:off x="2016125" y="5003800"/>
            <a:ext cx="4318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3251" name="Rectangle 131"/>
          <p:cNvSpPr>
            <a:spLocks noChangeArrowheads="1"/>
          </p:cNvSpPr>
          <p:nvPr/>
        </p:nvSpPr>
        <p:spPr bwMode="auto">
          <a:xfrm>
            <a:off x="2447925" y="5003800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52" name="Rectangle 132"/>
          <p:cNvSpPr>
            <a:spLocks noChangeArrowheads="1"/>
          </p:cNvSpPr>
          <p:nvPr/>
        </p:nvSpPr>
        <p:spPr bwMode="auto">
          <a:xfrm>
            <a:off x="3455988" y="5005388"/>
            <a:ext cx="10080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773253" name="Group 133"/>
          <p:cNvGrpSpPr>
            <a:grpSpLocks/>
          </p:cNvGrpSpPr>
          <p:nvPr/>
        </p:nvGrpSpPr>
        <p:grpSpPr bwMode="auto">
          <a:xfrm>
            <a:off x="2016125" y="5002213"/>
            <a:ext cx="2447925" cy="361950"/>
            <a:chOff x="1270" y="-477"/>
            <a:chExt cx="1542" cy="228"/>
          </a:xfrm>
        </p:grpSpPr>
        <p:sp>
          <p:nvSpPr>
            <p:cNvPr id="773179" name="Rectangle 59"/>
            <p:cNvSpPr>
              <a:spLocks noChangeArrowheads="1"/>
            </p:cNvSpPr>
            <p:nvPr/>
          </p:nvSpPr>
          <p:spPr bwMode="auto">
            <a:xfrm>
              <a:off x="1270" y="-477"/>
              <a:ext cx="272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73182" name="Rectangle 62"/>
            <p:cNvSpPr>
              <a:spLocks noChangeArrowheads="1"/>
            </p:cNvSpPr>
            <p:nvPr/>
          </p:nvSpPr>
          <p:spPr bwMode="auto">
            <a:xfrm>
              <a:off x="1542" y="-477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1222</a:t>
              </a:r>
            </a:p>
          </p:txBody>
        </p:sp>
        <p:sp>
          <p:nvSpPr>
            <p:cNvPr id="773239" name="Rectangle 119"/>
            <p:cNvSpPr>
              <a:spLocks noChangeArrowheads="1"/>
            </p:cNvSpPr>
            <p:nvPr/>
          </p:nvSpPr>
          <p:spPr bwMode="auto">
            <a:xfrm>
              <a:off x="2177" y="-476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1300</a:t>
              </a:r>
            </a:p>
          </p:txBody>
        </p:sp>
      </p:grpSp>
      <p:sp>
        <p:nvSpPr>
          <p:cNvPr id="773254" name="AutoShape 134"/>
          <p:cNvSpPr>
            <a:spLocks noChangeArrowheads="1"/>
          </p:cNvSpPr>
          <p:nvPr/>
        </p:nvSpPr>
        <p:spPr bwMode="auto">
          <a:xfrm>
            <a:off x="2736850" y="2949575"/>
            <a:ext cx="431800" cy="431800"/>
          </a:xfrm>
          <a:prstGeom prst="flowChartOr">
            <a:avLst/>
          </a:prstGeom>
          <a:solidFill>
            <a:srgbClr val="FF99CC"/>
          </a:solidFill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773255" name="AutoShape 135"/>
          <p:cNvCxnSpPr>
            <a:cxnSpLocks noChangeShapeType="1"/>
            <a:stCxn id="773228" idx="3"/>
            <a:endCxn id="773254" idx="0"/>
          </p:cNvCxnSpPr>
          <p:nvPr/>
        </p:nvCxnSpPr>
        <p:spPr bwMode="auto">
          <a:xfrm>
            <a:off x="2106613" y="1728788"/>
            <a:ext cx="846137" cy="1201737"/>
          </a:xfrm>
          <a:prstGeom prst="bentConnector2">
            <a:avLst/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73256" name="AutoShape 136"/>
          <p:cNvCxnSpPr>
            <a:cxnSpLocks noChangeShapeType="1"/>
            <a:stCxn id="773182" idx="0"/>
            <a:endCxn id="773254" idx="4"/>
          </p:cNvCxnSpPr>
          <p:nvPr/>
        </p:nvCxnSpPr>
        <p:spPr bwMode="auto">
          <a:xfrm rot="16200000">
            <a:off x="2156618" y="4196557"/>
            <a:ext cx="1592263" cy="0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</p:cxnSp>
      <p:cxnSp>
        <p:nvCxnSpPr>
          <p:cNvPr id="773257" name="AutoShape 137"/>
          <p:cNvCxnSpPr>
            <a:cxnSpLocks noChangeShapeType="1"/>
            <a:stCxn id="773254" idx="2"/>
            <a:endCxn id="773230" idx="3"/>
          </p:cNvCxnSpPr>
          <p:nvPr/>
        </p:nvCxnSpPr>
        <p:spPr bwMode="auto">
          <a:xfrm rot="10800000" flipV="1">
            <a:off x="1890713" y="3165475"/>
            <a:ext cx="827087" cy="3175"/>
          </a:xfrm>
          <a:prstGeom prst="bentConnector3">
            <a:avLst>
              <a:gd name="adj1" fmla="val 49903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73235" name="Rectangle 115"/>
          <p:cNvSpPr>
            <a:spLocks noChangeArrowheads="1"/>
          </p:cNvSpPr>
          <p:nvPr/>
        </p:nvSpPr>
        <p:spPr bwMode="auto">
          <a:xfrm>
            <a:off x="7632700" y="2627313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34" name="Rectangle 114"/>
          <p:cNvSpPr>
            <a:spLocks noChangeArrowheads="1"/>
          </p:cNvSpPr>
          <p:nvPr/>
        </p:nvSpPr>
        <p:spPr bwMode="auto">
          <a:xfrm>
            <a:off x="4464050" y="1979613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3258" name="AutoShape 138"/>
          <p:cNvSpPr>
            <a:spLocks noChangeArrowheads="1"/>
          </p:cNvSpPr>
          <p:nvPr/>
        </p:nvSpPr>
        <p:spPr bwMode="auto">
          <a:xfrm>
            <a:off x="9144000" y="2484438"/>
            <a:ext cx="288925" cy="863600"/>
          </a:xfrm>
          <a:prstGeom prst="upDownArrow">
            <a:avLst>
              <a:gd name="adj1" fmla="val 50000"/>
              <a:gd name="adj2" fmla="val 59780"/>
            </a:avLst>
          </a:prstGeom>
          <a:solidFill>
            <a:srgbClr val="FFCC00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1300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3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73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7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7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7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7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7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7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230" grpId="0" animBg="1"/>
      <p:bldP spid="773246" grpId="0" animBg="1"/>
      <p:bldP spid="773248" grpId="0" animBg="1"/>
      <p:bldP spid="773235" grpId="0" animBg="1"/>
      <p:bldP spid="773234" grpId="0" animBg="1"/>
      <p:bldP spid="7732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セグメンテーション</a:t>
            </a:r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利点</a:t>
            </a:r>
          </a:p>
          <a:p>
            <a:pPr lvl="1"/>
            <a:r>
              <a:rPr lang="ja-JP" altLang="en-US"/>
              <a:t>プログラム部，データ部など，用途別に複数を</a:t>
            </a:r>
            <a:br>
              <a:rPr lang="ja-JP" altLang="en-US"/>
            </a:br>
            <a:r>
              <a:rPr lang="ja-JP" altLang="en-US"/>
              <a:t>プロセスに割り当て</a:t>
            </a:r>
          </a:p>
          <a:p>
            <a:pPr lvl="1"/>
            <a:r>
              <a:rPr lang="ja-JP" altLang="en-US"/>
              <a:t>各セグメンテーションは大きさを増減可</a:t>
            </a:r>
          </a:p>
          <a:p>
            <a:endParaRPr lang="ja-JP" altLang="en-US"/>
          </a:p>
          <a:p>
            <a:endParaRPr lang="ja-JP" altLang="en-US"/>
          </a:p>
          <a:p>
            <a:r>
              <a:rPr lang="ja-JP" altLang="en-US"/>
              <a:t>欠点</a:t>
            </a:r>
          </a:p>
          <a:p>
            <a:pPr lvl="1"/>
            <a:r>
              <a:rPr lang="ja-JP" altLang="en-US"/>
              <a:t>フラグメンテーション</a:t>
            </a:r>
          </a:p>
        </p:txBody>
      </p:sp>
      <p:sp>
        <p:nvSpPr>
          <p:cNvPr id="772100" name="Oval 4"/>
          <p:cNvSpPr>
            <a:spLocks noChangeArrowheads="1"/>
          </p:cNvSpPr>
          <p:nvPr/>
        </p:nvSpPr>
        <p:spPr bwMode="auto">
          <a:xfrm>
            <a:off x="4752975" y="5364163"/>
            <a:ext cx="4608513" cy="17287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他の手法と組み合わせて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利用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"/>
                                        <p:tgtEl>
                                          <p:spTgt spid="77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0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10.2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ページ化セグメンテーション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200"/>
              <a:t>ページング </a:t>
            </a:r>
            <a:r>
              <a:rPr lang="en-US" altLang="ja-JP" sz="3200"/>
              <a:t>v.s. </a:t>
            </a:r>
            <a:r>
              <a:rPr lang="ja-JP" altLang="en-US" sz="3200"/>
              <a:t>セグメンテーション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681537" cy="6588125"/>
          </a:xfrm>
        </p:spPr>
        <p:txBody>
          <a:bodyPr/>
          <a:lstStyle/>
          <a:p>
            <a:r>
              <a:rPr lang="ja-JP" altLang="en-US"/>
              <a:t>ページング</a:t>
            </a:r>
          </a:p>
          <a:p>
            <a:pPr lvl="1"/>
            <a:r>
              <a:rPr lang="ja-JP" altLang="en-US"/>
              <a:t>固定長ブロック</a:t>
            </a:r>
          </a:p>
          <a:p>
            <a:pPr lvl="2"/>
            <a:r>
              <a:rPr lang="ja-JP" altLang="en-US"/>
              <a:t>フラグメンテーションの解決</a:t>
            </a:r>
          </a:p>
          <a:p>
            <a:pPr lvl="2"/>
            <a:endParaRPr lang="ja-JP" altLang="en-US"/>
          </a:p>
          <a:p>
            <a:pPr lvl="1"/>
            <a:r>
              <a:rPr lang="ja-JP" altLang="en-US"/>
              <a:t>ページテーブル</a:t>
            </a:r>
          </a:p>
          <a:p>
            <a:pPr lvl="2"/>
            <a:r>
              <a:rPr lang="ja-JP" altLang="en-US"/>
              <a:t>仮想→物理アドレスの</a:t>
            </a:r>
            <a:br>
              <a:rPr lang="ja-JP" altLang="en-US"/>
            </a:br>
            <a:r>
              <a:rPr lang="en-US" altLang="ja-JP"/>
              <a:t>1</a:t>
            </a:r>
            <a:r>
              <a:rPr lang="ja-JP" altLang="en-US"/>
              <a:t>対</a:t>
            </a:r>
            <a:r>
              <a:rPr lang="en-US" altLang="ja-JP"/>
              <a:t>1</a:t>
            </a:r>
            <a:r>
              <a:rPr lang="ja-JP" altLang="en-US"/>
              <a:t>対応</a:t>
            </a:r>
          </a:p>
          <a:p>
            <a:pPr lvl="2"/>
            <a:r>
              <a:rPr lang="ja-JP" altLang="en-US"/>
              <a:t>動的再配置による</a:t>
            </a:r>
            <a:br>
              <a:rPr lang="ja-JP" altLang="en-US"/>
            </a:br>
            <a:r>
              <a:rPr lang="ja-JP" altLang="en-US"/>
              <a:t>仮想記憶の実現</a:t>
            </a:r>
          </a:p>
        </p:txBody>
      </p:sp>
      <p:sp>
        <p:nvSpPr>
          <p:cNvPr id="774148" name="Rectangle 4"/>
          <p:cNvSpPr>
            <a:spLocks noChangeArrowheads="1"/>
          </p:cNvSpPr>
          <p:nvPr/>
        </p:nvSpPr>
        <p:spPr bwMode="auto">
          <a:xfrm>
            <a:off x="5183188" y="971550"/>
            <a:ext cx="4681537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セグメンテーション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複数のアドレス空間</a:t>
            </a:r>
          </a:p>
          <a:p>
            <a:pPr marL="1295400" lvl="2" indent="-215900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StarSymbol" pitchFamily="2" charset="0"/>
              <a:buChar char="➔"/>
            </a:pPr>
            <a: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用途別論理空間の実現</a:t>
            </a:r>
          </a:p>
          <a:p>
            <a:pPr marL="1295400" lvl="2" indent="-215900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StarSymbol" pitchFamily="2" charset="0"/>
              <a:buChar char="➔"/>
            </a:pPr>
            <a:endParaRPr lang="ja-JP" altLang="en-US" b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アドレス空間の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オーバラップ</a:t>
            </a:r>
          </a:p>
          <a:p>
            <a:pPr marL="1295400" lvl="2" indent="-215900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StarSymbol" pitchFamily="2" charset="0"/>
              <a:buChar char="➔"/>
            </a:pPr>
            <a: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複数プロセスによる</a:t>
            </a:r>
            <a:b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空間の共有を実現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ページング ＋ セグメンテーション</a:t>
            </a:r>
          </a:p>
          <a:p>
            <a:pPr lvl="1"/>
            <a:r>
              <a:rPr lang="ja-JP" altLang="en-US" dirty="0"/>
              <a:t>セグメンテーションを，</a:t>
            </a:r>
            <a:br>
              <a:rPr lang="ja-JP" altLang="en-US" dirty="0"/>
            </a:br>
            <a:r>
              <a:rPr lang="ja-JP" altLang="en-US" dirty="0"/>
              <a:t>複数のページにより構成する</a:t>
            </a:r>
          </a:p>
          <a:p>
            <a:pPr lvl="1"/>
            <a:r>
              <a:rPr lang="ja-JP" altLang="en-US" dirty="0"/>
              <a:t>セグメントごとにページテーブルを用意</a:t>
            </a:r>
          </a:p>
          <a:p>
            <a:pPr lvl="1"/>
            <a:endParaRPr lang="ja-JP" altLang="en-US" dirty="0"/>
          </a:p>
        </p:txBody>
      </p:sp>
      <p:sp>
        <p:nvSpPr>
          <p:cNvPr id="775213" name="AutoShape 45"/>
          <p:cNvSpPr>
            <a:spLocks noChangeArrowheads="1"/>
          </p:cNvSpPr>
          <p:nvPr/>
        </p:nvSpPr>
        <p:spPr bwMode="auto">
          <a:xfrm>
            <a:off x="1223963" y="6516688"/>
            <a:ext cx="7129462" cy="863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5212" name="AutoShape 44"/>
          <p:cNvSpPr>
            <a:spLocks noChangeArrowheads="1"/>
          </p:cNvSpPr>
          <p:nvPr/>
        </p:nvSpPr>
        <p:spPr bwMode="auto">
          <a:xfrm>
            <a:off x="1223963" y="4716463"/>
            <a:ext cx="7129462" cy="15843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5198" name="AutoShape 30"/>
          <p:cNvSpPr>
            <a:spLocks noChangeArrowheads="1"/>
          </p:cNvSpPr>
          <p:nvPr/>
        </p:nvSpPr>
        <p:spPr bwMode="auto">
          <a:xfrm>
            <a:off x="1223963" y="3275013"/>
            <a:ext cx="7129462" cy="12239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ページ化セグメンテーション</a:t>
            </a:r>
          </a:p>
        </p:txBody>
      </p:sp>
      <p:sp>
        <p:nvSpPr>
          <p:cNvPr id="775172" name="Rectangle 4"/>
          <p:cNvSpPr>
            <a:spLocks noChangeArrowheads="1"/>
          </p:cNvSpPr>
          <p:nvPr/>
        </p:nvSpPr>
        <p:spPr bwMode="auto">
          <a:xfrm>
            <a:off x="1511300" y="3562350"/>
            <a:ext cx="1366838" cy="8636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5173" name="Rectangle 5"/>
          <p:cNvSpPr>
            <a:spLocks noChangeArrowheads="1"/>
          </p:cNvSpPr>
          <p:nvPr/>
        </p:nvSpPr>
        <p:spPr bwMode="auto">
          <a:xfrm>
            <a:off x="1511300" y="3562350"/>
            <a:ext cx="1366838" cy="8636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5174" name="Rectangle 6"/>
          <p:cNvSpPr>
            <a:spLocks noChangeArrowheads="1"/>
          </p:cNvSpPr>
          <p:nvPr/>
        </p:nvSpPr>
        <p:spPr bwMode="auto">
          <a:xfrm>
            <a:off x="4032250" y="3562350"/>
            <a:ext cx="1366838" cy="4318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775175" name="Rectangle 7"/>
          <p:cNvSpPr>
            <a:spLocks noChangeArrowheads="1"/>
          </p:cNvSpPr>
          <p:nvPr/>
        </p:nvSpPr>
        <p:spPr bwMode="auto">
          <a:xfrm>
            <a:off x="4032250" y="3994150"/>
            <a:ext cx="1366838" cy="4318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grpSp>
        <p:nvGrpSpPr>
          <p:cNvPr id="775197" name="Group 29"/>
          <p:cNvGrpSpPr>
            <a:grpSpLocks/>
          </p:cNvGrpSpPr>
          <p:nvPr/>
        </p:nvGrpSpPr>
        <p:grpSpPr bwMode="auto">
          <a:xfrm>
            <a:off x="6553200" y="3343275"/>
            <a:ext cx="1511300" cy="1082675"/>
            <a:chOff x="4128" y="2198"/>
            <a:chExt cx="952" cy="682"/>
          </a:xfrm>
        </p:grpSpPr>
        <p:sp>
          <p:nvSpPr>
            <p:cNvPr id="775178" name="Rectangle 10"/>
            <p:cNvSpPr>
              <a:spLocks noChangeArrowheads="1"/>
            </p:cNvSpPr>
            <p:nvPr/>
          </p:nvSpPr>
          <p:spPr bwMode="auto">
            <a:xfrm>
              <a:off x="4128" y="2198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</a:t>
              </a:r>
            </a:p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番号</a:t>
              </a:r>
            </a:p>
          </p:txBody>
        </p:sp>
        <p:sp>
          <p:nvSpPr>
            <p:cNvPr id="775179" name="Rectangle 11"/>
            <p:cNvSpPr>
              <a:spLocks noChangeArrowheads="1"/>
            </p:cNvSpPr>
            <p:nvPr/>
          </p:nvSpPr>
          <p:spPr bwMode="auto">
            <a:xfrm>
              <a:off x="4128" y="2425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80" name="Rectangle 12"/>
            <p:cNvSpPr>
              <a:spLocks noChangeArrowheads="1"/>
            </p:cNvSpPr>
            <p:nvPr/>
          </p:nvSpPr>
          <p:spPr bwMode="auto">
            <a:xfrm>
              <a:off x="4128" y="2652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81" name="Rectangle 13"/>
            <p:cNvSpPr>
              <a:spLocks noChangeArrowheads="1"/>
            </p:cNvSpPr>
            <p:nvPr/>
          </p:nvSpPr>
          <p:spPr bwMode="auto">
            <a:xfrm>
              <a:off x="4445" y="2199"/>
              <a:ext cx="635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フレーム番号</a:t>
              </a:r>
            </a:p>
          </p:txBody>
        </p:sp>
        <p:sp>
          <p:nvSpPr>
            <p:cNvPr id="775182" name="Rectangle 14"/>
            <p:cNvSpPr>
              <a:spLocks noChangeArrowheads="1"/>
            </p:cNvSpPr>
            <p:nvPr/>
          </p:nvSpPr>
          <p:spPr bwMode="auto">
            <a:xfrm>
              <a:off x="4445" y="2426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83" name="Rectangle 15"/>
            <p:cNvSpPr>
              <a:spLocks noChangeArrowheads="1"/>
            </p:cNvSpPr>
            <p:nvPr/>
          </p:nvSpPr>
          <p:spPr bwMode="auto">
            <a:xfrm>
              <a:off x="4445" y="2653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75184" name="Rectangle 16"/>
          <p:cNvSpPr>
            <a:spLocks noChangeArrowheads="1"/>
          </p:cNvSpPr>
          <p:nvPr/>
        </p:nvSpPr>
        <p:spPr bwMode="auto">
          <a:xfrm>
            <a:off x="1511300" y="4930775"/>
            <a:ext cx="1366838" cy="1296988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5185" name="Rectangle 17"/>
          <p:cNvSpPr>
            <a:spLocks noChangeArrowheads="1"/>
          </p:cNvSpPr>
          <p:nvPr/>
        </p:nvSpPr>
        <p:spPr bwMode="auto">
          <a:xfrm>
            <a:off x="1511300" y="4930775"/>
            <a:ext cx="1366838" cy="1296988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5186" name="Rectangle 18"/>
          <p:cNvSpPr>
            <a:spLocks noChangeArrowheads="1"/>
          </p:cNvSpPr>
          <p:nvPr/>
        </p:nvSpPr>
        <p:spPr bwMode="auto">
          <a:xfrm>
            <a:off x="4032250" y="4932363"/>
            <a:ext cx="1366838" cy="4318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775187" name="Rectangle 19"/>
          <p:cNvSpPr>
            <a:spLocks noChangeArrowheads="1"/>
          </p:cNvSpPr>
          <p:nvPr/>
        </p:nvSpPr>
        <p:spPr bwMode="auto">
          <a:xfrm>
            <a:off x="4032250" y="5364163"/>
            <a:ext cx="1366838" cy="4318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775188" name="Rectangle 20"/>
          <p:cNvSpPr>
            <a:spLocks noChangeArrowheads="1"/>
          </p:cNvSpPr>
          <p:nvPr/>
        </p:nvSpPr>
        <p:spPr bwMode="auto">
          <a:xfrm>
            <a:off x="4032250" y="5795963"/>
            <a:ext cx="1366838" cy="4318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grpSp>
        <p:nvGrpSpPr>
          <p:cNvPr id="775214" name="Group 46"/>
          <p:cNvGrpSpPr>
            <a:grpSpLocks/>
          </p:cNvGrpSpPr>
          <p:nvPr/>
        </p:nvGrpSpPr>
        <p:grpSpPr bwMode="auto">
          <a:xfrm>
            <a:off x="6553200" y="4784725"/>
            <a:ext cx="1511300" cy="1444625"/>
            <a:chOff x="4128" y="3014"/>
            <a:chExt cx="952" cy="910"/>
          </a:xfrm>
        </p:grpSpPr>
        <p:sp>
          <p:nvSpPr>
            <p:cNvPr id="775189" name="Rectangle 21"/>
            <p:cNvSpPr>
              <a:spLocks noChangeArrowheads="1"/>
            </p:cNvSpPr>
            <p:nvPr/>
          </p:nvSpPr>
          <p:spPr bwMode="auto">
            <a:xfrm>
              <a:off x="4128" y="3014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</a:t>
              </a:r>
            </a:p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番号</a:t>
              </a:r>
            </a:p>
          </p:txBody>
        </p:sp>
        <p:sp>
          <p:nvSpPr>
            <p:cNvPr id="775190" name="Rectangle 22"/>
            <p:cNvSpPr>
              <a:spLocks noChangeArrowheads="1"/>
            </p:cNvSpPr>
            <p:nvPr/>
          </p:nvSpPr>
          <p:spPr bwMode="auto">
            <a:xfrm>
              <a:off x="4128" y="3241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91" name="Rectangle 23"/>
            <p:cNvSpPr>
              <a:spLocks noChangeArrowheads="1"/>
            </p:cNvSpPr>
            <p:nvPr/>
          </p:nvSpPr>
          <p:spPr bwMode="auto">
            <a:xfrm>
              <a:off x="4128" y="3468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92" name="Rectangle 24"/>
            <p:cNvSpPr>
              <a:spLocks noChangeArrowheads="1"/>
            </p:cNvSpPr>
            <p:nvPr/>
          </p:nvSpPr>
          <p:spPr bwMode="auto">
            <a:xfrm>
              <a:off x="4445" y="3015"/>
              <a:ext cx="635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フレーム番号</a:t>
              </a:r>
            </a:p>
          </p:txBody>
        </p:sp>
        <p:sp>
          <p:nvSpPr>
            <p:cNvPr id="775193" name="Rectangle 25"/>
            <p:cNvSpPr>
              <a:spLocks noChangeArrowheads="1"/>
            </p:cNvSpPr>
            <p:nvPr/>
          </p:nvSpPr>
          <p:spPr bwMode="auto">
            <a:xfrm>
              <a:off x="4445" y="3242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94" name="Rectangle 26"/>
            <p:cNvSpPr>
              <a:spLocks noChangeArrowheads="1"/>
            </p:cNvSpPr>
            <p:nvPr/>
          </p:nvSpPr>
          <p:spPr bwMode="auto">
            <a:xfrm>
              <a:off x="4445" y="3469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95" name="Rectangle 27"/>
            <p:cNvSpPr>
              <a:spLocks noChangeArrowheads="1"/>
            </p:cNvSpPr>
            <p:nvPr/>
          </p:nvSpPr>
          <p:spPr bwMode="auto">
            <a:xfrm>
              <a:off x="4128" y="3696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196" name="Rectangle 28"/>
            <p:cNvSpPr>
              <a:spLocks noChangeArrowheads="1"/>
            </p:cNvSpPr>
            <p:nvPr/>
          </p:nvSpPr>
          <p:spPr bwMode="auto">
            <a:xfrm>
              <a:off x="4445" y="3697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75199" name="Rectangle 31"/>
          <p:cNvSpPr>
            <a:spLocks noChangeArrowheads="1"/>
          </p:cNvSpPr>
          <p:nvPr/>
        </p:nvSpPr>
        <p:spPr bwMode="auto">
          <a:xfrm>
            <a:off x="1511300" y="6873875"/>
            <a:ext cx="1366838" cy="434975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5200" name="Rectangle 32"/>
          <p:cNvSpPr>
            <a:spLocks noChangeArrowheads="1"/>
          </p:cNvSpPr>
          <p:nvPr/>
        </p:nvSpPr>
        <p:spPr bwMode="auto">
          <a:xfrm>
            <a:off x="1511300" y="6873875"/>
            <a:ext cx="1366838" cy="434975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5201" name="Rectangle 33"/>
          <p:cNvSpPr>
            <a:spLocks noChangeArrowheads="1"/>
          </p:cNvSpPr>
          <p:nvPr/>
        </p:nvSpPr>
        <p:spPr bwMode="auto">
          <a:xfrm>
            <a:off x="4032250" y="6875463"/>
            <a:ext cx="1366838" cy="431800"/>
          </a:xfrm>
          <a:prstGeom prst="rect">
            <a:avLst/>
          </a:prstGeom>
          <a:solidFill>
            <a:srgbClr val="00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grpSp>
        <p:nvGrpSpPr>
          <p:cNvPr id="775215" name="Group 47"/>
          <p:cNvGrpSpPr>
            <a:grpSpLocks/>
          </p:cNvGrpSpPr>
          <p:nvPr/>
        </p:nvGrpSpPr>
        <p:grpSpPr bwMode="auto">
          <a:xfrm>
            <a:off x="6553200" y="6583363"/>
            <a:ext cx="1511300" cy="722312"/>
            <a:chOff x="4128" y="4147"/>
            <a:chExt cx="952" cy="455"/>
          </a:xfrm>
        </p:grpSpPr>
        <p:sp>
          <p:nvSpPr>
            <p:cNvPr id="775204" name="Rectangle 36"/>
            <p:cNvSpPr>
              <a:spLocks noChangeArrowheads="1"/>
            </p:cNvSpPr>
            <p:nvPr/>
          </p:nvSpPr>
          <p:spPr bwMode="auto">
            <a:xfrm>
              <a:off x="4128" y="4147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</a:t>
              </a:r>
            </a:p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番号</a:t>
              </a:r>
            </a:p>
          </p:txBody>
        </p:sp>
        <p:sp>
          <p:nvSpPr>
            <p:cNvPr id="775205" name="Rectangle 37"/>
            <p:cNvSpPr>
              <a:spLocks noChangeArrowheads="1"/>
            </p:cNvSpPr>
            <p:nvPr/>
          </p:nvSpPr>
          <p:spPr bwMode="auto">
            <a:xfrm>
              <a:off x="4128" y="4374"/>
              <a:ext cx="272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5207" name="Rectangle 39"/>
            <p:cNvSpPr>
              <a:spLocks noChangeArrowheads="1"/>
            </p:cNvSpPr>
            <p:nvPr/>
          </p:nvSpPr>
          <p:spPr bwMode="auto">
            <a:xfrm>
              <a:off x="4445" y="4148"/>
              <a:ext cx="635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フレーム番号</a:t>
              </a:r>
            </a:p>
          </p:txBody>
        </p:sp>
        <p:sp>
          <p:nvSpPr>
            <p:cNvPr id="775208" name="Rectangle 40"/>
            <p:cNvSpPr>
              <a:spLocks noChangeArrowheads="1"/>
            </p:cNvSpPr>
            <p:nvPr/>
          </p:nvSpPr>
          <p:spPr bwMode="auto">
            <a:xfrm>
              <a:off x="4445" y="4375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75216" name="Text Box 48"/>
          <p:cNvSpPr txBox="1">
            <a:spLocks noChangeArrowheads="1"/>
          </p:cNvSpPr>
          <p:nvPr/>
        </p:nvSpPr>
        <p:spPr bwMode="auto">
          <a:xfrm>
            <a:off x="6594688" y="3851275"/>
            <a:ext cx="169819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</a:t>
            </a:r>
          </a:p>
        </p:txBody>
      </p:sp>
      <p:sp>
        <p:nvSpPr>
          <p:cNvPr id="775218" name="Text Box 50"/>
          <p:cNvSpPr txBox="1">
            <a:spLocks noChangeArrowheads="1"/>
          </p:cNvSpPr>
          <p:nvPr/>
        </p:nvSpPr>
        <p:spPr bwMode="auto">
          <a:xfrm>
            <a:off x="6594688" y="5435600"/>
            <a:ext cx="169819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</a:t>
            </a:r>
          </a:p>
        </p:txBody>
      </p:sp>
      <p:sp>
        <p:nvSpPr>
          <p:cNvPr id="775219" name="Text Box 51"/>
          <p:cNvSpPr txBox="1">
            <a:spLocks noChangeArrowheads="1"/>
          </p:cNvSpPr>
          <p:nvPr/>
        </p:nvSpPr>
        <p:spPr bwMode="auto">
          <a:xfrm>
            <a:off x="6594688" y="6875463"/>
            <a:ext cx="1698199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ページテーブル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500" fill="hold"/>
                                        <p:tgtEl>
                                          <p:spTgt spid="775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5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5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" dur="500" fill="hold"/>
                                        <p:tgtEl>
                                          <p:spTgt spid="775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3" dur="500" fill="hold"/>
                                        <p:tgtEl>
                                          <p:spTgt spid="775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75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213" grpId="0" animBg="1"/>
      <p:bldP spid="775212" grpId="0" animBg="1"/>
      <p:bldP spid="775198" grpId="0" animBg="1"/>
      <p:bldP spid="775173" grpId="0" animBg="1"/>
      <p:bldP spid="775174" grpId="0" animBg="1"/>
      <p:bldP spid="775175" grpId="0" animBg="1"/>
      <p:bldP spid="775185" grpId="0" animBg="1"/>
      <p:bldP spid="775186" grpId="0" animBg="1"/>
      <p:bldP spid="775187" grpId="0" animBg="1"/>
      <p:bldP spid="775188" grpId="0" animBg="1"/>
      <p:bldP spid="775200" grpId="0" animBg="1"/>
      <p:bldP spid="775201" grpId="0" animBg="1"/>
      <p:bldP spid="775216" grpId="0"/>
      <p:bldP spid="775218" grpId="0"/>
      <p:bldP spid="7752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6" name="AutoShape 4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1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ページ化セグメンテーション</a:t>
            </a:r>
          </a:p>
        </p:txBody>
      </p:sp>
      <p:sp>
        <p:nvSpPr>
          <p:cNvPr id="776208" name="Rectangle 16"/>
          <p:cNvSpPr>
            <a:spLocks noChangeArrowheads="1"/>
          </p:cNvSpPr>
          <p:nvPr/>
        </p:nvSpPr>
        <p:spPr bwMode="auto">
          <a:xfrm>
            <a:off x="4465638" y="1403350"/>
            <a:ext cx="1366837" cy="5761038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231" name="Text Box 39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233" name="Text Box 41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235" name="Text Box 43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237" name="Text Box 45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293" name="Rectangle 101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294" name="Text Box 102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76295" name="Text Box 103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76296" name="Rectangle 104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297" name="Text Box 105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76300" name="Rectangle 108"/>
          <p:cNvSpPr>
            <a:spLocks noChangeArrowheads="1"/>
          </p:cNvSpPr>
          <p:nvPr/>
        </p:nvSpPr>
        <p:spPr bwMode="auto">
          <a:xfrm>
            <a:off x="1223963" y="1476375"/>
            <a:ext cx="8636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123</a:t>
            </a:r>
          </a:p>
        </p:txBody>
      </p:sp>
      <p:grpSp>
        <p:nvGrpSpPr>
          <p:cNvPr id="776301" name="Group 109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76302" name="Rectangle 110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  <p:sp>
          <p:nvSpPr>
            <p:cNvPr id="776303" name="Rectangle 111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sp>
        <p:nvSpPr>
          <p:cNvPr id="776314" name="Rectangle 122"/>
          <p:cNvSpPr>
            <a:spLocks noChangeArrowheads="1"/>
          </p:cNvSpPr>
          <p:nvPr/>
        </p:nvSpPr>
        <p:spPr bwMode="auto">
          <a:xfrm>
            <a:off x="676275" y="3922713"/>
            <a:ext cx="10080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基底アドレス</a:t>
            </a:r>
          </a:p>
        </p:txBody>
      </p:sp>
      <p:sp>
        <p:nvSpPr>
          <p:cNvPr id="776316" name="Rectangle 124"/>
          <p:cNvSpPr>
            <a:spLocks noChangeArrowheads="1"/>
          </p:cNvSpPr>
          <p:nvPr/>
        </p:nvSpPr>
        <p:spPr bwMode="auto">
          <a:xfrm>
            <a:off x="676275" y="4283075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18" name="Rectangle 126"/>
          <p:cNvSpPr>
            <a:spLocks noChangeArrowheads="1"/>
          </p:cNvSpPr>
          <p:nvPr/>
        </p:nvSpPr>
        <p:spPr bwMode="auto">
          <a:xfrm>
            <a:off x="676275" y="46434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20" name="Rectangle 128"/>
          <p:cNvSpPr>
            <a:spLocks noChangeArrowheads="1"/>
          </p:cNvSpPr>
          <p:nvPr/>
        </p:nvSpPr>
        <p:spPr bwMode="auto">
          <a:xfrm>
            <a:off x="676275" y="5364163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22" name="Rectangle 130"/>
          <p:cNvSpPr>
            <a:spLocks noChangeArrowheads="1"/>
          </p:cNvSpPr>
          <p:nvPr/>
        </p:nvSpPr>
        <p:spPr bwMode="auto">
          <a:xfrm>
            <a:off x="676275" y="5722938"/>
            <a:ext cx="1008063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31" name="Text Box 139"/>
          <p:cNvSpPr txBox="1">
            <a:spLocks noChangeArrowheads="1"/>
          </p:cNvSpPr>
          <p:nvPr/>
        </p:nvSpPr>
        <p:spPr bwMode="auto">
          <a:xfrm>
            <a:off x="398237" y="4606925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76332" name="Text Box 140"/>
          <p:cNvSpPr txBox="1">
            <a:spLocks noChangeArrowheads="1"/>
          </p:cNvSpPr>
          <p:nvPr/>
        </p:nvSpPr>
        <p:spPr bwMode="auto">
          <a:xfrm>
            <a:off x="398237" y="4246563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76333" name="Text Box 141"/>
          <p:cNvSpPr txBox="1">
            <a:spLocks noChangeArrowheads="1"/>
          </p:cNvSpPr>
          <p:nvPr/>
        </p:nvSpPr>
        <p:spPr bwMode="auto">
          <a:xfrm>
            <a:off x="398237" y="4967288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76334" name="Text Box 142"/>
          <p:cNvSpPr txBox="1">
            <a:spLocks noChangeArrowheads="1"/>
          </p:cNvSpPr>
          <p:nvPr/>
        </p:nvSpPr>
        <p:spPr bwMode="auto">
          <a:xfrm>
            <a:off x="398237" y="5327650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76335" name="Text Box 143"/>
          <p:cNvSpPr txBox="1">
            <a:spLocks noChangeArrowheads="1"/>
          </p:cNvSpPr>
          <p:nvPr/>
        </p:nvSpPr>
        <p:spPr bwMode="auto">
          <a:xfrm>
            <a:off x="398237" y="5688013"/>
            <a:ext cx="31160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76340" name="Rectangle 148"/>
          <p:cNvSpPr>
            <a:spLocks noChangeArrowheads="1"/>
          </p:cNvSpPr>
          <p:nvPr/>
        </p:nvSpPr>
        <p:spPr bwMode="auto">
          <a:xfrm>
            <a:off x="1684338" y="3924300"/>
            <a:ext cx="1008062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セグメント長</a:t>
            </a:r>
          </a:p>
        </p:txBody>
      </p:sp>
      <p:sp>
        <p:nvSpPr>
          <p:cNvPr id="776341" name="Rectangle 149"/>
          <p:cNvSpPr>
            <a:spLocks noChangeArrowheads="1"/>
          </p:cNvSpPr>
          <p:nvPr/>
        </p:nvSpPr>
        <p:spPr bwMode="auto">
          <a:xfrm>
            <a:off x="1684338" y="4284663"/>
            <a:ext cx="10080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42" name="Rectangle 150"/>
          <p:cNvSpPr>
            <a:spLocks noChangeArrowheads="1"/>
          </p:cNvSpPr>
          <p:nvPr/>
        </p:nvSpPr>
        <p:spPr bwMode="auto">
          <a:xfrm>
            <a:off x="1684338" y="4645025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43" name="Rectangle 151"/>
          <p:cNvSpPr>
            <a:spLocks noChangeArrowheads="1"/>
          </p:cNvSpPr>
          <p:nvPr/>
        </p:nvSpPr>
        <p:spPr bwMode="auto">
          <a:xfrm>
            <a:off x="1684338" y="5365750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44" name="Rectangle 152"/>
          <p:cNvSpPr>
            <a:spLocks noChangeArrowheads="1"/>
          </p:cNvSpPr>
          <p:nvPr/>
        </p:nvSpPr>
        <p:spPr bwMode="auto">
          <a:xfrm>
            <a:off x="1684338" y="5724525"/>
            <a:ext cx="10080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50" name="Rectangle 158"/>
          <p:cNvSpPr>
            <a:spLocks noChangeArrowheads="1"/>
          </p:cNvSpPr>
          <p:nvPr/>
        </p:nvSpPr>
        <p:spPr bwMode="auto">
          <a:xfrm>
            <a:off x="676275" y="5003800"/>
            <a:ext cx="1008063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51" name="Rectangle 159"/>
          <p:cNvSpPr>
            <a:spLocks noChangeArrowheads="1"/>
          </p:cNvSpPr>
          <p:nvPr/>
        </p:nvSpPr>
        <p:spPr bwMode="auto">
          <a:xfrm>
            <a:off x="1684338" y="5005388"/>
            <a:ext cx="10080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54" name="Rectangle 162"/>
          <p:cNvSpPr>
            <a:spLocks noChangeArrowheads="1"/>
          </p:cNvSpPr>
          <p:nvPr/>
        </p:nvSpPr>
        <p:spPr bwMode="auto">
          <a:xfrm>
            <a:off x="676275" y="4281488"/>
            <a:ext cx="10080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6000</a:t>
            </a:r>
          </a:p>
        </p:txBody>
      </p:sp>
      <p:sp>
        <p:nvSpPr>
          <p:cNvPr id="776355" name="Rectangle 163"/>
          <p:cNvSpPr>
            <a:spLocks noChangeArrowheads="1"/>
          </p:cNvSpPr>
          <p:nvPr/>
        </p:nvSpPr>
        <p:spPr bwMode="auto">
          <a:xfrm>
            <a:off x="1684338" y="4283075"/>
            <a:ext cx="10080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1000</a:t>
            </a:r>
          </a:p>
        </p:txBody>
      </p:sp>
      <p:sp>
        <p:nvSpPr>
          <p:cNvPr id="776356" name="Rectangle 164"/>
          <p:cNvSpPr>
            <a:spLocks noChangeArrowheads="1"/>
          </p:cNvSpPr>
          <p:nvPr/>
        </p:nvSpPr>
        <p:spPr bwMode="auto">
          <a:xfrm>
            <a:off x="576263" y="1476375"/>
            <a:ext cx="33655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76357" name="Rectangle 165"/>
          <p:cNvSpPr>
            <a:spLocks noChangeArrowheads="1"/>
          </p:cNvSpPr>
          <p:nvPr/>
        </p:nvSpPr>
        <p:spPr bwMode="auto">
          <a:xfrm>
            <a:off x="908050" y="1476375"/>
            <a:ext cx="33655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76364" name="Text Box 172"/>
          <p:cNvSpPr txBox="1">
            <a:spLocks noChangeArrowheads="1"/>
          </p:cNvSpPr>
          <p:nvPr/>
        </p:nvSpPr>
        <p:spPr bwMode="auto">
          <a:xfrm>
            <a:off x="3540335" y="36353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366" name="Text Box 174"/>
          <p:cNvSpPr txBox="1">
            <a:spLocks noChangeArrowheads="1"/>
          </p:cNvSpPr>
          <p:nvPr/>
        </p:nvSpPr>
        <p:spPr bwMode="auto">
          <a:xfrm>
            <a:off x="3540335" y="421163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368" name="Text Box 176"/>
          <p:cNvSpPr txBox="1">
            <a:spLocks noChangeArrowheads="1"/>
          </p:cNvSpPr>
          <p:nvPr/>
        </p:nvSpPr>
        <p:spPr bwMode="auto">
          <a:xfrm>
            <a:off x="3540335" y="478790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370" name="Text Box 178"/>
          <p:cNvSpPr txBox="1">
            <a:spLocks noChangeArrowheads="1"/>
          </p:cNvSpPr>
          <p:nvPr/>
        </p:nvSpPr>
        <p:spPr bwMode="auto">
          <a:xfrm>
            <a:off x="3540335" y="536416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372" name="Text Box 180"/>
          <p:cNvSpPr txBox="1">
            <a:spLocks noChangeArrowheads="1"/>
          </p:cNvSpPr>
          <p:nvPr/>
        </p:nvSpPr>
        <p:spPr bwMode="auto">
          <a:xfrm>
            <a:off x="3540335" y="594042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374" name="Text Box 182"/>
          <p:cNvSpPr txBox="1">
            <a:spLocks noChangeArrowheads="1"/>
          </p:cNvSpPr>
          <p:nvPr/>
        </p:nvSpPr>
        <p:spPr bwMode="auto">
          <a:xfrm>
            <a:off x="3540335" y="65166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76375" name="Rectangle 183"/>
          <p:cNvSpPr>
            <a:spLocks noChangeArrowheads="1"/>
          </p:cNvSpPr>
          <p:nvPr/>
        </p:nvSpPr>
        <p:spPr bwMode="auto">
          <a:xfrm>
            <a:off x="4464050" y="1403350"/>
            <a:ext cx="1366838" cy="230505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</a:t>
            </a:r>
          </a:p>
          <a:p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</a:t>
            </a:r>
          </a:p>
          <a:p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</a:t>
            </a:r>
          </a:p>
        </p:txBody>
      </p:sp>
      <p:sp>
        <p:nvSpPr>
          <p:cNvPr id="776376" name="Text Box 184"/>
          <p:cNvSpPr txBox="1">
            <a:spLocks noChangeArrowheads="1"/>
          </p:cNvSpPr>
          <p:nvPr/>
        </p:nvSpPr>
        <p:spPr bwMode="auto">
          <a:xfrm>
            <a:off x="4585377" y="9461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776377" name="Rectangle 185"/>
          <p:cNvSpPr>
            <a:spLocks noChangeArrowheads="1"/>
          </p:cNvSpPr>
          <p:nvPr/>
        </p:nvSpPr>
        <p:spPr bwMode="auto">
          <a:xfrm>
            <a:off x="4464050" y="4284663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76378" name="Rectangle 186"/>
          <p:cNvSpPr>
            <a:spLocks noChangeArrowheads="1"/>
          </p:cNvSpPr>
          <p:nvPr/>
        </p:nvSpPr>
        <p:spPr bwMode="auto">
          <a:xfrm>
            <a:off x="4464050" y="4859338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76379" name="Rectangle 187"/>
          <p:cNvSpPr>
            <a:spLocks noChangeArrowheads="1"/>
          </p:cNvSpPr>
          <p:nvPr/>
        </p:nvSpPr>
        <p:spPr bwMode="auto">
          <a:xfrm>
            <a:off x="4464050" y="6011863"/>
            <a:ext cx="1366838" cy="574675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776393" name="Rectangle 201"/>
          <p:cNvSpPr>
            <a:spLocks noChangeArrowheads="1"/>
          </p:cNvSpPr>
          <p:nvPr/>
        </p:nvSpPr>
        <p:spPr bwMode="auto">
          <a:xfrm>
            <a:off x="6483350" y="1403350"/>
            <a:ext cx="1366838" cy="5761038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</a:t>
            </a:r>
          </a:p>
        </p:txBody>
      </p:sp>
      <p:sp>
        <p:nvSpPr>
          <p:cNvPr id="776392" name="Rectangle 200"/>
          <p:cNvSpPr>
            <a:spLocks noChangeArrowheads="1"/>
          </p:cNvSpPr>
          <p:nvPr/>
        </p:nvSpPr>
        <p:spPr bwMode="auto">
          <a:xfrm>
            <a:off x="6480175" y="2555875"/>
            <a:ext cx="1366838" cy="1150938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6198" name="Rectangle 6"/>
          <p:cNvSpPr>
            <a:spLocks noChangeArrowheads="1"/>
          </p:cNvSpPr>
          <p:nvPr/>
        </p:nvSpPr>
        <p:spPr bwMode="auto">
          <a:xfrm>
            <a:off x="6480175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76207" name="Rectangle 15"/>
          <p:cNvSpPr>
            <a:spLocks noChangeArrowheads="1"/>
          </p:cNvSpPr>
          <p:nvPr/>
        </p:nvSpPr>
        <p:spPr bwMode="auto">
          <a:xfrm>
            <a:off x="6480175" y="658812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776385" name="Rectangle 193"/>
          <p:cNvSpPr>
            <a:spLocks noChangeArrowheads="1"/>
          </p:cNvSpPr>
          <p:nvPr/>
        </p:nvSpPr>
        <p:spPr bwMode="auto">
          <a:xfrm>
            <a:off x="6478588" y="2555875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76384" name="Rectangle 192"/>
          <p:cNvSpPr>
            <a:spLocks noChangeArrowheads="1"/>
          </p:cNvSpPr>
          <p:nvPr/>
        </p:nvSpPr>
        <p:spPr bwMode="auto">
          <a:xfrm>
            <a:off x="6483350" y="19637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endParaRPr lang="ja-JP" altLang="en-US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86" name="Rectangle 194"/>
          <p:cNvSpPr>
            <a:spLocks noChangeArrowheads="1"/>
          </p:cNvSpPr>
          <p:nvPr/>
        </p:nvSpPr>
        <p:spPr bwMode="auto">
          <a:xfrm>
            <a:off x="6481763" y="3114675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76307" name="Rectangle 115"/>
          <p:cNvSpPr>
            <a:spLocks noChangeArrowheads="1"/>
          </p:cNvSpPr>
          <p:nvPr/>
        </p:nvSpPr>
        <p:spPr bwMode="auto">
          <a:xfrm>
            <a:off x="6486525" y="2611438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87" name="Rectangle 195"/>
          <p:cNvSpPr>
            <a:spLocks noChangeArrowheads="1"/>
          </p:cNvSpPr>
          <p:nvPr/>
        </p:nvSpPr>
        <p:spPr bwMode="auto">
          <a:xfrm>
            <a:off x="6483350" y="36909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76388" name="Rectangle 196"/>
          <p:cNvSpPr>
            <a:spLocks noChangeArrowheads="1"/>
          </p:cNvSpPr>
          <p:nvPr/>
        </p:nvSpPr>
        <p:spPr bwMode="auto">
          <a:xfrm>
            <a:off x="6483350" y="42672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776389" name="Rectangle 197"/>
          <p:cNvSpPr>
            <a:spLocks noChangeArrowheads="1"/>
          </p:cNvSpPr>
          <p:nvPr/>
        </p:nvSpPr>
        <p:spPr bwMode="auto">
          <a:xfrm>
            <a:off x="6483350" y="48434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76390" name="Rectangle 198"/>
          <p:cNvSpPr>
            <a:spLocks noChangeArrowheads="1"/>
          </p:cNvSpPr>
          <p:nvPr/>
        </p:nvSpPr>
        <p:spPr bwMode="auto">
          <a:xfrm>
            <a:off x="6483350" y="541972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776391" name="Rectangle 199"/>
          <p:cNvSpPr>
            <a:spLocks noChangeArrowheads="1"/>
          </p:cNvSpPr>
          <p:nvPr/>
        </p:nvSpPr>
        <p:spPr bwMode="auto">
          <a:xfrm>
            <a:off x="6483350" y="5995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776394" name="Rectangle 202"/>
          <p:cNvSpPr>
            <a:spLocks noChangeArrowheads="1"/>
          </p:cNvSpPr>
          <p:nvPr/>
        </p:nvSpPr>
        <p:spPr bwMode="auto">
          <a:xfrm>
            <a:off x="4464050" y="1403350"/>
            <a:ext cx="1366838" cy="1150938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</a:p>
        </p:txBody>
      </p:sp>
      <p:sp>
        <p:nvSpPr>
          <p:cNvPr id="776395" name="Rectangle 203"/>
          <p:cNvSpPr>
            <a:spLocks noChangeArrowheads="1"/>
          </p:cNvSpPr>
          <p:nvPr/>
        </p:nvSpPr>
        <p:spPr bwMode="auto">
          <a:xfrm>
            <a:off x="4459288" y="14033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76396" name="Rectangle 204"/>
          <p:cNvSpPr>
            <a:spLocks noChangeArrowheads="1"/>
          </p:cNvSpPr>
          <p:nvPr/>
        </p:nvSpPr>
        <p:spPr bwMode="auto">
          <a:xfrm>
            <a:off x="4462463" y="19621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76308" name="Rectangle 116"/>
          <p:cNvSpPr>
            <a:spLocks noChangeArrowheads="1"/>
          </p:cNvSpPr>
          <p:nvPr/>
        </p:nvSpPr>
        <p:spPr bwMode="auto">
          <a:xfrm>
            <a:off x="4464050" y="147637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97" name="Rectangle 205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98" name="Rectangle 206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6399" name="Rectangle 207"/>
          <p:cNvSpPr>
            <a:spLocks noChangeArrowheads="1"/>
          </p:cNvSpPr>
          <p:nvPr/>
        </p:nvSpPr>
        <p:spPr bwMode="auto">
          <a:xfrm>
            <a:off x="6478588" y="4859338"/>
            <a:ext cx="1366837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76400" name="Rectangle 208"/>
          <p:cNvSpPr>
            <a:spLocks noChangeArrowheads="1"/>
          </p:cNvSpPr>
          <p:nvPr/>
        </p:nvSpPr>
        <p:spPr bwMode="auto">
          <a:xfrm>
            <a:off x="4459288" y="2555875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776401" name="Rectangle 209"/>
          <p:cNvSpPr>
            <a:spLocks noChangeArrowheads="1"/>
          </p:cNvSpPr>
          <p:nvPr/>
        </p:nvSpPr>
        <p:spPr bwMode="auto">
          <a:xfrm>
            <a:off x="6478588" y="1403350"/>
            <a:ext cx="1366837" cy="576263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76402" name="Rectangle 210"/>
          <p:cNvSpPr>
            <a:spLocks noChangeArrowheads="1"/>
          </p:cNvSpPr>
          <p:nvPr/>
        </p:nvSpPr>
        <p:spPr bwMode="auto">
          <a:xfrm>
            <a:off x="4459288" y="3132138"/>
            <a:ext cx="1366837" cy="576262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76403" name="Rectangle 211"/>
          <p:cNvSpPr>
            <a:spLocks noChangeArrowheads="1"/>
          </p:cNvSpPr>
          <p:nvPr/>
        </p:nvSpPr>
        <p:spPr bwMode="auto">
          <a:xfrm>
            <a:off x="673100" y="5003800"/>
            <a:ext cx="1008063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8000</a:t>
            </a:r>
          </a:p>
        </p:txBody>
      </p:sp>
      <p:sp>
        <p:nvSpPr>
          <p:cNvPr id="776404" name="Rectangle 212"/>
          <p:cNvSpPr>
            <a:spLocks noChangeArrowheads="1"/>
          </p:cNvSpPr>
          <p:nvPr/>
        </p:nvSpPr>
        <p:spPr bwMode="auto">
          <a:xfrm>
            <a:off x="1681163" y="5005388"/>
            <a:ext cx="1008062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1000</a:t>
            </a:r>
          </a:p>
        </p:txBody>
      </p:sp>
      <p:sp>
        <p:nvSpPr>
          <p:cNvPr id="776405" name="Rectangle 213"/>
          <p:cNvSpPr>
            <a:spLocks noChangeArrowheads="1"/>
          </p:cNvSpPr>
          <p:nvPr/>
        </p:nvSpPr>
        <p:spPr bwMode="auto">
          <a:xfrm>
            <a:off x="676275" y="4643438"/>
            <a:ext cx="10080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5000</a:t>
            </a:r>
          </a:p>
        </p:txBody>
      </p:sp>
      <p:sp>
        <p:nvSpPr>
          <p:cNvPr id="776406" name="Rectangle 214"/>
          <p:cNvSpPr>
            <a:spLocks noChangeArrowheads="1"/>
          </p:cNvSpPr>
          <p:nvPr/>
        </p:nvSpPr>
        <p:spPr bwMode="auto">
          <a:xfrm>
            <a:off x="1684338" y="4645025"/>
            <a:ext cx="10080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2000</a:t>
            </a:r>
          </a:p>
        </p:txBody>
      </p:sp>
      <p:sp>
        <p:nvSpPr>
          <p:cNvPr id="776407" name="Text Box 215"/>
          <p:cNvSpPr txBox="1">
            <a:spLocks noChangeArrowheads="1"/>
          </p:cNvSpPr>
          <p:nvPr/>
        </p:nvSpPr>
        <p:spPr bwMode="auto">
          <a:xfrm>
            <a:off x="7879207" y="2555875"/>
            <a:ext cx="1157986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  <a:r>
              <a:rPr lang="en-US" altLang="ja-JP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76408" name="Text Box 216"/>
          <p:cNvSpPr txBox="1">
            <a:spLocks noChangeArrowheads="1"/>
          </p:cNvSpPr>
          <p:nvPr/>
        </p:nvSpPr>
        <p:spPr bwMode="auto">
          <a:xfrm>
            <a:off x="7879207" y="1403350"/>
            <a:ext cx="1157986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  <a:r>
              <a:rPr lang="en-US" altLang="ja-JP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76409" name="Text Box 217"/>
          <p:cNvSpPr txBox="1">
            <a:spLocks noChangeArrowheads="1"/>
          </p:cNvSpPr>
          <p:nvPr/>
        </p:nvSpPr>
        <p:spPr bwMode="auto">
          <a:xfrm>
            <a:off x="7879207" y="4859338"/>
            <a:ext cx="1157986" cy="34073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</a:t>
            </a:r>
            <a:r>
              <a:rPr lang="en-US" altLang="ja-JP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cxnSp>
        <p:nvCxnSpPr>
          <p:cNvPr id="776410" name="AutoShape 218"/>
          <p:cNvCxnSpPr>
            <a:cxnSpLocks noChangeShapeType="1"/>
            <a:stCxn id="776356" idx="2"/>
            <a:endCxn id="776332" idx="1"/>
          </p:cNvCxnSpPr>
          <p:nvPr/>
        </p:nvCxnSpPr>
        <p:spPr bwMode="auto">
          <a:xfrm rot="5400000">
            <a:off x="-662660" y="3040511"/>
            <a:ext cx="2468096" cy="346301"/>
          </a:xfrm>
          <a:prstGeom prst="bentConnector4">
            <a:avLst>
              <a:gd name="adj1" fmla="val 45925"/>
              <a:gd name="adj2" fmla="val 166012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76412" name="AutoShape 220"/>
          <p:cNvCxnSpPr>
            <a:cxnSpLocks noChangeShapeType="1"/>
            <a:stCxn id="776355" idx="3"/>
            <a:endCxn id="776368" idx="1"/>
          </p:cNvCxnSpPr>
          <p:nvPr/>
        </p:nvCxnSpPr>
        <p:spPr bwMode="auto">
          <a:xfrm>
            <a:off x="2692400" y="4463257"/>
            <a:ext cx="847935" cy="47962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76422" name="Rectangle 230"/>
          <p:cNvSpPr>
            <a:spLocks noChangeArrowheads="1"/>
          </p:cNvSpPr>
          <p:nvPr/>
        </p:nvSpPr>
        <p:spPr bwMode="auto">
          <a:xfrm>
            <a:off x="4464050" y="4859338"/>
            <a:ext cx="1366838" cy="574675"/>
          </a:xfrm>
          <a:prstGeom prst="rect">
            <a:avLst/>
          </a:prstGeom>
          <a:solidFill>
            <a:srgbClr val="EAEAEA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grpSp>
        <p:nvGrpSpPr>
          <p:cNvPr id="776421" name="Group 229"/>
          <p:cNvGrpSpPr>
            <a:grpSpLocks/>
          </p:cNvGrpSpPr>
          <p:nvPr/>
        </p:nvGrpSpPr>
        <p:grpSpPr bwMode="auto">
          <a:xfrm>
            <a:off x="5400675" y="1908175"/>
            <a:ext cx="3240088" cy="2374900"/>
            <a:chOff x="1724" y="113"/>
            <a:chExt cx="2041" cy="1496"/>
          </a:xfrm>
        </p:grpSpPr>
        <p:sp>
          <p:nvSpPr>
            <p:cNvPr id="776414" name="AutoShape 222"/>
            <p:cNvSpPr>
              <a:spLocks noChangeArrowheads="1"/>
            </p:cNvSpPr>
            <p:nvPr/>
          </p:nvSpPr>
          <p:spPr bwMode="auto">
            <a:xfrm>
              <a:off x="1724" y="113"/>
              <a:ext cx="2041" cy="1496"/>
            </a:xfrm>
            <a:prstGeom prst="wedgeRoundRectCallout">
              <a:avLst>
                <a:gd name="adj1" fmla="val -41523"/>
                <a:gd name="adj2" fmla="val 84560"/>
                <a:gd name="adj3" fmla="val 16667"/>
              </a:avLst>
            </a:prstGeom>
            <a:solidFill>
              <a:srgbClr val="EAEAEA"/>
            </a:solidFill>
            <a:ln w="38100" algn="ctr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セグメント</a:t>
              </a:r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用</a:t>
              </a:r>
            </a:p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ページテーブル</a:t>
              </a: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6415" name="Rectangle 223"/>
            <p:cNvSpPr>
              <a:spLocks noChangeArrowheads="1"/>
            </p:cNvSpPr>
            <p:nvPr/>
          </p:nvSpPr>
          <p:spPr bwMode="auto">
            <a:xfrm>
              <a:off x="2132" y="702"/>
              <a:ext cx="635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ページ番号</a:t>
              </a:r>
            </a:p>
          </p:txBody>
        </p:sp>
        <p:sp>
          <p:nvSpPr>
            <p:cNvPr id="776416" name="Rectangle 224"/>
            <p:cNvSpPr>
              <a:spLocks noChangeArrowheads="1"/>
            </p:cNvSpPr>
            <p:nvPr/>
          </p:nvSpPr>
          <p:spPr bwMode="auto">
            <a:xfrm>
              <a:off x="2132" y="929"/>
              <a:ext cx="635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A5002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776417" name="Rectangle 225"/>
            <p:cNvSpPr>
              <a:spLocks noChangeArrowheads="1"/>
            </p:cNvSpPr>
            <p:nvPr/>
          </p:nvSpPr>
          <p:spPr bwMode="auto">
            <a:xfrm>
              <a:off x="2132" y="1156"/>
              <a:ext cx="635" cy="22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A5002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776418" name="Rectangle 226"/>
            <p:cNvSpPr>
              <a:spLocks noChangeArrowheads="1"/>
            </p:cNvSpPr>
            <p:nvPr/>
          </p:nvSpPr>
          <p:spPr bwMode="auto">
            <a:xfrm>
              <a:off x="2767" y="703"/>
              <a:ext cx="635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フレーム番号</a:t>
              </a:r>
            </a:p>
          </p:txBody>
        </p:sp>
        <p:sp>
          <p:nvSpPr>
            <p:cNvPr id="776419" name="Rectangle 227"/>
            <p:cNvSpPr>
              <a:spLocks noChangeArrowheads="1"/>
            </p:cNvSpPr>
            <p:nvPr/>
          </p:nvSpPr>
          <p:spPr bwMode="auto">
            <a:xfrm>
              <a:off x="2767" y="930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776420" name="Rectangle 228"/>
            <p:cNvSpPr>
              <a:spLocks noChangeArrowheads="1"/>
            </p:cNvSpPr>
            <p:nvPr/>
          </p:nvSpPr>
          <p:spPr bwMode="auto">
            <a:xfrm>
              <a:off x="2767" y="1157"/>
              <a:ext cx="635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76426" name="AutoShape 234"/>
          <p:cNvCxnSpPr>
            <a:cxnSpLocks noChangeShapeType="1"/>
            <a:stCxn id="776357" idx="0"/>
            <a:endCxn id="776416" idx="1"/>
          </p:cNvCxnSpPr>
          <p:nvPr/>
        </p:nvCxnSpPr>
        <p:spPr bwMode="auto">
          <a:xfrm rot="5400000" flipV="1">
            <a:off x="2598737" y="-65087"/>
            <a:ext cx="1927225" cy="4972050"/>
          </a:xfrm>
          <a:prstGeom prst="bentConnector4">
            <a:avLst>
              <a:gd name="adj1" fmla="val -10875"/>
              <a:gd name="adj2" fmla="val 51694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76427" name="Text Box 235"/>
          <p:cNvSpPr txBox="1">
            <a:spLocks noChangeArrowheads="1"/>
          </p:cNvSpPr>
          <p:nvPr/>
        </p:nvSpPr>
        <p:spPr bwMode="auto">
          <a:xfrm>
            <a:off x="566921" y="6046788"/>
            <a:ext cx="2196732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セグメントテーブル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7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6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7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7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7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7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7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7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7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7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7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7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7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7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7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7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77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7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7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77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77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7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300" grpId="0" animBg="1"/>
      <p:bldP spid="776354" grpId="0" animBg="1"/>
      <p:bldP spid="776355" grpId="0" animBg="1"/>
      <p:bldP spid="776356" grpId="0" animBg="1"/>
      <p:bldP spid="776357" grpId="0" animBg="1"/>
      <p:bldP spid="776377" grpId="0" animBg="1"/>
      <p:bldP spid="776378" grpId="0" animBg="1"/>
      <p:bldP spid="776379" grpId="0" animBg="1"/>
      <p:bldP spid="776392" grpId="0" animBg="1"/>
      <p:bldP spid="776198" grpId="0" animBg="1"/>
      <p:bldP spid="776207" grpId="0" animBg="1"/>
      <p:bldP spid="776385" grpId="0" animBg="1"/>
      <p:bldP spid="776384" grpId="0" animBg="1"/>
      <p:bldP spid="776386" grpId="0" animBg="1"/>
      <p:bldP spid="776307" grpId="0" animBg="1"/>
      <p:bldP spid="776387" grpId="0" animBg="1"/>
      <p:bldP spid="776388" grpId="0" animBg="1"/>
      <p:bldP spid="776389" grpId="0" animBg="1"/>
      <p:bldP spid="776390" grpId="0" animBg="1"/>
      <p:bldP spid="776391" grpId="0" animBg="1"/>
      <p:bldP spid="776394" grpId="0" animBg="1"/>
      <p:bldP spid="776395" grpId="0" animBg="1"/>
      <p:bldP spid="776396" grpId="0" animBg="1"/>
      <p:bldP spid="776308" grpId="0" animBg="1"/>
      <p:bldP spid="776397" grpId="0" animBg="1"/>
      <p:bldP spid="776398" grpId="0" animBg="1"/>
      <p:bldP spid="776399" grpId="0" animBg="1"/>
      <p:bldP spid="776400" grpId="0" animBg="1"/>
      <p:bldP spid="776401" grpId="0" animBg="1"/>
      <p:bldP spid="776402" grpId="0" animBg="1"/>
      <p:bldP spid="776403" grpId="0" animBg="1"/>
      <p:bldP spid="776404" grpId="0" animBg="1"/>
      <p:bldP spid="776405" grpId="0" animBg="1"/>
      <p:bldP spid="776406" grpId="0" animBg="1"/>
      <p:bldP spid="776407" grpId="0"/>
      <p:bldP spid="776408" grpId="0"/>
      <p:bldP spid="776409" grpId="0"/>
      <p:bldP spid="7764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ja-JP" altLang="en-US" sz="2000"/>
              <a:t>ページ化セグメンテーションにおける</a:t>
            </a:r>
            <a:br>
              <a:rPr lang="ja-JP" altLang="en-US" sz="3200"/>
            </a:br>
            <a:r>
              <a:rPr lang="ja-JP" altLang="en-US" sz="3200"/>
              <a:t>仮想アドレス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仮想アドレスの構造</a:t>
            </a:r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pPr lvl="1"/>
            <a:r>
              <a:rPr lang="ja-JP" altLang="en-US"/>
              <a:t>セグメントがページ単位で構成されている</a:t>
            </a:r>
          </a:p>
          <a:p>
            <a:pPr lvl="2"/>
            <a:r>
              <a:rPr lang="ja-JP" altLang="en-US"/>
              <a:t>セグメンテーションとページングの階層化</a:t>
            </a:r>
          </a:p>
          <a:p>
            <a:pPr lvl="1"/>
            <a:r>
              <a:rPr lang="ja-JP" altLang="en-US"/>
              <a:t>セグメント内相対アドレスが，</a:t>
            </a:r>
            <a:br>
              <a:rPr lang="ja-JP" altLang="en-US"/>
            </a:br>
            <a:r>
              <a:rPr lang="ja-JP" altLang="en-US"/>
              <a:t>ページングにおける仮想アドレスに相当</a:t>
            </a:r>
          </a:p>
          <a:p>
            <a:pPr lvl="2"/>
            <a:r>
              <a:rPr lang="ja-JP" altLang="en-US"/>
              <a:t>仮想アドレスの構造も二階層になっていると</a:t>
            </a:r>
            <a:br>
              <a:rPr lang="ja-JP" altLang="en-US"/>
            </a:br>
            <a:r>
              <a:rPr lang="ja-JP" altLang="en-US"/>
              <a:t>考えるとわかりやすい</a:t>
            </a:r>
          </a:p>
        </p:txBody>
      </p:sp>
      <p:sp>
        <p:nvSpPr>
          <p:cNvPr id="777220" name="Rectangle 4"/>
          <p:cNvSpPr>
            <a:spLocks noChangeArrowheads="1"/>
          </p:cNvSpPr>
          <p:nvPr/>
        </p:nvSpPr>
        <p:spPr bwMode="auto">
          <a:xfrm>
            <a:off x="1008063" y="1979613"/>
            <a:ext cx="8208962" cy="1584325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77221" name="Rectangle 5"/>
          <p:cNvSpPr>
            <a:spLocks noChangeArrowheads="1"/>
          </p:cNvSpPr>
          <p:nvPr/>
        </p:nvSpPr>
        <p:spPr bwMode="auto">
          <a:xfrm>
            <a:off x="1008063" y="1979613"/>
            <a:ext cx="4103687" cy="1584325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セグメント番号</a:t>
            </a:r>
          </a:p>
        </p:txBody>
      </p:sp>
      <p:sp>
        <p:nvSpPr>
          <p:cNvPr id="777222" name="Rectangle 6"/>
          <p:cNvSpPr>
            <a:spLocks noChangeArrowheads="1"/>
          </p:cNvSpPr>
          <p:nvPr/>
        </p:nvSpPr>
        <p:spPr bwMode="auto">
          <a:xfrm>
            <a:off x="5111750" y="1979613"/>
            <a:ext cx="4105275" cy="1584325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セグメント内の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相対アドレス</a:t>
            </a:r>
          </a:p>
        </p:txBody>
      </p:sp>
      <p:sp>
        <p:nvSpPr>
          <p:cNvPr id="777223" name="Rectangle 7"/>
          <p:cNvSpPr>
            <a:spLocks noChangeArrowheads="1"/>
          </p:cNvSpPr>
          <p:nvPr/>
        </p:nvSpPr>
        <p:spPr bwMode="auto">
          <a:xfrm>
            <a:off x="5111750" y="1979613"/>
            <a:ext cx="1081088" cy="1584325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番号</a:t>
            </a:r>
          </a:p>
        </p:txBody>
      </p:sp>
      <p:sp>
        <p:nvSpPr>
          <p:cNvPr id="777224" name="Rectangle 8"/>
          <p:cNvSpPr>
            <a:spLocks noChangeArrowheads="1"/>
          </p:cNvSpPr>
          <p:nvPr/>
        </p:nvSpPr>
        <p:spPr bwMode="auto">
          <a:xfrm>
            <a:off x="6192838" y="1979613"/>
            <a:ext cx="3024187" cy="1584325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オフセット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（ページ内相対アドレス）</a:t>
            </a:r>
          </a:p>
        </p:txBody>
      </p:sp>
      <p:grpSp>
        <p:nvGrpSpPr>
          <p:cNvPr id="777230" name="Group 14"/>
          <p:cNvGrpSpPr>
            <a:grpSpLocks/>
          </p:cNvGrpSpPr>
          <p:nvPr/>
        </p:nvGrpSpPr>
        <p:grpSpPr bwMode="auto">
          <a:xfrm>
            <a:off x="1008063" y="1979613"/>
            <a:ext cx="8208962" cy="1584325"/>
            <a:chOff x="635" y="2336"/>
            <a:chExt cx="5171" cy="998"/>
          </a:xfrm>
        </p:grpSpPr>
        <p:sp>
          <p:nvSpPr>
            <p:cNvPr id="777225" name="Rectangle 9"/>
            <p:cNvSpPr>
              <a:spLocks noChangeArrowheads="1"/>
            </p:cNvSpPr>
            <p:nvPr/>
          </p:nvSpPr>
          <p:spPr bwMode="auto">
            <a:xfrm>
              <a:off x="635" y="2336"/>
              <a:ext cx="5171" cy="998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仮想アドレス</a:t>
              </a: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7226" name="Rectangle 10"/>
            <p:cNvSpPr>
              <a:spLocks noChangeArrowheads="1"/>
            </p:cNvSpPr>
            <p:nvPr/>
          </p:nvSpPr>
          <p:spPr bwMode="auto">
            <a:xfrm>
              <a:off x="680" y="2608"/>
              <a:ext cx="2540" cy="681"/>
            </a:xfrm>
            <a:prstGeom prst="rect">
              <a:avLst/>
            </a:prstGeom>
            <a:solidFill>
              <a:srgbClr val="FF99CC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セグメント番号</a:t>
              </a:r>
            </a:p>
          </p:txBody>
        </p:sp>
        <p:sp>
          <p:nvSpPr>
            <p:cNvPr id="777227" name="Rectangle 11"/>
            <p:cNvSpPr>
              <a:spLocks noChangeArrowheads="1"/>
            </p:cNvSpPr>
            <p:nvPr/>
          </p:nvSpPr>
          <p:spPr bwMode="auto">
            <a:xfrm>
              <a:off x="3220" y="2608"/>
              <a:ext cx="2540" cy="681"/>
            </a:xfrm>
            <a:prstGeom prst="rect">
              <a:avLst/>
            </a:prstGeom>
            <a:solidFill>
              <a:srgbClr val="FF99CC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セグメント内相対アドレス</a:t>
              </a: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77228" name="Rectangle 12"/>
            <p:cNvSpPr>
              <a:spLocks noChangeArrowheads="1"/>
            </p:cNvSpPr>
            <p:nvPr/>
          </p:nvSpPr>
          <p:spPr bwMode="auto">
            <a:xfrm>
              <a:off x="3266" y="2880"/>
              <a:ext cx="635" cy="363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</a:t>
              </a:r>
            </a:p>
            <a:p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番号</a:t>
              </a:r>
            </a:p>
          </p:txBody>
        </p:sp>
        <p:sp>
          <p:nvSpPr>
            <p:cNvPr id="777229" name="Rectangle 13"/>
            <p:cNvSpPr>
              <a:spLocks noChangeArrowheads="1"/>
            </p:cNvSpPr>
            <p:nvPr/>
          </p:nvSpPr>
          <p:spPr bwMode="auto">
            <a:xfrm>
              <a:off x="3901" y="2880"/>
              <a:ext cx="1814" cy="363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オフセット</a:t>
              </a:r>
            </a:p>
            <a:p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（ページ内相対アドレス）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7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77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7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21" grpId="0" animBg="1"/>
      <p:bldP spid="777222" grpId="0" animBg="1"/>
      <p:bldP spid="777223" grpId="0" animBg="1"/>
      <p:bldP spid="7772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200"/>
              <a:t>ページ化セグメンテーションの利点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フラグメンテーションの回避</a:t>
            </a:r>
          </a:p>
          <a:p>
            <a:pPr lvl="1"/>
            <a:r>
              <a:rPr lang="ja-JP" altLang="en-US"/>
              <a:t>主記憶割り当ては基本的に</a:t>
            </a:r>
            <a:r>
              <a:rPr lang="ja-JP" altLang="en-US">
                <a:solidFill>
                  <a:srgbClr val="A50021"/>
                </a:solidFill>
              </a:rPr>
              <a:t>ページ単位</a:t>
            </a:r>
          </a:p>
          <a:p>
            <a:r>
              <a:rPr lang="ja-JP" altLang="en-US"/>
              <a:t>複数セグメント</a:t>
            </a:r>
          </a:p>
          <a:p>
            <a:pPr lvl="1"/>
            <a:r>
              <a:rPr lang="ja-JP" altLang="en-US"/>
              <a:t>各セグメントは大きさ</a:t>
            </a:r>
            <a:r>
              <a:rPr lang="ja-JP" altLang="en-US">
                <a:solidFill>
                  <a:srgbClr val="A50021"/>
                </a:solidFill>
              </a:rPr>
              <a:t>増減可能</a:t>
            </a:r>
          </a:p>
          <a:p>
            <a:pPr lvl="1"/>
            <a:r>
              <a:rPr lang="ja-JP" altLang="en-US"/>
              <a:t>複数使用により，用途別に</a:t>
            </a:r>
            <a:r>
              <a:rPr lang="ja-JP" altLang="en-US">
                <a:solidFill>
                  <a:srgbClr val="A50021"/>
                </a:solidFill>
              </a:rPr>
              <a:t>使い分け可能</a:t>
            </a:r>
          </a:p>
          <a:p>
            <a:r>
              <a:rPr lang="ja-JP" altLang="en-US"/>
              <a:t>プロセス間共有</a:t>
            </a:r>
          </a:p>
          <a:p>
            <a:pPr lvl="1"/>
            <a:r>
              <a:rPr lang="ja-JP" altLang="en-US"/>
              <a:t>セグメンテーションとほぼ同様に</a:t>
            </a:r>
            <a:r>
              <a:rPr lang="ja-JP" altLang="en-US">
                <a:solidFill>
                  <a:srgbClr val="A50021"/>
                </a:solidFill>
              </a:rPr>
              <a:t>共有可能</a:t>
            </a:r>
          </a:p>
          <a:p>
            <a:r>
              <a:rPr lang="ja-JP" altLang="en-US"/>
              <a:t>ページテーブルの分散</a:t>
            </a:r>
          </a:p>
          <a:p>
            <a:pPr lvl="1"/>
            <a:r>
              <a:rPr lang="ja-JP" altLang="en-US"/>
              <a:t>ページテーブルが複数に分割されるので，</a:t>
            </a:r>
            <a:br>
              <a:rPr lang="ja-JP" altLang="en-US"/>
            </a:br>
            <a:r>
              <a:rPr lang="ja-JP" altLang="en-US"/>
              <a:t>多重レベルページング同様，その一部を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仮想記憶に追い出すことで主記憶使用量削減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多重レベルページング</a:t>
            </a:r>
          </a:p>
          <a:p>
            <a:pPr lvl="1"/>
            <a:r>
              <a:rPr lang="ja-JP" altLang="en-US"/>
              <a:t>従来のページングにおける，仮想アドレスの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「ページ番号部」を複数に分割</a:t>
            </a:r>
          </a:p>
          <a:p>
            <a:pPr lvl="1"/>
            <a:r>
              <a:rPr lang="ja-JP" altLang="en-US"/>
              <a:t>それぞれをページ番号とし</a:t>
            </a:r>
            <a:r>
              <a:rPr lang="ja-JP" altLang="en-US">
                <a:solidFill>
                  <a:srgbClr val="A50021"/>
                </a:solidFill>
              </a:rPr>
              <a:t>階層化したテーブル</a:t>
            </a:r>
            <a:r>
              <a:rPr lang="ja-JP" altLang="en-US"/>
              <a:t>を検索</a:t>
            </a:r>
          </a:p>
          <a:p>
            <a:pPr lvl="1"/>
            <a:r>
              <a:rPr lang="ja-JP" altLang="en-US"/>
              <a:t>ページテーブルの分割により，テーブルによる</a:t>
            </a:r>
            <a:br>
              <a:rPr lang="ja-JP" altLang="en-US"/>
            </a:br>
            <a:r>
              <a:rPr lang="ja-JP" altLang="en-US"/>
              <a:t>主記憶使用量を削減（残りは仮想記憶へ）</a:t>
            </a:r>
          </a:p>
          <a:p>
            <a:pPr lvl="1"/>
            <a:endParaRPr lang="ja-JP" altLang="en-US"/>
          </a:p>
          <a:p>
            <a:r>
              <a:rPr lang="en-US" altLang="ja-JP"/>
              <a:t>0</a:t>
            </a:r>
            <a:r>
              <a:rPr lang="ja-JP" altLang="en-US"/>
              <a:t>レベルページング（連想写像方式）</a:t>
            </a:r>
          </a:p>
          <a:p>
            <a:pPr lvl="1"/>
            <a:r>
              <a:rPr lang="en-US" altLang="ja-JP"/>
              <a:t>MMU</a:t>
            </a:r>
            <a:r>
              <a:rPr lang="ja-JP" altLang="en-US"/>
              <a:t>を持たず，</a:t>
            </a:r>
            <a:r>
              <a:rPr lang="en-US" altLang="ja-JP">
                <a:solidFill>
                  <a:srgbClr val="A50021"/>
                </a:solidFill>
              </a:rPr>
              <a:t>CPU</a:t>
            </a:r>
            <a:r>
              <a:rPr lang="ja-JP" altLang="en-US">
                <a:solidFill>
                  <a:srgbClr val="A50021"/>
                </a:solidFill>
              </a:rPr>
              <a:t>の構成を単純化</a:t>
            </a:r>
            <a:r>
              <a:rPr lang="ja-JP" altLang="en-US"/>
              <a:t>（＝高速化）</a:t>
            </a:r>
          </a:p>
          <a:p>
            <a:pPr lvl="1"/>
            <a:r>
              <a:rPr lang="ja-JP" altLang="en-US">
                <a:solidFill>
                  <a:srgbClr val="A50021"/>
                </a:solidFill>
              </a:rPr>
              <a:t>連想記憶</a:t>
            </a:r>
            <a:r>
              <a:rPr lang="ja-JP" altLang="en-US"/>
              <a:t>（検索のためのインデクスを持たない）で</a:t>
            </a:r>
            <a:br>
              <a:rPr lang="ja-JP" altLang="en-US"/>
            </a:br>
            <a:r>
              <a:rPr lang="en-US" altLang="ja-JP"/>
              <a:t>TLB</a:t>
            </a:r>
            <a:r>
              <a:rPr lang="ja-JP" altLang="en-US"/>
              <a:t>を構成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セグメンテーション</a:t>
            </a:r>
          </a:p>
          <a:p>
            <a:pPr lvl="1"/>
            <a:r>
              <a:rPr lang="ja-JP" altLang="en-US">
                <a:solidFill>
                  <a:srgbClr val="A50021"/>
                </a:solidFill>
              </a:rPr>
              <a:t>セグメント</a:t>
            </a:r>
            <a:r>
              <a:rPr lang="ja-JP" altLang="en-US"/>
              <a:t>：</a:t>
            </a:r>
            <a:br>
              <a:rPr lang="ja-JP" altLang="en-US"/>
            </a:br>
            <a:r>
              <a:rPr lang="ja-JP" altLang="en-US"/>
              <a:t>仮想記憶と物理記憶を対応させる</a:t>
            </a:r>
            <a:r>
              <a:rPr lang="ja-JP" altLang="en-US">
                <a:solidFill>
                  <a:srgbClr val="A50021"/>
                </a:solidFill>
              </a:rPr>
              <a:t>可変長</a:t>
            </a:r>
            <a:r>
              <a:rPr lang="ja-JP" altLang="en-US"/>
              <a:t>な単位</a:t>
            </a:r>
          </a:p>
          <a:p>
            <a:pPr lvl="1"/>
            <a:r>
              <a:rPr lang="ja-JP" altLang="en-US"/>
              <a:t>プロセスあたり</a:t>
            </a:r>
            <a:r>
              <a:rPr lang="ja-JP" altLang="en-US">
                <a:solidFill>
                  <a:srgbClr val="A50021"/>
                </a:solidFill>
              </a:rPr>
              <a:t>複数</a:t>
            </a:r>
            <a:r>
              <a:rPr lang="ja-JP" altLang="en-US"/>
              <a:t>のセグメントを許す</a:t>
            </a:r>
          </a:p>
          <a:p>
            <a:pPr lvl="1"/>
            <a:r>
              <a:rPr lang="ja-JP" altLang="en-US"/>
              <a:t>セグメント間のオーバラップ（</a:t>
            </a:r>
            <a:r>
              <a:rPr lang="ja-JP" altLang="en-US">
                <a:solidFill>
                  <a:srgbClr val="A50021"/>
                </a:solidFill>
              </a:rPr>
              <a:t>共有</a:t>
            </a:r>
            <a:r>
              <a:rPr lang="ja-JP" altLang="en-US"/>
              <a:t>領域）を許す</a:t>
            </a:r>
          </a:p>
          <a:p>
            <a:r>
              <a:rPr lang="ja-JP" altLang="en-US"/>
              <a:t>ページ化セグメンテーション</a:t>
            </a:r>
          </a:p>
          <a:p>
            <a:pPr lvl="1"/>
            <a:r>
              <a:rPr lang="ja-JP" altLang="en-US"/>
              <a:t>ページングとセグメンテーションの利点を融合</a:t>
            </a:r>
          </a:p>
          <a:p>
            <a:pPr lvl="1"/>
            <a:r>
              <a:rPr lang="ja-JP" altLang="en-US"/>
              <a:t>セグメンテーションの利点を生かしつつ</a:t>
            </a:r>
          </a:p>
          <a:p>
            <a:pPr lvl="2"/>
            <a:r>
              <a:rPr lang="ja-JP" altLang="en-US">
                <a:solidFill>
                  <a:srgbClr val="A50021"/>
                </a:solidFill>
              </a:rPr>
              <a:t>フラグメンテーション</a:t>
            </a:r>
            <a:r>
              <a:rPr lang="ja-JP" altLang="en-US"/>
              <a:t>を回避</a:t>
            </a:r>
          </a:p>
          <a:p>
            <a:pPr lvl="2"/>
            <a:r>
              <a:rPr lang="ja-JP" altLang="en-US"/>
              <a:t>ページテーブルの分割により，多重ページング同様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主記憶使用量の削減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63499</TotalTime>
  <Words>1588</Words>
  <Application>Microsoft Office PowerPoint</Application>
  <PresentationFormat>ユーザー設定</PresentationFormat>
  <Paragraphs>728</Paragraphs>
  <Slides>28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7" baseType="lpstr"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Times New Roman</vt:lpstr>
      <vt:lpstr>Wingdings</vt:lpstr>
      <vt:lpstr>coe-g2-20041122</vt:lpstr>
      <vt:lpstr>PowerPoint プレゼンテーション</vt:lpstr>
      <vt:lpstr>復習</vt:lpstr>
      <vt:lpstr>復習：ページングの動作</vt:lpstr>
      <vt:lpstr>復習</vt:lpstr>
      <vt:lpstr>今日の内容</vt:lpstr>
      <vt:lpstr>PowerPoint プレゼンテーション</vt:lpstr>
      <vt:lpstr>復習：ページングの問題点</vt:lpstr>
      <vt:lpstr>多重レベルページング</vt:lpstr>
      <vt:lpstr>多重レベルページング</vt:lpstr>
      <vt:lpstr>多重レベルページング</vt:lpstr>
      <vt:lpstr>PowerPoint プレゼンテーション</vt:lpstr>
      <vt:lpstr>連想写像方式</vt:lpstr>
      <vt:lpstr>0レベルページングの動作</vt:lpstr>
      <vt:lpstr>0レベルページングの特徴</vt:lpstr>
      <vt:lpstr>PowerPoint プレゼンテーション</vt:lpstr>
      <vt:lpstr>復習：理想的な論理アドレス空間</vt:lpstr>
      <vt:lpstr>セグメンテーション</vt:lpstr>
      <vt:lpstr>セグメンテーション</vt:lpstr>
      <vt:lpstr>セグメンテーション</vt:lpstr>
      <vt:lpstr>セグメンテーション</vt:lpstr>
      <vt:lpstr>PowerPoint プレゼンテーション</vt:lpstr>
      <vt:lpstr>ページング v.s. セグメンテーション</vt:lpstr>
      <vt:lpstr>ページ化セグメンテーション</vt:lpstr>
      <vt:lpstr>ページ化セグメンテーション</vt:lpstr>
      <vt:lpstr>ページ化セグメンテーションにおける 仮想アドレス</vt:lpstr>
      <vt:lpstr>ページ化セグメンテーションの利点</vt:lpstr>
      <vt:lpstr>今日のまとめ</vt:lpstr>
      <vt:lpstr>今日のまとめ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1310</cp:revision>
  <cp:lastPrinted>2022-03-01T04:55:55Z</cp:lastPrinted>
  <dcterms:created xsi:type="dcterms:W3CDTF">2005-03-11T00:37:53Z</dcterms:created>
  <dcterms:modified xsi:type="dcterms:W3CDTF">2022-03-01T05:04:18Z</dcterms:modified>
</cp:coreProperties>
</file>