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88" r:id="rId3"/>
    <p:sldId id="291" r:id="rId4"/>
    <p:sldId id="292" r:id="rId5"/>
    <p:sldId id="300" r:id="rId6"/>
    <p:sldId id="290" r:id="rId7"/>
    <p:sldId id="301" r:id="rId8"/>
    <p:sldId id="302" r:id="rId9"/>
    <p:sldId id="303" r:id="rId10"/>
    <p:sldId id="304" r:id="rId11"/>
    <p:sldId id="286" r:id="rId12"/>
    <p:sldId id="293" r:id="rId13"/>
    <p:sldId id="294" r:id="rId14"/>
    <p:sldId id="296" r:id="rId15"/>
    <p:sldId id="295" r:id="rId16"/>
    <p:sldId id="305" r:id="rId17"/>
    <p:sldId id="298" r:id="rId18"/>
    <p:sldId id="306" r:id="rId19"/>
    <p:sldId id="299" r:id="rId20"/>
    <p:sldId id="308" r:id="rId21"/>
    <p:sldId id="309" r:id="rId22"/>
    <p:sldId id="307" r:id="rId23"/>
    <p:sldId id="310" r:id="rId24"/>
    <p:sldId id="289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</p:sldIdLst>
  <p:sldSz cx="10080625" cy="7559675"/>
  <p:notesSz cx="7099300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7" userDrawn="1">
          <p15:clr>
            <a:srgbClr val="A4A3A4"/>
          </p15:clr>
        </p15:guide>
        <p15:guide id="2" pos="20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CCFF66"/>
    <a:srgbClr val="CCFF99"/>
    <a:srgbClr val="FFCCFF"/>
    <a:srgbClr val="FFFFCC"/>
    <a:srgbClr val="008000"/>
    <a:srgbClr val="A50021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9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18" y="13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7"/>
        <p:guide pos="20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807" cy="51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1" tIns="43421" rIns="86841" bIns="43421" numCol="1" anchor="t" anchorCtr="0" compatLnSpc="1">
            <a:prstTxWarp prst="textNoShape">
              <a:avLst/>
            </a:prstTxWarp>
          </a:bodyPr>
          <a:lstStyle>
            <a:lvl1pPr algn="l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834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828" y="0"/>
            <a:ext cx="3076807" cy="51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1" tIns="43421" rIns="86841" bIns="43421" numCol="1" anchor="t" anchorCtr="0" compatLnSpc="1">
            <a:prstTxWarp prst="textNoShape">
              <a:avLst/>
            </a:prstTxWarp>
          </a:bodyPr>
          <a:lstStyle>
            <a:lvl1pPr algn="r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834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243"/>
            <a:ext cx="307680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1" tIns="43421" rIns="86841" bIns="43421" numCol="1" anchor="b" anchorCtr="0" compatLnSpc="1">
            <a:prstTxWarp prst="textNoShape">
              <a:avLst/>
            </a:prstTxWarp>
          </a:bodyPr>
          <a:lstStyle>
            <a:lvl1pPr algn="l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834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828" y="9721243"/>
            <a:ext cx="307680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1" tIns="43421" rIns="86841" bIns="43421" numCol="1" anchor="b" anchorCtr="0" compatLnSpc="1">
            <a:prstTxWarp prst="textNoShape">
              <a:avLst/>
            </a:prstTxWarp>
          </a:bodyPr>
          <a:lstStyle>
            <a:lvl1pPr algn="r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fld id="{E248AF53-DAD9-4024-B4D0-AB118A1F6BF9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7267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7450" y="982663"/>
            <a:ext cx="4724400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8860" y="4869643"/>
            <a:ext cx="4906576" cy="393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77546" y="8077800"/>
            <a:ext cx="844125" cy="861085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95052" tIns="47526" rIns="95052" bIns="47526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0472" y="8351706"/>
            <a:ext cx="451199" cy="434644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66519" y="8503819"/>
            <a:ext cx="193964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008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81019C6B-4AA6-416E-8FD0-0ECA8EE5A6B1}" type="slidenum">
              <a:rPr lang="ja-JP" altLang="en-GB" sz="1500" b="1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008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500" b="1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3216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0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8860" y="4869643"/>
            <a:ext cx="4909906" cy="393146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6841" tIns="43421" rIns="86841" bIns="43421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46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0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769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860" y="4869643"/>
            <a:ext cx="4909906" cy="393146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7665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0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288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860" y="4869643"/>
            <a:ext cx="4909906" cy="393146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8085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0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565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860" y="4869643"/>
            <a:ext cx="4909906" cy="393146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345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87338" y="971550"/>
            <a:ext cx="9644062" cy="6588125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8F293F09-2FCB-45BD-AD54-4CFB791B1C41}" type="slidenum">
              <a:rPr lang="ja-JP" altLang="en-GB" sz="1600" b="1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 b="1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b="1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b="1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#11</a:t>
            </a:r>
            <a:endParaRPr lang="ja-JP" altLang="en-GB" sz="1400" b="1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+mn-lt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#11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主記憶管理：仮想記憶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復習：主記憶管理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OS</a:t>
            </a:r>
            <a:r>
              <a:rPr lang="ja-JP" altLang="en-US" dirty="0"/>
              <a:t>領域とプログラム領域の分離</a:t>
            </a:r>
          </a:p>
          <a:p>
            <a:pPr lvl="1"/>
            <a:r>
              <a:rPr lang="ja-JP" altLang="en-US" dirty="0"/>
              <a:t>下限レジスタ機構</a:t>
            </a:r>
          </a:p>
          <a:p>
            <a:pPr lvl="1"/>
            <a:r>
              <a:rPr lang="ja-JP" altLang="en-US" dirty="0"/>
              <a:t>キー／ロック機構</a:t>
            </a:r>
          </a:p>
          <a:p>
            <a:r>
              <a:rPr lang="ja-JP" altLang="en-US" dirty="0"/>
              <a:t>プロセスのための領域確保</a:t>
            </a:r>
          </a:p>
          <a:p>
            <a:pPr lvl="1"/>
            <a:r>
              <a:rPr lang="ja-JP" altLang="en-US" dirty="0"/>
              <a:t>ベストフィット</a:t>
            </a:r>
          </a:p>
          <a:p>
            <a:pPr lvl="1"/>
            <a:r>
              <a:rPr lang="ja-JP" altLang="en-US" dirty="0"/>
              <a:t>ファーストフィット</a:t>
            </a:r>
          </a:p>
          <a:p>
            <a:pPr lvl="1"/>
            <a:r>
              <a:rPr lang="ja-JP" altLang="en-US" dirty="0"/>
              <a:t>ワーストフィット</a:t>
            </a:r>
          </a:p>
          <a:p>
            <a:r>
              <a:rPr lang="ja-JP" altLang="en-US" dirty="0"/>
              <a:t>プロセスに割り当てた領域の管理</a:t>
            </a:r>
          </a:p>
          <a:p>
            <a:pPr lvl="1"/>
            <a:r>
              <a:rPr lang="ja-JP" altLang="en-US" dirty="0"/>
              <a:t>リスト方式</a:t>
            </a:r>
          </a:p>
          <a:p>
            <a:pPr lvl="1"/>
            <a:r>
              <a:rPr lang="ja-JP" altLang="en-US" dirty="0"/>
              <a:t>ビットマップ方式</a:t>
            </a:r>
          </a:p>
          <a:p>
            <a:pPr lvl="1"/>
            <a:endParaRPr lang="ja-JP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80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主記憶の動的再配置</a:t>
            </a:r>
          </a:p>
          <a:p>
            <a:pPr lvl="1"/>
            <a:r>
              <a:rPr lang="ja-JP" altLang="en-US"/>
              <a:t>ページング</a:t>
            </a:r>
          </a:p>
          <a:p>
            <a:pPr lvl="2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	固定長ページによるフラグメンテーションの解決</a:t>
            </a:r>
          </a:p>
          <a:p>
            <a:pPr lvl="2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en-US" altLang="ja-JP"/>
              <a:t>	</a:t>
            </a:r>
            <a:r>
              <a:rPr lang="ja-JP" altLang="en-US"/>
              <a:t>ページテーブル自体が大きな主記憶領域を消費</a:t>
            </a:r>
          </a:p>
          <a:p>
            <a:pPr lvl="1"/>
            <a:r>
              <a:rPr lang="ja-JP" altLang="en-US"/>
              <a:t>セグメンテーション</a:t>
            </a:r>
          </a:p>
          <a:p>
            <a:pPr lvl="2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	割り当て領域の大きさが可変</a:t>
            </a:r>
          </a:p>
          <a:p>
            <a:pPr lvl="2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	複数の領域を</a:t>
            </a:r>
            <a:r>
              <a:rPr lang="en-US" altLang="ja-JP"/>
              <a:t>1</a:t>
            </a:r>
            <a:r>
              <a:rPr lang="ja-JP" altLang="en-US"/>
              <a:t>プロセスに割り当て可</a:t>
            </a:r>
          </a:p>
          <a:p>
            <a:pPr lvl="2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en-US" altLang="ja-JP"/>
              <a:t>	</a:t>
            </a:r>
            <a:r>
              <a:rPr lang="ja-JP" altLang="en-US"/>
              <a:t>フラグメンテーション</a:t>
            </a:r>
          </a:p>
          <a:p>
            <a:pPr lvl="1"/>
            <a:r>
              <a:rPr lang="ja-JP" altLang="en-US"/>
              <a:t>ページ化セグメンテーション</a:t>
            </a:r>
          </a:p>
          <a:p>
            <a:pPr lvl="2"/>
            <a:r>
              <a:rPr lang="ja-JP" altLang="en-US"/>
              <a:t>セグメントをページ単位で扱う</a:t>
            </a:r>
          </a:p>
          <a:p>
            <a:pPr lvl="2"/>
            <a:r>
              <a:rPr lang="ja-JP" altLang="en-US"/>
              <a:t>ページングとセグメンテーションの利点の融合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ページ化セグメンテーション</a:t>
            </a:r>
          </a:p>
          <a:p>
            <a:pPr lvl="1"/>
            <a:r>
              <a:rPr lang="ja-JP" altLang="en-US"/>
              <a:t>セグメンテーションの利点を継承</a:t>
            </a:r>
          </a:p>
          <a:p>
            <a:pPr lvl="2"/>
            <a:r>
              <a:rPr lang="ja-JP" altLang="en-US"/>
              <a:t>割り当て領域の大きさが可変</a:t>
            </a:r>
          </a:p>
          <a:p>
            <a:pPr lvl="2"/>
            <a:r>
              <a:rPr lang="ja-JP" altLang="en-US"/>
              <a:t>複数の領域を</a:t>
            </a:r>
            <a:r>
              <a:rPr lang="en-US" altLang="ja-JP"/>
              <a:t>1</a:t>
            </a:r>
            <a:r>
              <a:rPr lang="ja-JP" altLang="en-US"/>
              <a:t>プロセスに割り当て可</a:t>
            </a:r>
          </a:p>
          <a:p>
            <a:pPr lvl="1"/>
            <a:r>
              <a:rPr lang="ja-JP" altLang="en-US"/>
              <a:t>フラグメンテーションの回避</a:t>
            </a:r>
          </a:p>
          <a:p>
            <a:pPr lvl="2"/>
            <a:r>
              <a:rPr lang="ja-JP" altLang="en-US"/>
              <a:t>主記憶割り当ては基本的に</a:t>
            </a:r>
            <a:r>
              <a:rPr lang="ja-JP" altLang="en-US">
                <a:solidFill>
                  <a:srgbClr val="A50021"/>
                </a:solidFill>
              </a:rPr>
              <a:t>ページ単位</a:t>
            </a:r>
          </a:p>
          <a:p>
            <a:pPr lvl="1"/>
            <a:r>
              <a:rPr lang="ja-JP" altLang="en-US"/>
              <a:t>ページテーブルの分散</a:t>
            </a:r>
          </a:p>
          <a:p>
            <a:pPr lvl="2"/>
            <a:r>
              <a:rPr lang="ja-JP" altLang="en-US"/>
              <a:t>ページテーブルが複数に分割されるので，</a:t>
            </a:r>
            <a:br>
              <a:rPr lang="ja-JP" altLang="en-US"/>
            </a:br>
            <a:r>
              <a:rPr lang="ja-JP" altLang="en-US"/>
              <a:t>多重レベルページング同様，その一部を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仮想記憶に追い出すことで主記憶使用量削減</a:t>
            </a:r>
            <a:endParaRPr lang="ja-JP" altLang="en-US"/>
          </a:p>
          <a:p>
            <a:pPr lvl="1"/>
            <a:endParaRPr lang="ja-JP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今日の内容</a:t>
            </a:r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仮想記憶の具体的な実現</a:t>
            </a:r>
          </a:p>
          <a:p>
            <a:pPr lvl="1"/>
            <a:r>
              <a:rPr lang="ja-JP" altLang="en-US"/>
              <a:t>どのタイミングでスワップ処理をするか</a:t>
            </a:r>
          </a:p>
          <a:p>
            <a:pPr lvl="1"/>
            <a:r>
              <a:rPr lang="ja-JP" altLang="en-US"/>
              <a:t>どのページをスワップアウトさせるか</a:t>
            </a:r>
          </a:p>
          <a:p>
            <a:pPr lvl="1"/>
            <a:r>
              <a:rPr lang="en-US" altLang="ja-JP"/>
              <a:t>etc...</a:t>
            </a:r>
          </a:p>
          <a:p>
            <a:pPr lvl="1"/>
            <a:endParaRPr lang="en-US" altLang="ja-JP"/>
          </a:p>
          <a:p>
            <a:pPr lvl="1"/>
            <a:endParaRPr lang="en-US" altLang="ja-JP"/>
          </a:p>
          <a:p>
            <a:r>
              <a:rPr lang="ja-JP" altLang="en-US"/>
              <a:t>の前に</a:t>
            </a:r>
            <a:r>
              <a:rPr lang="en-US" altLang="ja-JP"/>
              <a:t>...</a:t>
            </a:r>
          </a:p>
          <a:p>
            <a:pPr lvl="1"/>
            <a:r>
              <a:rPr lang="ja-JP" altLang="en-US"/>
              <a:t>そもそも主記憶へのアクセスはどのような</a:t>
            </a:r>
            <a:br>
              <a:rPr lang="ja-JP" altLang="en-US"/>
            </a:br>
            <a:r>
              <a:rPr lang="ja-JP" altLang="en-US"/>
              <a:t>特徴を持つかをまず説明（</a:t>
            </a:r>
            <a:r>
              <a:rPr lang="en-US" altLang="ja-JP"/>
              <a:t>11.3</a:t>
            </a:r>
            <a:r>
              <a:rPr lang="ja-JP" altLang="en-US"/>
              <a:t>）</a:t>
            </a:r>
          </a:p>
          <a:p>
            <a:pPr lvl="1"/>
            <a:r>
              <a:rPr lang="ja-JP" altLang="en-US"/>
              <a:t>その特徴をふまえて，具体的な実現方法を概説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9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11.3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主記憶アクセスの局所性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主記憶アクセスの局所性</a:t>
            </a:r>
          </a:p>
        </p:txBody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主記憶アクセスには，ある特徴がある</a:t>
            </a:r>
          </a:p>
          <a:p>
            <a:pPr lvl="1"/>
            <a:r>
              <a:rPr lang="ja-JP" altLang="en-US" dirty="0"/>
              <a:t>ノイマン型コンピュータ</a:t>
            </a:r>
          </a:p>
          <a:p>
            <a:r>
              <a:rPr lang="ja-JP" altLang="en-US" dirty="0">
                <a:solidFill>
                  <a:srgbClr val="008000"/>
                </a:solidFill>
              </a:rPr>
              <a:t>空間的局所性</a:t>
            </a:r>
          </a:p>
          <a:p>
            <a:pPr lvl="1"/>
            <a:r>
              <a:rPr lang="ja-JP" altLang="en-US" dirty="0"/>
              <a:t>あるアドレスにアクセスが発生した場合，</a:t>
            </a:r>
            <a:br>
              <a:rPr lang="ja-JP" altLang="en-US" dirty="0"/>
            </a:br>
            <a:r>
              <a:rPr lang="ja-JP" altLang="en-US" dirty="0"/>
              <a:t>次はその近くのアドレスにアクセスされる可能性が</a:t>
            </a:r>
            <a:br>
              <a:rPr lang="ja-JP" altLang="en-US" dirty="0"/>
            </a:br>
            <a:r>
              <a:rPr lang="ja-JP" altLang="en-US" dirty="0"/>
              <a:t>高い</a:t>
            </a:r>
          </a:p>
          <a:p>
            <a:r>
              <a:rPr lang="ja-JP" altLang="en-US" dirty="0">
                <a:solidFill>
                  <a:srgbClr val="A50021"/>
                </a:solidFill>
              </a:rPr>
              <a:t>時間的局所性</a:t>
            </a:r>
          </a:p>
          <a:p>
            <a:pPr lvl="1"/>
            <a:r>
              <a:rPr lang="ja-JP" altLang="en-US" dirty="0"/>
              <a:t>あるアドレスにアクセスが発生した場合，</a:t>
            </a:r>
            <a:br>
              <a:rPr lang="ja-JP" altLang="en-US" dirty="0"/>
            </a:br>
            <a:r>
              <a:rPr lang="ja-JP" altLang="en-US" dirty="0"/>
              <a:t>近いうちには同じアドレスにアクセスされる</a:t>
            </a:r>
            <a:br>
              <a:rPr lang="ja-JP" altLang="en-US" dirty="0"/>
            </a:br>
            <a:r>
              <a:rPr lang="ja-JP" altLang="en-US" dirty="0"/>
              <a:t>可能性が高い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空間的局所性</a:t>
            </a:r>
          </a:p>
        </p:txBody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008000"/>
                </a:solidFill>
              </a:rPr>
              <a:t>空間的局所性</a:t>
            </a:r>
          </a:p>
          <a:p>
            <a:pPr lvl="1"/>
            <a:r>
              <a:rPr lang="ja-JP" altLang="en-US"/>
              <a:t>主記憶上のある場所</a:t>
            </a:r>
            <a:br>
              <a:rPr lang="ja-JP" altLang="en-US"/>
            </a:br>
            <a:r>
              <a:rPr lang="ja-JP" altLang="en-US"/>
              <a:t>が参照されると，</a:t>
            </a:r>
            <a:br>
              <a:rPr lang="ja-JP" altLang="en-US"/>
            </a:br>
            <a:r>
              <a:rPr lang="ja-JP" altLang="en-US"/>
              <a:t>（近いうちに）その</a:t>
            </a:r>
            <a:br>
              <a:rPr lang="ja-JP" altLang="en-US"/>
            </a:br>
            <a:r>
              <a:rPr lang="ja-JP" altLang="en-US"/>
              <a:t>近傍も参照される</a:t>
            </a:r>
            <a:br>
              <a:rPr lang="ja-JP" altLang="en-US"/>
            </a:br>
            <a:r>
              <a:rPr lang="ja-JP" altLang="en-US"/>
              <a:t>可能性が高い</a:t>
            </a:r>
          </a:p>
        </p:txBody>
      </p:sp>
      <p:sp>
        <p:nvSpPr>
          <p:cNvPr id="812036" name="Rectangle 4"/>
          <p:cNvSpPr>
            <a:spLocks noChangeArrowheads="1"/>
          </p:cNvSpPr>
          <p:nvPr/>
        </p:nvSpPr>
        <p:spPr bwMode="auto">
          <a:xfrm>
            <a:off x="576263" y="4643438"/>
            <a:ext cx="3743325" cy="1727200"/>
          </a:xfrm>
          <a:prstGeom prst="rect">
            <a:avLst/>
          </a:prstGeom>
          <a:solidFill>
            <a:srgbClr val="FFFFCC"/>
          </a:solidFill>
          <a:ln w="38100" algn="ctr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for(</a:t>
            </a:r>
            <a:r>
              <a:rPr lang="en-US" altLang="ja-JP" b="1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=0; </a:t>
            </a:r>
            <a:r>
              <a:rPr lang="en-US" altLang="ja-JP" b="1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&lt;n; </a:t>
            </a:r>
            <a:r>
              <a:rPr lang="en-US" altLang="ja-JP" b="1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++){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	sum += </a:t>
            </a:r>
            <a:r>
              <a:rPr lang="en-US" altLang="ja-JP" b="1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a[</a:t>
            </a:r>
            <a:r>
              <a:rPr lang="en-US" altLang="ja-JP" b="1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812037" name="AutoShape 5"/>
          <p:cNvSpPr>
            <a:spLocks noChangeArrowheads="1"/>
          </p:cNvSpPr>
          <p:nvPr/>
        </p:nvSpPr>
        <p:spPr bwMode="auto">
          <a:xfrm>
            <a:off x="6265863" y="755650"/>
            <a:ext cx="3167062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2038" name="Rectangle 6"/>
          <p:cNvSpPr>
            <a:spLocks noChangeArrowheads="1"/>
          </p:cNvSpPr>
          <p:nvPr/>
        </p:nvSpPr>
        <p:spPr bwMode="auto">
          <a:xfrm>
            <a:off x="4537075" y="1403350"/>
            <a:ext cx="1366838" cy="5761038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812073" name="Group 41"/>
          <p:cNvGrpSpPr>
            <a:grpSpLocks/>
          </p:cNvGrpSpPr>
          <p:nvPr/>
        </p:nvGrpSpPr>
        <p:grpSpPr bwMode="auto">
          <a:xfrm>
            <a:off x="6481763" y="1547813"/>
            <a:ext cx="1368425" cy="5761037"/>
            <a:chOff x="4128" y="839"/>
            <a:chExt cx="862" cy="3629"/>
          </a:xfrm>
        </p:grpSpPr>
        <p:sp>
          <p:nvSpPr>
            <p:cNvPr id="812046" name="Rectangle 14"/>
            <p:cNvSpPr>
              <a:spLocks noChangeArrowheads="1"/>
            </p:cNvSpPr>
            <p:nvPr/>
          </p:nvSpPr>
          <p:spPr bwMode="auto">
            <a:xfrm>
              <a:off x="4128" y="839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47" name="Rectangle 15"/>
            <p:cNvSpPr>
              <a:spLocks noChangeArrowheads="1"/>
            </p:cNvSpPr>
            <p:nvPr/>
          </p:nvSpPr>
          <p:spPr bwMode="auto">
            <a:xfrm>
              <a:off x="4128" y="1021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48" name="Rectangle 16"/>
            <p:cNvSpPr>
              <a:spLocks noChangeArrowheads="1"/>
            </p:cNvSpPr>
            <p:nvPr/>
          </p:nvSpPr>
          <p:spPr bwMode="auto">
            <a:xfrm>
              <a:off x="4128" y="1202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49" name="Rectangle 17"/>
            <p:cNvSpPr>
              <a:spLocks noChangeArrowheads="1"/>
            </p:cNvSpPr>
            <p:nvPr/>
          </p:nvSpPr>
          <p:spPr bwMode="auto">
            <a:xfrm>
              <a:off x="4128" y="1383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50" name="Rectangle 18"/>
            <p:cNvSpPr>
              <a:spLocks noChangeArrowheads="1"/>
            </p:cNvSpPr>
            <p:nvPr/>
          </p:nvSpPr>
          <p:spPr bwMode="auto">
            <a:xfrm>
              <a:off x="4128" y="1565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51" name="Rectangle 19"/>
            <p:cNvSpPr>
              <a:spLocks noChangeArrowheads="1"/>
            </p:cNvSpPr>
            <p:nvPr/>
          </p:nvSpPr>
          <p:spPr bwMode="auto">
            <a:xfrm>
              <a:off x="4128" y="1746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52" name="Rectangle 20"/>
            <p:cNvSpPr>
              <a:spLocks noChangeArrowheads="1"/>
            </p:cNvSpPr>
            <p:nvPr/>
          </p:nvSpPr>
          <p:spPr bwMode="auto">
            <a:xfrm>
              <a:off x="4128" y="1928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53" name="Rectangle 21"/>
            <p:cNvSpPr>
              <a:spLocks noChangeArrowheads="1"/>
            </p:cNvSpPr>
            <p:nvPr/>
          </p:nvSpPr>
          <p:spPr bwMode="auto">
            <a:xfrm>
              <a:off x="4128" y="2109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a[0]</a:t>
              </a:r>
            </a:p>
          </p:txBody>
        </p:sp>
        <p:sp>
          <p:nvSpPr>
            <p:cNvPr id="812054" name="Rectangle 22"/>
            <p:cNvSpPr>
              <a:spLocks noChangeArrowheads="1"/>
            </p:cNvSpPr>
            <p:nvPr/>
          </p:nvSpPr>
          <p:spPr bwMode="auto">
            <a:xfrm>
              <a:off x="4128" y="2290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a[1]</a:t>
              </a:r>
            </a:p>
          </p:txBody>
        </p:sp>
        <p:sp>
          <p:nvSpPr>
            <p:cNvPr id="812055" name="Rectangle 23"/>
            <p:cNvSpPr>
              <a:spLocks noChangeArrowheads="1"/>
            </p:cNvSpPr>
            <p:nvPr/>
          </p:nvSpPr>
          <p:spPr bwMode="auto">
            <a:xfrm>
              <a:off x="4128" y="2472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a[2]</a:t>
              </a:r>
            </a:p>
          </p:txBody>
        </p:sp>
        <p:sp>
          <p:nvSpPr>
            <p:cNvPr id="812056" name="Rectangle 24"/>
            <p:cNvSpPr>
              <a:spLocks noChangeArrowheads="1"/>
            </p:cNvSpPr>
            <p:nvPr/>
          </p:nvSpPr>
          <p:spPr bwMode="auto">
            <a:xfrm>
              <a:off x="4128" y="2654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a[3]</a:t>
              </a:r>
            </a:p>
          </p:txBody>
        </p:sp>
        <p:sp>
          <p:nvSpPr>
            <p:cNvPr id="812057" name="Rectangle 25"/>
            <p:cNvSpPr>
              <a:spLocks noChangeArrowheads="1"/>
            </p:cNvSpPr>
            <p:nvPr/>
          </p:nvSpPr>
          <p:spPr bwMode="auto">
            <a:xfrm>
              <a:off x="4128" y="2836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a[4]</a:t>
              </a:r>
            </a:p>
          </p:txBody>
        </p:sp>
        <p:sp>
          <p:nvSpPr>
            <p:cNvPr id="812058" name="Rectangle 26"/>
            <p:cNvSpPr>
              <a:spLocks noChangeArrowheads="1"/>
            </p:cNvSpPr>
            <p:nvPr/>
          </p:nvSpPr>
          <p:spPr bwMode="auto">
            <a:xfrm>
              <a:off x="4128" y="3017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a[5]</a:t>
              </a:r>
            </a:p>
          </p:txBody>
        </p:sp>
        <p:sp>
          <p:nvSpPr>
            <p:cNvPr id="812059" name="Rectangle 27"/>
            <p:cNvSpPr>
              <a:spLocks noChangeArrowheads="1"/>
            </p:cNvSpPr>
            <p:nvPr/>
          </p:nvSpPr>
          <p:spPr bwMode="auto">
            <a:xfrm>
              <a:off x="4128" y="3198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a[6]</a:t>
              </a:r>
            </a:p>
          </p:txBody>
        </p:sp>
        <p:sp>
          <p:nvSpPr>
            <p:cNvPr id="812060" name="Rectangle 28"/>
            <p:cNvSpPr>
              <a:spLocks noChangeArrowheads="1"/>
            </p:cNvSpPr>
            <p:nvPr/>
          </p:nvSpPr>
          <p:spPr bwMode="auto">
            <a:xfrm>
              <a:off x="4128" y="3380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a[7]</a:t>
              </a:r>
            </a:p>
          </p:txBody>
        </p:sp>
        <p:sp>
          <p:nvSpPr>
            <p:cNvPr id="812061" name="Rectangle 29"/>
            <p:cNvSpPr>
              <a:spLocks noChangeArrowheads="1"/>
            </p:cNvSpPr>
            <p:nvPr/>
          </p:nvSpPr>
          <p:spPr bwMode="auto">
            <a:xfrm>
              <a:off x="4128" y="3561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62" name="Rectangle 30"/>
            <p:cNvSpPr>
              <a:spLocks noChangeArrowheads="1"/>
            </p:cNvSpPr>
            <p:nvPr/>
          </p:nvSpPr>
          <p:spPr bwMode="auto">
            <a:xfrm>
              <a:off x="4128" y="3743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63" name="Rectangle 31"/>
            <p:cNvSpPr>
              <a:spLocks noChangeArrowheads="1"/>
            </p:cNvSpPr>
            <p:nvPr/>
          </p:nvSpPr>
          <p:spPr bwMode="auto">
            <a:xfrm>
              <a:off x="4128" y="3924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64" name="Rectangle 32"/>
            <p:cNvSpPr>
              <a:spLocks noChangeArrowheads="1"/>
            </p:cNvSpPr>
            <p:nvPr/>
          </p:nvSpPr>
          <p:spPr bwMode="auto">
            <a:xfrm>
              <a:off x="4128" y="4105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2065" name="Rectangle 33"/>
            <p:cNvSpPr>
              <a:spLocks noChangeArrowheads="1"/>
            </p:cNvSpPr>
            <p:nvPr/>
          </p:nvSpPr>
          <p:spPr bwMode="auto">
            <a:xfrm>
              <a:off x="4128" y="4287"/>
              <a:ext cx="862" cy="181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812066" name="AutoShape 34"/>
          <p:cNvSpPr>
            <a:spLocks/>
          </p:cNvSpPr>
          <p:nvPr/>
        </p:nvSpPr>
        <p:spPr bwMode="auto">
          <a:xfrm>
            <a:off x="7921625" y="3563938"/>
            <a:ext cx="431800" cy="1439862"/>
          </a:xfrm>
          <a:prstGeom prst="rightBrace">
            <a:avLst>
              <a:gd name="adj1" fmla="val 27788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     </a:t>
            </a:r>
            <a:r>
              <a: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grpSp>
        <p:nvGrpSpPr>
          <p:cNvPr id="812072" name="Group 40"/>
          <p:cNvGrpSpPr>
            <a:grpSpLocks/>
          </p:cNvGrpSpPr>
          <p:nvPr/>
        </p:nvGrpSpPr>
        <p:grpSpPr bwMode="auto">
          <a:xfrm>
            <a:off x="6481763" y="3563938"/>
            <a:ext cx="1368425" cy="1441450"/>
            <a:chOff x="2812" y="1338"/>
            <a:chExt cx="862" cy="908"/>
          </a:xfrm>
        </p:grpSpPr>
        <p:sp>
          <p:nvSpPr>
            <p:cNvPr id="812067" name="Rectangle 35"/>
            <p:cNvSpPr>
              <a:spLocks noChangeArrowheads="1"/>
            </p:cNvSpPr>
            <p:nvPr/>
          </p:nvSpPr>
          <p:spPr bwMode="auto">
            <a:xfrm>
              <a:off x="2812" y="1338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a[0]</a:t>
              </a:r>
            </a:p>
          </p:txBody>
        </p:sp>
        <p:sp>
          <p:nvSpPr>
            <p:cNvPr id="812068" name="Rectangle 36"/>
            <p:cNvSpPr>
              <a:spLocks noChangeArrowheads="1"/>
            </p:cNvSpPr>
            <p:nvPr/>
          </p:nvSpPr>
          <p:spPr bwMode="auto">
            <a:xfrm>
              <a:off x="2812" y="1519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a[1]</a:t>
              </a:r>
            </a:p>
          </p:txBody>
        </p:sp>
        <p:sp>
          <p:nvSpPr>
            <p:cNvPr id="812069" name="Rectangle 37"/>
            <p:cNvSpPr>
              <a:spLocks noChangeArrowheads="1"/>
            </p:cNvSpPr>
            <p:nvPr/>
          </p:nvSpPr>
          <p:spPr bwMode="auto">
            <a:xfrm>
              <a:off x="2812" y="1701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a[2]</a:t>
              </a:r>
            </a:p>
          </p:txBody>
        </p:sp>
        <p:sp>
          <p:nvSpPr>
            <p:cNvPr id="812070" name="Rectangle 38"/>
            <p:cNvSpPr>
              <a:spLocks noChangeArrowheads="1"/>
            </p:cNvSpPr>
            <p:nvPr/>
          </p:nvSpPr>
          <p:spPr bwMode="auto">
            <a:xfrm>
              <a:off x="2812" y="1883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a[3]</a:t>
              </a:r>
            </a:p>
          </p:txBody>
        </p:sp>
        <p:sp>
          <p:nvSpPr>
            <p:cNvPr id="812071" name="Rectangle 39"/>
            <p:cNvSpPr>
              <a:spLocks noChangeArrowheads="1"/>
            </p:cNvSpPr>
            <p:nvPr/>
          </p:nvSpPr>
          <p:spPr bwMode="auto">
            <a:xfrm>
              <a:off x="2812" y="2065"/>
              <a:ext cx="862" cy="181"/>
            </a:xfrm>
            <a:prstGeom prst="rect">
              <a:avLst/>
            </a:prstGeom>
            <a:solidFill>
              <a:srgbClr val="66CCFF"/>
            </a:solidFill>
            <a:ln w="381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sz="18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a[4]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712E-7 2.28943E-6 L -0.19234 -0.0953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812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-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036" grpId="0" animBg="1"/>
      <p:bldP spid="8120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時間的局所性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A50021"/>
                </a:solidFill>
              </a:rPr>
              <a:t>時間的局所性</a:t>
            </a:r>
          </a:p>
          <a:p>
            <a:pPr lvl="1"/>
            <a:r>
              <a:rPr lang="ja-JP" altLang="en-US"/>
              <a:t>ある短い時間だけ見た場合，プログラムがアクセスするページは限られている</a:t>
            </a:r>
          </a:p>
          <a:p>
            <a:pPr lvl="1"/>
            <a:r>
              <a:rPr lang="ja-JP" altLang="en-US"/>
              <a:t>最近アクセスされたページは，近いうちに再びアクセスされる可能性が高い</a:t>
            </a:r>
          </a:p>
          <a:p>
            <a:pPr lvl="1"/>
            <a:endParaRPr lang="ja-JP" altLang="en-US"/>
          </a:p>
        </p:txBody>
      </p:sp>
      <p:sp>
        <p:nvSpPr>
          <p:cNvPr id="813060" name="Rectangle 4"/>
          <p:cNvSpPr>
            <a:spLocks noChangeArrowheads="1"/>
          </p:cNvSpPr>
          <p:nvPr/>
        </p:nvSpPr>
        <p:spPr bwMode="auto">
          <a:xfrm>
            <a:off x="576263" y="4643438"/>
            <a:ext cx="3743325" cy="1727200"/>
          </a:xfrm>
          <a:prstGeom prst="rect">
            <a:avLst/>
          </a:prstGeom>
          <a:solidFill>
            <a:srgbClr val="FFFFCC"/>
          </a:solidFill>
          <a:ln w="38100" algn="ctr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for(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=0; 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&lt;</a:t>
            </a:r>
            <a:r>
              <a:rPr lang="en-US" altLang="ja-JP" b="1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n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; 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++){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en-US" altLang="ja-JP" b="1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sum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 += a[</a:t>
            </a:r>
            <a:r>
              <a:rPr lang="en-US" altLang="ja-JP" b="1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];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813061" name="AutoShape 5"/>
          <p:cNvSpPr>
            <a:spLocks noChangeArrowheads="1"/>
          </p:cNvSpPr>
          <p:nvPr/>
        </p:nvSpPr>
        <p:spPr bwMode="auto">
          <a:xfrm>
            <a:off x="5472113" y="3708400"/>
            <a:ext cx="4032250" cy="2592388"/>
          </a:xfrm>
          <a:prstGeom prst="wedgeRoundRectCallout">
            <a:avLst>
              <a:gd name="adj1" fmla="val -71731"/>
              <a:gd name="adj2" fmla="val 19995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逆に言うと，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この </a:t>
            </a: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for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文 を抜けた瞬間，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アクセスされるページは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大幅に変わる可能性がある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（フェーズ化）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0" grpId="0" animBg="1"/>
      <p:bldP spid="8130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局所性の原因となるプログラムの特徴</a:t>
            </a:r>
          </a:p>
          <a:p>
            <a:pPr lvl="1"/>
            <a:r>
              <a:rPr lang="ja-JP" altLang="en-US"/>
              <a:t>関数を用いてプログラムを構造化</a:t>
            </a:r>
          </a:p>
          <a:p>
            <a:pPr lvl="2"/>
            <a:r>
              <a:rPr lang="ja-JP" altLang="en-US"/>
              <a:t>関数内ではアクセスする記憶領域がほぼ同じ</a:t>
            </a:r>
            <a:br>
              <a:rPr lang="ja-JP" altLang="en-US"/>
            </a:br>
            <a:r>
              <a:rPr lang="ja-JP" altLang="en-US"/>
              <a:t>（</a:t>
            </a:r>
            <a:r>
              <a:rPr lang="ja-JP" altLang="en-US">
                <a:solidFill>
                  <a:srgbClr val="A50021"/>
                </a:solidFill>
              </a:rPr>
              <a:t>時間的</a:t>
            </a:r>
            <a:r>
              <a:rPr lang="ja-JP" altLang="en-US"/>
              <a:t>＆</a:t>
            </a:r>
            <a:r>
              <a:rPr lang="ja-JP" altLang="en-US">
                <a:solidFill>
                  <a:srgbClr val="008000"/>
                </a:solidFill>
              </a:rPr>
              <a:t>空間的</a:t>
            </a:r>
            <a:r>
              <a:rPr lang="ja-JP" altLang="en-US"/>
              <a:t>）</a:t>
            </a:r>
          </a:p>
          <a:p>
            <a:pPr lvl="1"/>
            <a:r>
              <a:rPr lang="ja-JP" altLang="en-US"/>
              <a:t>プログラムの大部分はループから成る</a:t>
            </a:r>
          </a:p>
          <a:p>
            <a:pPr lvl="2"/>
            <a:r>
              <a:rPr lang="ja-JP" altLang="en-US"/>
              <a:t>ループイタレータなど，同一変数へのアクセス（</a:t>
            </a:r>
            <a:r>
              <a:rPr lang="ja-JP" altLang="en-US">
                <a:solidFill>
                  <a:srgbClr val="A50021"/>
                </a:solidFill>
              </a:rPr>
              <a:t>時間的</a:t>
            </a:r>
            <a:r>
              <a:rPr lang="ja-JP" altLang="en-US"/>
              <a:t>）</a:t>
            </a:r>
          </a:p>
          <a:p>
            <a:pPr lvl="2"/>
            <a:r>
              <a:rPr lang="ja-JP" altLang="en-US"/>
              <a:t>配列処理など，連続領域へのアクセス（</a:t>
            </a:r>
            <a:r>
              <a:rPr lang="ja-JP" altLang="en-US">
                <a:solidFill>
                  <a:srgbClr val="008000"/>
                </a:solidFill>
              </a:rPr>
              <a:t>空間的</a:t>
            </a:r>
            <a:r>
              <a:rPr lang="ja-JP" altLang="en-US"/>
              <a:t>）</a:t>
            </a:r>
          </a:p>
          <a:p>
            <a:pPr lvl="2"/>
            <a:endParaRPr lang="ja-JP" altLang="en-US"/>
          </a:p>
          <a:p>
            <a:r>
              <a:rPr lang="ja-JP" altLang="en-US"/>
              <a:t>これらの特徴をふまえて</a:t>
            </a:r>
            <a:br>
              <a:rPr lang="ja-JP" altLang="en-US"/>
            </a:br>
            <a:r>
              <a:rPr lang="ja-JP" altLang="en-US"/>
              <a:t>仮想記憶の効率的な実装方法について考える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4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761859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11.1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スワップスケジューリング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スワップスケジューリング</a:t>
            </a:r>
          </a:p>
        </p:txBody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仮想記憶</a:t>
            </a:r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	大きさが無限の仮想アドレスを提供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en-US" altLang="ja-JP"/>
              <a:t>	</a:t>
            </a:r>
            <a:r>
              <a:rPr lang="ja-JP" altLang="en-US"/>
              <a:t>スワップ操作に膨大な時間を要する</a:t>
            </a:r>
          </a:p>
          <a:p>
            <a:pPr lvl="2"/>
            <a:r>
              <a:rPr lang="en-US" altLang="ja-JP"/>
              <a:t>2</a:t>
            </a:r>
            <a:r>
              <a:rPr lang="ja-JP" altLang="en-US"/>
              <a:t>次記憶（ディスク）へのアクセスは，</a:t>
            </a:r>
            <a:br>
              <a:rPr lang="ja-JP" altLang="en-US"/>
            </a:br>
            <a:r>
              <a:rPr lang="ja-JP" altLang="en-US"/>
              <a:t>主記憶アクセスに比べて</a:t>
            </a:r>
            <a:r>
              <a:rPr lang="ja-JP" altLang="en-US">
                <a:solidFill>
                  <a:srgbClr val="A50021"/>
                </a:solidFill>
              </a:rPr>
              <a:t>非常に遅い</a:t>
            </a:r>
          </a:p>
          <a:p>
            <a:pPr lvl="2"/>
            <a:endParaRPr lang="ja-JP" altLang="en-US"/>
          </a:p>
          <a:p>
            <a:pPr lvl="2"/>
            <a:endParaRPr lang="ja-JP" altLang="en-US"/>
          </a:p>
          <a:p>
            <a:pPr lvl="2"/>
            <a:endParaRPr lang="ja-JP" altLang="en-US"/>
          </a:p>
          <a:p>
            <a:r>
              <a:rPr lang="ja-JP" altLang="en-US"/>
              <a:t>スワップ操作</a:t>
            </a:r>
          </a:p>
          <a:p>
            <a:pPr lvl="1"/>
            <a:r>
              <a:rPr lang="ja-JP" altLang="en-US"/>
              <a:t>可能な限り</a:t>
            </a:r>
            <a:r>
              <a:rPr lang="ja-JP" altLang="en-US">
                <a:solidFill>
                  <a:srgbClr val="A50021"/>
                </a:solidFill>
              </a:rPr>
              <a:t>低頻度</a:t>
            </a:r>
            <a:r>
              <a:rPr lang="ja-JP" altLang="en-US"/>
              <a:t>で</a:t>
            </a:r>
          </a:p>
          <a:p>
            <a:pPr lvl="1"/>
            <a:r>
              <a:rPr lang="ja-JP" altLang="en-US"/>
              <a:t>可能な限り</a:t>
            </a:r>
            <a:r>
              <a:rPr lang="ja-JP" altLang="en-US">
                <a:solidFill>
                  <a:srgbClr val="A50021"/>
                </a:solidFill>
              </a:rPr>
              <a:t>低コスト</a:t>
            </a:r>
            <a:r>
              <a:rPr lang="ja-JP" altLang="en-US"/>
              <a:t>で</a:t>
            </a:r>
          </a:p>
        </p:txBody>
      </p:sp>
      <p:sp>
        <p:nvSpPr>
          <p:cNvPr id="802820" name="AutoShape 4"/>
          <p:cNvSpPr>
            <a:spLocks noChangeArrowheads="1"/>
          </p:cNvSpPr>
          <p:nvPr/>
        </p:nvSpPr>
        <p:spPr bwMode="auto">
          <a:xfrm>
            <a:off x="3816350" y="3924300"/>
            <a:ext cx="1008063" cy="1223963"/>
          </a:xfrm>
          <a:prstGeom prst="downArrow">
            <a:avLst>
              <a:gd name="adj1" fmla="val 47398"/>
              <a:gd name="adj2" fmla="val 77640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02821" name="AutoShape 5"/>
          <p:cNvSpPr>
            <a:spLocks noChangeArrowheads="1"/>
          </p:cNvSpPr>
          <p:nvPr/>
        </p:nvSpPr>
        <p:spPr bwMode="auto">
          <a:xfrm>
            <a:off x="6048375" y="4572000"/>
            <a:ext cx="3455988" cy="2376488"/>
          </a:xfrm>
          <a:prstGeom prst="wedgeEllipseCallout">
            <a:avLst>
              <a:gd name="adj1" fmla="val -76412"/>
              <a:gd name="adj2" fmla="val 29894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以下，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低頻度かつ低コスト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になる方法を探る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2820" grpId="0" animBg="1"/>
      <p:bldP spid="8028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スワップスケジューリング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以後，スワップ操作を</a:t>
            </a:r>
            <a:r>
              <a:rPr lang="en-US" altLang="ja-JP"/>
              <a:t>3</a:t>
            </a:r>
            <a:r>
              <a:rPr lang="ja-JP" altLang="en-US"/>
              <a:t>要素に分けて考える</a:t>
            </a:r>
          </a:p>
          <a:p>
            <a:pPr lvl="1"/>
            <a:endParaRPr lang="ja-JP" altLang="en-US"/>
          </a:p>
        </p:txBody>
      </p:sp>
      <p:sp>
        <p:nvSpPr>
          <p:cNvPr id="803844" name="AutoShape 4"/>
          <p:cNvSpPr>
            <a:spLocks noChangeArrowheads="1"/>
          </p:cNvSpPr>
          <p:nvPr/>
        </p:nvSpPr>
        <p:spPr bwMode="auto">
          <a:xfrm>
            <a:off x="1439863" y="17637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スワップを行うタイミング</a:t>
            </a:r>
          </a:p>
        </p:txBody>
      </p:sp>
      <p:sp>
        <p:nvSpPr>
          <p:cNvPr id="803845" name="AutoShape 5"/>
          <p:cNvSpPr>
            <a:spLocks noChangeArrowheads="1"/>
          </p:cNvSpPr>
          <p:nvPr/>
        </p:nvSpPr>
        <p:spPr bwMode="auto">
          <a:xfrm>
            <a:off x="1439863" y="37068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スワップインすべき場所の選択</a:t>
            </a:r>
          </a:p>
        </p:txBody>
      </p:sp>
      <p:sp>
        <p:nvSpPr>
          <p:cNvPr id="803846" name="AutoShape 6"/>
          <p:cNvSpPr>
            <a:spLocks noChangeArrowheads="1"/>
          </p:cNvSpPr>
          <p:nvPr/>
        </p:nvSpPr>
        <p:spPr bwMode="auto">
          <a:xfrm>
            <a:off x="1439863" y="5651500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スワップアウトすべきページの選択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スワップスケジューリング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805892" name="AutoShape 4"/>
          <p:cNvSpPr>
            <a:spLocks noChangeArrowheads="1"/>
          </p:cNvSpPr>
          <p:nvPr/>
        </p:nvSpPr>
        <p:spPr bwMode="auto">
          <a:xfrm>
            <a:off x="1439863" y="17637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スワップを行うタイミング</a:t>
            </a:r>
          </a:p>
        </p:txBody>
      </p:sp>
      <p:sp>
        <p:nvSpPr>
          <p:cNvPr id="805893" name="AutoShape 5"/>
          <p:cNvSpPr>
            <a:spLocks noChangeArrowheads="1"/>
          </p:cNvSpPr>
          <p:nvPr/>
        </p:nvSpPr>
        <p:spPr bwMode="auto">
          <a:xfrm>
            <a:off x="1439863" y="37068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スワップインすべき場所の選択</a:t>
            </a:r>
          </a:p>
        </p:txBody>
      </p:sp>
      <p:sp>
        <p:nvSpPr>
          <p:cNvPr id="805894" name="AutoShape 6"/>
          <p:cNvSpPr>
            <a:spLocks noChangeArrowheads="1"/>
          </p:cNvSpPr>
          <p:nvPr/>
        </p:nvSpPr>
        <p:spPr bwMode="auto">
          <a:xfrm>
            <a:off x="1439863" y="5651500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スワップアウトすべきページの選択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スワップを行うタイミング</a:t>
            </a:r>
          </a:p>
        </p:txBody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デマンドページング</a:t>
            </a:r>
          </a:p>
          <a:p>
            <a:pPr lvl="1"/>
            <a:r>
              <a:rPr lang="ja-JP" altLang="en-US"/>
              <a:t>ページフォルトが発生した時点</a:t>
            </a:r>
          </a:p>
          <a:p>
            <a:pPr lvl="1"/>
            <a:r>
              <a:rPr lang="ja-JP" altLang="en-US"/>
              <a:t>必要になった際に必要なページをスワップイン</a:t>
            </a:r>
          </a:p>
          <a:p>
            <a:pPr lvl="1"/>
            <a:r>
              <a:rPr lang="ja-JP" altLang="en-US"/>
              <a:t>スワップインの前にページフォルトが必ず発生</a:t>
            </a:r>
          </a:p>
          <a:p>
            <a:pPr lvl="2"/>
            <a:r>
              <a:rPr lang="ja-JP" altLang="en-US"/>
              <a:t>あたりまえ</a:t>
            </a:r>
          </a:p>
          <a:p>
            <a:pPr lvl="1"/>
            <a:r>
              <a:rPr lang="ja-JP" altLang="en-US">
                <a:solidFill>
                  <a:srgbClr val="A50021"/>
                </a:solidFill>
              </a:rPr>
              <a:t>ページフォルト処理にかかるコスト</a:t>
            </a:r>
            <a:r>
              <a:rPr lang="ja-JP" altLang="en-US"/>
              <a:t>を削減したい</a:t>
            </a:r>
          </a:p>
          <a:p>
            <a:pPr lvl="1"/>
            <a:endParaRPr lang="ja-JP" altLang="en-US"/>
          </a:p>
          <a:p>
            <a:r>
              <a:rPr lang="ja-JP" altLang="en-US"/>
              <a:t>プリページング（予測ページング）</a:t>
            </a:r>
          </a:p>
          <a:p>
            <a:pPr lvl="1"/>
            <a:r>
              <a:rPr lang="ja-JP" altLang="en-US"/>
              <a:t>必要になりそうなページを前もってスワップイン</a:t>
            </a:r>
          </a:p>
          <a:p>
            <a:pPr lvl="1"/>
            <a:r>
              <a:rPr lang="ja-JP" altLang="en-US"/>
              <a:t>予測があたればページフォルトは発生せず</a:t>
            </a:r>
            <a:r>
              <a:rPr lang="ja-JP" altLang="en-US">
                <a:solidFill>
                  <a:srgbClr val="A50021"/>
                </a:solidFill>
              </a:rPr>
              <a:t>コスト削減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04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プリページング手法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デマンドプリフェッチ</a:t>
            </a:r>
          </a:p>
          <a:p>
            <a:pPr lvl="1"/>
            <a:r>
              <a:rPr lang="ja-JP" altLang="en-US"/>
              <a:t>ページフォルト割込が発生したタイミングで</a:t>
            </a:r>
          </a:p>
          <a:p>
            <a:pPr lvl="2"/>
            <a:r>
              <a:rPr lang="ja-JP" altLang="en-US"/>
              <a:t>ページフォルトを起こした対象ページは勿論スワップイン</a:t>
            </a:r>
          </a:p>
          <a:p>
            <a:pPr lvl="2"/>
            <a:r>
              <a:rPr lang="ja-JP" altLang="en-US">
                <a:solidFill>
                  <a:srgbClr val="A50021"/>
                </a:solidFill>
              </a:rPr>
              <a:t>将来必要と予想される数ページを同時に</a:t>
            </a:r>
            <a:r>
              <a:rPr lang="ja-JP" altLang="en-US"/>
              <a:t>スワップイン</a:t>
            </a:r>
          </a:p>
          <a:p>
            <a:pPr lvl="3"/>
            <a:r>
              <a:rPr lang="ja-JP" altLang="en-US"/>
              <a:t>例えば</a:t>
            </a:r>
            <a:r>
              <a:rPr lang="ja-JP" altLang="en-US">
                <a:solidFill>
                  <a:srgbClr val="A50021"/>
                </a:solidFill>
              </a:rPr>
              <a:t>対象ページの近傍ページ</a:t>
            </a:r>
          </a:p>
          <a:p>
            <a:pPr lvl="3"/>
            <a:endParaRPr lang="ja-JP" altLang="en-US">
              <a:solidFill>
                <a:srgbClr val="A50021"/>
              </a:solidFill>
            </a:endParaRPr>
          </a:p>
          <a:p>
            <a:r>
              <a:rPr lang="ja-JP" altLang="en-US"/>
              <a:t>初期ロードプリフェッチ</a:t>
            </a:r>
          </a:p>
          <a:p>
            <a:pPr lvl="1"/>
            <a:r>
              <a:rPr lang="ja-JP" altLang="en-US"/>
              <a:t>プログラムが最初にロードされるタイミングで</a:t>
            </a:r>
          </a:p>
          <a:p>
            <a:pPr lvl="2"/>
            <a:r>
              <a:rPr lang="ja-JP" altLang="en-US"/>
              <a:t>プログラムの実行開始直後は，</a:t>
            </a:r>
            <a:r>
              <a:rPr lang="ja-JP" altLang="en-US">
                <a:solidFill>
                  <a:srgbClr val="A50021"/>
                </a:solidFill>
              </a:rPr>
              <a:t>ページフォルトが多発</a:t>
            </a:r>
          </a:p>
          <a:p>
            <a:pPr lvl="2"/>
            <a:r>
              <a:rPr lang="ja-JP" altLang="en-US">
                <a:solidFill>
                  <a:schemeClr val="tx1"/>
                </a:solidFill>
              </a:rPr>
              <a:t>プログラム開始直後は</a:t>
            </a:r>
            <a:r>
              <a:rPr lang="ja-JP" altLang="en-US">
                <a:solidFill>
                  <a:srgbClr val="A50021"/>
                </a:solidFill>
              </a:rPr>
              <a:t>多く</a:t>
            </a:r>
            <a:r>
              <a:rPr lang="ja-JP" altLang="en-US">
                <a:solidFill>
                  <a:schemeClr val="tx1"/>
                </a:solidFill>
              </a:rPr>
              <a:t>の近傍ページを同時に</a:t>
            </a:r>
            <a:br>
              <a:rPr lang="ja-JP" altLang="en-US">
                <a:solidFill>
                  <a:schemeClr val="tx1"/>
                </a:solidFill>
              </a:rPr>
            </a:br>
            <a:r>
              <a:rPr lang="ja-JP" altLang="en-US">
                <a:solidFill>
                  <a:schemeClr val="tx1"/>
                </a:solidFill>
              </a:rPr>
              <a:t>スワップインしておいたほうがよい</a:t>
            </a:r>
          </a:p>
          <a:p>
            <a:pPr lvl="3"/>
            <a:r>
              <a:rPr lang="ja-JP" altLang="en-US">
                <a:solidFill>
                  <a:schemeClr val="tx1"/>
                </a:solidFill>
              </a:rPr>
              <a:t>どうせプログラム全体が読み込まれるはずなので</a:t>
            </a:r>
          </a:p>
        </p:txBody>
      </p:sp>
      <p:sp>
        <p:nvSpPr>
          <p:cNvPr id="815108" name="Oval 4"/>
          <p:cNvSpPr>
            <a:spLocks noChangeArrowheads="1"/>
          </p:cNvSpPr>
          <p:nvPr/>
        </p:nvSpPr>
        <p:spPr bwMode="auto">
          <a:xfrm>
            <a:off x="5832475" y="3132138"/>
            <a:ext cx="3887788" cy="1727200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空間的局所性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に基づく考え方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" dur="500"/>
                                        <p:tgtEl>
                                          <p:spTgt spid="81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スワップスケジューリング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807940" name="AutoShape 4"/>
          <p:cNvSpPr>
            <a:spLocks noChangeArrowheads="1"/>
          </p:cNvSpPr>
          <p:nvPr/>
        </p:nvSpPr>
        <p:spPr bwMode="auto">
          <a:xfrm>
            <a:off x="1439863" y="17637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スワップを行うタイミング</a:t>
            </a:r>
          </a:p>
        </p:txBody>
      </p:sp>
      <p:sp>
        <p:nvSpPr>
          <p:cNvPr id="807941" name="AutoShape 5"/>
          <p:cNvSpPr>
            <a:spLocks noChangeArrowheads="1"/>
          </p:cNvSpPr>
          <p:nvPr/>
        </p:nvSpPr>
        <p:spPr bwMode="auto">
          <a:xfrm>
            <a:off x="1439863" y="37068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スワップインすべき場所の選択</a:t>
            </a:r>
          </a:p>
        </p:txBody>
      </p:sp>
      <p:sp>
        <p:nvSpPr>
          <p:cNvPr id="807942" name="AutoShape 6"/>
          <p:cNvSpPr>
            <a:spLocks noChangeArrowheads="1"/>
          </p:cNvSpPr>
          <p:nvPr/>
        </p:nvSpPr>
        <p:spPr bwMode="auto">
          <a:xfrm>
            <a:off x="1439863" y="5651500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スワップアウトすべきページの選択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スワップインすべき場所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結論</a:t>
            </a:r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</p:txBody>
      </p:sp>
      <p:sp>
        <p:nvSpPr>
          <p:cNvPr id="816132" name="AutoShape 4"/>
          <p:cNvSpPr>
            <a:spLocks noChangeArrowheads="1"/>
          </p:cNvSpPr>
          <p:nvPr/>
        </p:nvSpPr>
        <p:spPr bwMode="auto">
          <a:xfrm>
            <a:off x="1368425" y="2771775"/>
            <a:ext cx="7561263" cy="21590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どこにスワップインしても</a:t>
            </a:r>
          </a:p>
          <a:p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性能に影響は出ない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81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スワップスケジューリング</a:t>
            </a:r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808964" name="AutoShape 4"/>
          <p:cNvSpPr>
            <a:spLocks noChangeArrowheads="1"/>
          </p:cNvSpPr>
          <p:nvPr/>
        </p:nvSpPr>
        <p:spPr bwMode="auto">
          <a:xfrm>
            <a:off x="1439863" y="17637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スワップを行うタイミング</a:t>
            </a:r>
          </a:p>
        </p:txBody>
      </p:sp>
      <p:sp>
        <p:nvSpPr>
          <p:cNvPr id="808965" name="AutoShape 5"/>
          <p:cNvSpPr>
            <a:spLocks noChangeArrowheads="1"/>
          </p:cNvSpPr>
          <p:nvPr/>
        </p:nvSpPr>
        <p:spPr bwMode="auto">
          <a:xfrm>
            <a:off x="1439863" y="3706813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スワップインすべき場所の選択</a:t>
            </a:r>
          </a:p>
        </p:txBody>
      </p:sp>
      <p:sp>
        <p:nvSpPr>
          <p:cNvPr id="808966" name="AutoShape 6"/>
          <p:cNvSpPr>
            <a:spLocks noChangeArrowheads="1"/>
          </p:cNvSpPr>
          <p:nvPr/>
        </p:nvSpPr>
        <p:spPr bwMode="auto">
          <a:xfrm>
            <a:off x="1439863" y="5651500"/>
            <a:ext cx="72723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スワップアウトすべきページの選択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18179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復習：ページングの動作</a:t>
            </a:r>
          </a:p>
        </p:txBody>
      </p:sp>
      <p:sp>
        <p:nvSpPr>
          <p:cNvPr id="818181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18182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18183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18184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18185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18186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18187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18188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18189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818190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818191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192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193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18194" name="Text Box 18"/>
          <p:cNvSpPr txBox="1">
            <a:spLocks noChangeArrowheads="1"/>
          </p:cNvSpPr>
          <p:nvPr/>
        </p:nvSpPr>
        <p:spPr bwMode="auto">
          <a:xfrm>
            <a:off x="6682357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195" name="Text Box 19"/>
          <p:cNvSpPr txBox="1">
            <a:spLocks noChangeArrowheads="1"/>
          </p:cNvSpPr>
          <p:nvPr/>
        </p:nvSpPr>
        <p:spPr bwMode="auto">
          <a:xfrm>
            <a:off x="6697260" y="1690688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196" name="Text Box 20"/>
          <p:cNvSpPr txBox="1">
            <a:spLocks noChangeArrowheads="1"/>
          </p:cNvSpPr>
          <p:nvPr/>
        </p:nvSpPr>
        <p:spPr bwMode="auto">
          <a:xfrm>
            <a:off x="6682357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197" name="Text Box 21"/>
          <p:cNvSpPr txBox="1">
            <a:spLocks noChangeArrowheads="1"/>
          </p:cNvSpPr>
          <p:nvPr/>
        </p:nvSpPr>
        <p:spPr bwMode="auto">
          <a:xfrm>
            <a:off x="6697260" y="2266950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198" name="Text Box 22"/>
          <p:cNvSpPr txBox="1">
            <a:spLocks noChangeArrowheads="1"/>
          </p:cNvSpPr>
          <p:nvPr/>
        </p:nvSpPr>
        <p:spPr bwMode="auto">
          <a:xfrm>
            <a:off x="6682357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199" name="Text Box 23"/>
          <p:cNvSpPr txBox="1">
            <a:spLocks noChangeArrowheads="1"/>
          </p:cNvSpPr>
          <p:nvPr/>
        </p:nvSpPr>
        <p:spPr bwMode="auto">
          <a:xfrm>
            <a:off x="6697260" y="2843213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00" name="Text Box 24"/>
          <p:cNvSpPr txBox="1">
            <a:spLocks noChangeArrowheads="1"/>
          </p:cNvSpPr>
          <p:nvPr/>
        </p:nvSpPr>
        <p:spPr bwMode="auto">
          <a:xfrm>
            <a:off x="6682357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01" name="Text Box 25"/>
          <p:cNvSpPr txBox="1">
            <a:spLocks noChangeArrowheads="1"/>
          </p:cNvSpPr>
          <p:nvPr/>
        </p:nvSpPr>
        <p:spPr bwMode="auto">
          <a:xfrm>
            <a:off x="6697260" y="3419475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02" name="Text Box 26"/>
          <p:cNvSpPr txBox="1">
            <a:spLocks noChangeArrowheads="1"/>
          </p:cNvSpPr>
          <p:nvPr/>
        </p:nvSpPr>
        <p:spPr bwMode="auto">
          <a:xfrm>
            <a:off x="6682357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03" name="Text Box 27"/>
          <p:cNvSpPr txBox="1">
            <a:spLocks noChangeArrowheads="1"/>
          </p:cNvSpPr>
          <p:nvPr/>
        </p:nvSpPr>
        <p:spPr bwMode="auto">
          <a:xfrm>
            <a:off x="6697260" y="3995738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04" name="Text Box 28"/>
          <p:cNvSpPr txBox="1">
            <a:spLocks noChangeArrowheads="1"/>
          </p:cNvSpPr>
          <p:nvPr/>
        </p:nvSpPr>
        <p:spPr bwMode="auto">
          <a:xfrm>
            <a:off x="6682357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05" name="Text Box 29"/>
          <p:cNvSpPr txBox="1">
            <a:spLocks noChangeArrowheads="1"/>
          </p:cNvSpPr>
          <p:nvPr/>
        </p:nvSpPr>
        <p:spPr bwMode="auto">
          <a:xfrm>
            <a:off x="6697260" y="4570413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06" name="Text Box 30"/>
          <p:cNvSpPr txBox="1">
            <a:spLocks noChangeArrowheads="1"/>
          </p:cNvSpPr>
          <p:nvPr/>
        </p:nvSpPr>
        <p:spPr bwMode="auto">
          <a:xfrm>
            <a:off x="6682357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07" name="Text Box 31"/>
          <p:cNvSpPr txBox="1">
            <a:spLocks noChangeArrowheads="1"/>
          </p:cNvSpPr>
          <p:nvPr/>
        </p:nvSpPr>
        <p:spPr bwMode="auto">
          <a:xfrm>
            <a:off x="6697260" y="5146675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08" name="Text Box 32"/>
          <p:cNvSpPr txBox="1">
            <a:spLocks noChangeArrowheads="1"/>
          </p:cNvSpPr>
          <p:nvPr/>
        </p:nvSpPr>
        <p:spPr bwMode="auto">
          <a:xfrm>
            <a:off x="6682357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09" name="Text Box 33"/>
          <p:cNvSpPr txBox="1">
            <a:spLocks noChangeArrowheads="1"/>
          </p:cNvSpPr>
          <p:nvPr/>
        </p:nvSpPr>
        <p:spPr bwMode="auto">
          <a:xfrm>
            <a:off x="6697260" y="5722938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10" name="Text Box 34"/>
          <p:cNvSpPr txBox="1">
            <a:spLocks noChangeArrowheads="1"/>
          </p:cNvSpPr>
          <p:nvPr/>
        </p:nvSpPr>
        <p:spPr bwMode="auto">
          <a:xfrm>
            <a:off x="6682357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11" name="Text Box 35"/>
          <p:cNvSpPr txBox="1">
            <a:spLocks noChangeArrowheads="1"/>
          </p:cNvSpPr>
          <p:nvPr/>
        </p:nvSpPr>
        <p:spPr bwMode="auto">
          <a:xfrm>
            <a:off x="6697260" y="6299200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12" name="Text Box 36"/>
          <p:cNvSpPr txBox="1">
            <a:spLocks noChangeArrowheads="1"/>
          </p:cNvSpPr>
          <p:nvPr/>
        </p:nvSpPr>
        <p:spPr bwMode="auto">
          <a:xfrm>
            <a:off x="6682357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13" name="Text Box 37"/>
          <p:cNvSpPr txBox="1">
            <a:spLocks noChangeArrowheads="1"/>
          </p:cNvSpPr>
          <p:nvPr/>
        </p:nvSpPr>
        <p:spPr bwMode="auto">
          <a:xfrm>
            <a:off x="6697260" y="6875463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14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15" name="Text Box 39"/>
          <p:cNvSpPr txBox="1">
            <a:spLocks noChangeArrowheads="1"/>
          </p:cNvSpPr>
          <p:nvPr/>
        </p:nvSpPr>
        <p:spPr bwMode="auto">
          <a:xfrm>
            <a:off x="3562436" y="1747838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16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17" name="Text Box 41"/>
          <p:cNvSpPr txBox="1">
            <a:spLocks noChangeArrowheads="1"/>
          </p:cNvSpPr>
          <p:nvPr/>
        </p:nvSpPr>
        <p:spPr bwMode="auto">
          <a:xfrm>
            <a:off x="3562436" y="2314575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18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19" name="Text Box 43"/>
          <p:cNvSpPr txBox="1">
            <a:spLocks noChangeArrowheads="1"/>
          </p:cNvSpPr>
          <p:nvPr/>
        </p:nvSpPr>
        <p:spPr bwMode="auto">
          <a:xfrm>
            <a:off x="3562436" y="2890838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20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8221" name="Text Box 45"/>
          <p:cNvSpPr txBox="1">
            <a:spLocks noChangeArrowheads="1"/>
          </p:cNvSpPr>
          <p:nvPr/>
        </p:nvSpPr>
        <p:spPr bwMode="auto">
          <a:xfrm>
            <a:off x="3562436" y="3490913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8222" name="Rectangle 4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818223" name="Rectangle 4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818224" name="Rectangle 4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818225" name="Rectangle 4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818226" name="Rectangle 5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27" name="Rectangle 5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8228" name="Rectangle 5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29" name="Rectangle 5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18230" name="Rectangle 5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31" name="Rectangle 5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32" name="Rectangle 5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33" name="Rectangle 5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34" name="Rectangle 5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35" name="Rectangle 5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8236" name="Rectangle 6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37" name="Rectangle 6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38" name="Rectangle 6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39" name="Rectangle 6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40" name="Rectangle 6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41" name="Rectangle 6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42" name="Rectangle 6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43" name="Rectangle 6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44" name="Rectangle 6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45" name="Rectangle 6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46" name="Rectangle 7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47" name="Rectangle 7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8248" name="Rectangle 7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49" name="Rectangle 7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18250" name="Rectangle 7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51" name="Rectangle 7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52" name="Rectangle 7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53" name="Rectangle 7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54" name="Rectangle 7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55" name="Rectangle 7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8256" name="Rectangle 8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57" name="Rectangle 8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58" name="Rectangle 8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59" name="Rectangle 8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60" name="Rectangle 8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61" name="Rectangle 8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62" name="Text Box 86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18263" name="Text Box 87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18264" name="Text Box 88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18265" name="Text Box 89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18266" name="Text Box 90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18267" name="Text Box 91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18268" name="Text Box 92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18269" name="Text Box 93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18270" name="Text Box 94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818271" name="Rectangle 95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18272" name="Rectangle 9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18273" name="Rectangle 97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18274" name="Rectangle 98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75" name="Text Box 99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818276" name="Text Box 100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818277" name="Rectangle 101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8278" name="Text Box 102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818279" name="Rectangle 103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818280" name="Group 104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18281" name="Rectangle 105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18282" name="Rectangle 106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</p:grpSp>
      <p:grpSp>
        <p:nvGrpSpPr>
          <p:cNvPr id="818283" name="Group 107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818284" name="Rectangle 108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  <p:sp>
          <p:nvSpPr>
            <p:cNvPr id="818285" name="Rectangle 109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cxnSp>
        <p:nvCxnSpPr>
          <p:cNvPr id="818286" name="AutoShape 110"/>
          <p:cNvCxnSpPr>
            <a:cxnSpLocks noChangeShapeType="1"/>
            <a:stCxn id="818281" idx="1"/>
            <a:endCxn id="818265" idx="1"/>
          </p:cNvCxnSpPr>
          <p:nvPr/>
        </p:nvCxnSpPr>
        <p:spPr bwMode="auto">
          <a:xfrm rot="10800000" flipH="1" flipV="1">
            <a:off x="576262" y="1727994"/>
            <a:ext cx="1444565" cy="3800802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18287" name="AutoShape 111"/>
          <p:cNvSpPr>
            <a:spLocks noChangeArrowheads="1"/>
          </p:cNvSpPr>
          <p:nvPr/>
        </p:nvSpPr>
        <p:spPr bwMode="auto">
          <a:xfrm>
            <a:off x="5400675" y="250825"/>
            <a:ext cx="2160588" cy="1152525"/>
          </a:xfrm>
          <a:prstGeom prst="cloudCallout">
            <a:avLst>
              <a:gd name="adj1" fmla="val -30384"/>
              <a:gd name="adj2" fmla="val 59366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</p:txBody>
      </p:sp>
      <p:sp>
        <p:nvSpPr>
          <p:cNvPr id="818288" name="Rectangle 112"/>
          <p:cNvSpPr>
            <a:spLocks noChangeArrowheads="1"/>
          </p:cNvSpPr>
          <p:nvPr/>
        </p:nvSpPr>
        <p:spPr bwMode="auto">
          <a:xfrm>
            <a:off x="4535488" y="5003800"/>
            <a:ext cx="1296987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89" name="Rectangle 113"/>
          <p:cNvSpPr>
            <a:spLocks noChangeArrowheads="1"/>
          </p:cNvSpPr>
          <p:nvPr/>
        </p:nvSpPr>
        <p:spPr bwMode="auto">
          <a:xfrm>
            <a:off x="3095625" y="5003800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8290" name="Rectangle 114"/>
          <p:cNvSpPr>
            <a:spLocks noChangeArrowheads="1"/>
          </p:cNvSpPr>
          <p:nvPr/>
        </p:nvSpPr>
        <p:spPr bwMode="auto">
          <a:xfrm>
            <a:off x="3959225" y="5003800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91" name="Rectangle 115"/>
          <p:cNvSpPr>
            <a:spLocks noChangeArrowheads="1"/>
          </p:cNvSpPr>
          <p:nvPr/>
        </p:nvSpPr>
        <p:spPr bwMode="auto">
          <a:xfrm>
            <a:off x="2519363" y="5003800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8292" name="Rectangle 116"/>
          <p:cNvSpPr>
            <a:spLocks noChangeArrowheads="1"/>
          </p:cNvSpPr>
          <p:nvPr/>
        </p:nvSpPr>
        <p:spPr bwMode="auto">
          <a:xfrm>
            <a:off x="7632700" y="30591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18293" name="Rectangle 117"/>
          <p:cNvSpPr>
            <a:spLocks noChangeArrowheads="1"/>
          </p:cNvSpPr>
          <p:nvPr/>
        </p:nvSpPr>
        <p:spPr bwMode="auto">
          <a:xfrm>
            <a:off x="4535488" y="5364163"/>
            <a:ext cx="1296987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94" name="Rectangle 118"/>
          <p:cNvSpPr>
            <a:spLocks noChangeArrowheads="1"/>
          </p:cNvSpPr>
          <p:nvPr/>
        </p:nvSpPr>
        <p:spPr bwMode="auto">
          <a:xfrm>
            <a:off x="3095625" y="5364163"/>
            <a:ext cx="863600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8295" name="Rectangle 119"/>
          <p:cNvSpPr>
            <a:spLocks noChangeArrowheads="1"/>
          </p:cNvSpPr>
          <p:nvPr/>
        </p:nvSpPr>
        <p:spPr bwMode="auto">
          <a:xfrm>
            <a:off x="3959225" y="5364163"/>
            <a:ext cx="5762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96" name="Rectangle 120"/>
          <p:cNvSpPr>
            <a:spLocks noChangeArrowheads="1"/>
          </p:cNvSpPr>
          <p:nvPr/>
        </p:nvSpPr>
        <p:spPr bwMode="auto">
          <a:xfrm>
            <a:off x="2519363" y="5364163"/>
            <a:ext cx="576262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8297" name="Text Box 121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8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8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18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8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1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18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18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976E-6 -1.14658E-6 L -0.31338 -0.21797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818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8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8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8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8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18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271" grpId="0" animBg="1"/>
      <p:bldP spid="818287" grpId="0" animBg="1"/>
      <p:bldP spid="818287" grpId="1" animBg="1"/>
      <p:bldP spid="818288" grpId="0" animBg="1"/>
      <p:bldP spid="818289" grpId="0" animBg="1"/>
      <p:bldP spid="818290" grpId="0" animBg="1"/>
      <p:bldP spid="818291" grpId="0" animBg="1"/>
      <p:bldP spid="818292" grpId="0" animBg="1"/>
      <p:bldP spid="818293" grpId="0" animBg="1"/>
      <p:bldP spid="818294" grpId="0" animBg="1"/>
      <p:bldP spid="818295" grpId="0" animBg="1"/>
      <p:bldP spid="81829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19203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スワップアウト</a:t>
            </a:r>
          </a:p>
        </p:txBody>
      </p:sp>
      <p:sp>
        <p:nvSpPr>
          <p:cNvPr id="819205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19206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19207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19208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19209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19210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19211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19212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19213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819214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819215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16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17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19218" name="Text Box 18"/>
          <p:cNvSpPr txBox="1">
            <a:spLocks noChangeArrowheads="1"/>
          </p:cNvSpPr>
          <p:nvPr/>
        </p:nvSpPr>
        <p:spPr bwMode="auto">
          <a:xfrm>
            <a:off x="6682357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19" name="Text Box 19"/>
          <p:cNvSpPr txBox="1">
            <a:spLocks noChangeArrowheads="1"/>
          </p:cNvSpPr>
          <p:nvPr/>
        </p:nvSpPr>
        <p:spPr bwMode="auto">
          <a:xfrm>
            <a:off x="6697260" y="1690688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20" name="Text Box 20"/>
          <p:cNvSpPr txBox="1">
            <a:spLocks noChangeArrowheads="1"/>
          </p:cNvSpPr>
          <p:nvPr/>
        </p:nvSpPr>
        <p:spPr bwMode="auto">
          <a:xfrm>
            <a:off x="6682357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21" name="Text Box 21"/>
          <p:cNvSpPr txBox="1">
            <a:spLocks noChangeArrowheads="1"/>
          </p:cNvSpPr>
          <p:nvPr/>
        </p:nvSpPr>
        <p:spPr bwMode="auto">
          <a:xfrm>
            <a:off x="6697260" y="2266950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22" name="Text Box 22"/>
          <p:cNvSpPr txBox="1">
            <a:spLocks noChangeArrowheads="1"/>
          </p:cNvSpPr>
          <p:nvPr/>
        </p:nvSpPr>
        <p:spPr bwMode="auto">
          <a:xfrm>
            <a:off x="6682357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23" name="Text Box 23"/>
          <p:cNvSpPr txBox="1">
            <a:spLocks noChangeArrowheads="1"/>
          </p:cNvSpPr>
          <p:nvPr/>
        </p:nvSpPr>
        <p:spPr bwMode="auto">
          <a:xfrm>
            <a:off x="6697260" y="2843213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24" name="Text Box 24"/>
          <p:cNvSpPr txBox="1">
            <a:spLocks noChangeArrowheads="1"/>
          </p:cNvSpPr>
          <p:nvPr/>
        </p:nvSpPr>
        <p:spPr bwMode="auto">
          <a:xfrm>
            <a:off x="6682357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25" name="Text Box 25"/>
          <p:cNvSpPr txBox="1">
            <a:spLocks noChangeArrowheads="1"/>
          </p:cNvSpPr>
          <p:nvPr/>
        </p:nvSpPr>
        <p:spPr bwMode="auto">
          <a:xfrm>
            <a:off x="6697260" y="3419475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26" name="Text Box 26"/>
          <p:cNvSpPr txBox="1">
            <a:spLocks noChangeArrowheads="1"/>
          </p:cNvSpPr>
          <p:nvPr/>
        </p:nvSpPr>
        <p:spPr bwMode="auto">
          <a:xfrm>
            <a:off x="6682357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27" name="Text Box 27"/>
          <p:cNvSpPr txBox="1">
            <a:spLocks noChangeArrowheads="1"/>
          </p:cNvSpPr>
          <p:nvPr/>
        </p:nvSpPr>
        <p:spPr bwMode="auto">
          <a:xfrm>
            <a:off x="6697260" y="3995738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28" name="Text Box 28"/>
          <p:cNvSpPr txBox="1">
            <a:spLocks noChangeArrowheads="1"/>
          </p:cNvSpPr>
          <p:nvPr/>
        </p:nvSpPr>
        <p:spPr bwMode="auto">
          <a:xfrm>
            <a:off x="6682357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29" name="Text Box 29"/>
          <p:cNvSpPr txBox="1">
            <a:spLocks noChangeArrowheads="1"/>
          </p:cNvSpPr>
          <p:nvPr/>
        </p:nvSpPr>
        <p:spPr bwMode="auto">
          <a:xfrm>
            <a:off x="6697260" y="4570413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30" name="Text Box 30"/>
          <p:cNvSpPr txBox="1">
            <a:spLocks noChangeArrowheads="1"/>
          </p:cNvSpPr>
          <p:nvPr/>
        </p:nvSpPr>
        <p:spPr bwMode="auto">
          <a:xfrm>
            <a:off x="6682357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31" name="Text Box 31"/>
          <p:cNvSpPr txBox="1">
            <a:spLocks noChangeArrowheads="1"/>
          </p:cNvSpPr>
          <p:nvPr/>
        </p:nvSpPr>
        <p:spPr bwMode="auto">
          <a:xfrm>
            <a:off x="6697260" y="5146675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32" name="Text Box 32"/>
          <p:cNvSpPr txBox="1">
            <a:spLocks noChangeArrowheads="1"/>
          </p:cNvSpPr>
          <p:nvPr/>
        </p:nvSpPr>
        <p:spPr bwMode="auto">
          <a:xfrm>
            <a:off x="6682357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33" name="Text Box 33"/>
          <p:cNvSpPr txBox="1">
            <a:spLocks noChangeArrowheads="1"/>
          </p:cNvSpPr>
          <p:nvPr/>
        </p:nvSpPr>
        <p:spPr bwMode="auto">
          <a:xfrm>
            <a:off x="6697260" y="5722938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34" name="Text Box 34"/>
          <p:cNvSpPr txBox="1">
            <a:spLocks noChangeArrowheads="1"/>
          </p:cNvSpPr>
          <p:nvPr/>
        </p:nvSpPr>
        <p:spPr bwMode="auto">
          <a:xfrm>
            <a:off x="6682357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35" name="Text Box 35"/>
          <p:cNvSpPr txBox="1">
            <a:spLocks noChangeArrowheads="1"/>
          </p:cNvSpPr>
          <p:nvPr/>
        </p:nvSpPr>
        <p:spPr bwMode="auto">
          <a:xfrm>
            <a:off x="6697260" y="6299200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36" name="Text Box 36"/>
          <p:cNvSpPr txBox="1">
            <a:spLocks noChangeArrowheads="1"/>
          </p:cNvSpPr>
          <p:nvPr/>
        </p:nvSpPr>
        <p:spPr bwMode="auto">
          <a:xfrm>
            <a:off x="6682357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37" name="Text Box 37"/>
          <p:cNvSpPr txBox="1">
            <a:spLocks noChangeArrowheads="1"/>
          </p:cNvSpPr>
          <p:nvPr/>
        </p:nvSpPr>
        <p:spPr bwMode="auto">
          <a:xfrm>
            <a:off x="6697260" y="6875463"/>
            <a:ext cx="840592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38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39" name="Text Box 39"/>
          <p:cNvSpPr txBox="1">
            <a:spLocks noChangeArrowheads="1"/>
          </p:cNvSpPr>
          <p:nvPr/>
        </p:nvSpPr>
        <p:spPr bwMode="auto">
          <a:xfrm>
            <a:off x="3562436" y="1747838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40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41" name="Text Box 41"/>
          <p:cNvSpPr txBox="1">
            <a:spLocks noChangeArrowheads="1"/>
          </p:cNvSpPr>
          <p:nvPr/>
        </p:nvSpPr>
        <p:spPr bwMode="auto">
          <a:xfrm>
            <a:off x="3562436" y="2314575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42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43" name="Text Box 43"/>
          <p:cNvSpPr txBox="1">
            <a:spLocks noChangeArrowheads="1"/>
          </p:cNvSpPr>
          <p:nvPr/>
        </p:nvSpPr>
        <p:spPr bwMode="auto">
          <a:xfrm>
            <a:off x="3562436" y="2890838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44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19245" name="Text Box 45"/>
          <p:cNvSpPr txBox="1">
            <a:spLocks noChangeArrowheads="1"/>
          </p:cNvSpPr>
          <p:nvPr/>
        </p:nvSpPr>
        <p:spPr bwMode="auto">
          <a:xfrm>
            <a:off x="3562436" y="3490913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19246" name="Rectangle 4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819247" name="Rectangle 4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819248" name="Rectangle 4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819249" name="Rectangle 4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819250" name="Rectangle 5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51" name="Rectangle 5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9252" name="Rectangle 5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53" name="Rectangle 5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19254" name="Rectangle 5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55" name="Rectangle 5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56" name="Rectangle 5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57" name="Rectangle 5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58" name="Rectangle 5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59" name="Rectangle 5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9260" name="Rectangle 6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61" name="Rectangle 6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62" name="Rectangle 6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63" name="Rectangle 6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9264" name="Rectangle 6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65" name="Rectangle 6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66" name="Rectangle 6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67" name="Rectangle 6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68" name="Rectangle 6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69" name="Rectangle 6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70" name="Rectangle 7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71" name="Rectangle 7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9272" name="Rectangle 7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73" name="Rectangle 7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19274" name="Rectangle 7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75" name="Rectangle 7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76" name="Rectangle 7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77" name="Rectangle 7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78" name="Rectangle 7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79" name="Rectangle 7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19280" name="Rectangle 8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19281" name="Rectangle 8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82" name="Rectangle 8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19283" name="Rectangle 8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84" name="Rectangle 8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85" name="Rectangle 8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86" name="Text Box 86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19287" name="Text Box 87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19288" name="Text Box 88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19289" name="Text Box 89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19290" name="Text Box 90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19291" name="Text Box 91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19292" name="Text Box 92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19293" name="Text Box 93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19294" name="Text Box 94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819296" name="Rectangle 9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19297" name="Rectangle 97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19298" name="Rectangle 98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299" name="Text Box 99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819300" name="Text Box 100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819301" name="Rectangle 101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302" name="Text Box 102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819303" name="Rectangle 103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819304" name="Group 104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19305" name="Rectangle 105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19306" name="Rectangle 106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456</a:t>
              </a:r>
            </a:p>
          </p:txBody>
        </p:sp>
      </p:grpSp>
      <p:cxnSp>
        <p:nvCxnSpPr>
          <p:cNvPr id="819310" name="AutoShape 110"/>
          <p:cNvCxnSpPr>
            <a:cxnSpLocks noChangeShapeType="1"/>
            <a:stCxn id="819305" idx="1"/>
            <a:endCxn id="819288" idx="1"/>
          </p:cNvCxnSpPr>
          <p:nvPr/>
        </p:nvCxnSpPr>
        <p:spPr bwMode="auto">
          <a:xfrm rot="10800000" flipH="1" flipV="1">
            <a:off x="576262" y="1727994"/>
            <a:ext cx="1444565" cy="3440440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19316" name="Rectangle 116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19321" name="Text Box 121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819322" name="AutoShape 122"/>
          <p:cNvSpPr>
            <a:spLocks noChangeArrowheads="1"/>
          </p:cNvSpPr>
          <p:nvPr/>
        </p:nvSpPr>
        <p:spPr bwMode="auto">
          <a:xfrm>
            <a:off x="6696075" y="3995738"/>
            <a:ext cx="2879725" cy="2376487"/>
          </a:xfrm>
          <a:prstGeom prst="wedgeEllipseCallout">
            <a:avLst>
              <a:gd name="adj1" fmla="val -83574"/>
              <a:gd name="adj2" fmla="val 366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スワップアウトが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発生してしまう</a:t>
            </a:r>
          </a:p>
        </p:txBody>
      </p:sp>
      <p:sp>
        <p:nvSpPr>
          <p:cNvPr id="819323" name="AutoShape 123"/>
          <p:cNvSpPr>
            <a:spLocks noChangeArrowheads="1"/>
          </p:cNvSpPr>
          <p:nvPr/>
        </p:nvSpPr>
        <p:spPr bwMode="auto">
          <a:xfrm>
            <a:off x="6624638" y="971550"/>
            <a:ext cx="2808287" cy="2087563"/>
          </a:xfrm>
          <a:prstGeom prst="wedgeEllipseCallout">
            <a:avLst>
              <a:gd name="adj1" fmla="val -81431"/>
              <a:gd name="adj2" fmla="val -8556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さっき</a:t>
            </a:r>
          </a:p>
          <a:p>
            <a:r>
              <a:rPr lang="en-US" altLang="ja-JP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以外を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すべきだった</a:t>
            </a:r>
          </a:p>
        </p:txBody>
      </p:sp>
      <p:sp>
        <p:nvSpPr>
          <p:cNvPr id="819325" name="AutoShape 125"/>
          <p:cNvSpPr>
            <a:spLocks noChangeArrowheads="1"/>
          </p:cNvSpPr>
          <p:nvPr/>
        </p:nvSpPr>
        <p:spPr bwMode="auto">
          <a:xfrm>
            <a:off x="936625" y="3203575"/>
            <a:ext cx="4248150" cy="16557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スワップアウト対象とする</a:t>
            </a:r>
          </a:p>
          <a:p>
            <a:r>
              <a:rPr lang="ja-JP" altLang="en-US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ページの選択によって</a:t>
            </a:r>
          </a:p>
          <a:p>
            <a:r>
              <a:rPr lang="ja-JP" altLang="en-US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性能が変化する</a:t>
            </a:r>
            <a:r>
              <a:rPr lang="en-US" altLang="ja-JP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9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500"/>
                                        <p:tgtEl>
                                          <p:spTgt spid="819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22" grpId="0" animBg="1"/>
      <p:bldP spid="819323" grpId="0" animBg="1"/>
      <p:bldP spid="8193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スワップアウト対象の選択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スワップアウトすべきページ</a:t>
            </a:r>
          </a:p>
          <a:p>
            <a:pPr lvl="1"/>
            <a:r>
              <a:rPr lang="ja-JP" altLang="en-US"/>
              <a:t>次にアクセスされる可能性が最も低いページ</a:t>
            </a:r>
          </a:p>
          <a:p>
            <a:pPr lvl="1"/>
            <a:r>
              <a:rPr lang="ja-JP" altLang="en-US"/>
              <a:t>次回アクセスされるまでの時間が最も長いページ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近似的に知る方法を考える</a:t>
            </a:r>
          </a:p>
        </p:txBody>
      </p:sp>
      <p:sp>
        <p:nvSpPr>
          <p:cNvPr id="817156" name="AutoShape 4"/>
          <p:cNvSpPr>
            <a:spLocks noChangeArrowheads="1"/>
          </p:cNvSpPr>
          <p:nvPr/>
        </p:nvSpPr>
        <p:spPr bwMode="auto">
          <a:xfrm>
            <a:off x="1655763" y="2916238"/>
            <a:ext cx="6121400" cy="1800225"/>
          </a:xfrm>
          <a:prstGeom prst="upArrowCallout">
            <a:avLst>
              <a:gd name="adj1" fmla="val 51131"/>
              <a:gd name="adj2" fmla="val 43118"/>
              <a:gd name="adj3" fmla="val 19134"/>
              <a:gd name="adj4" fmla="val 6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これらは</a:t>
            </a:r>
          </a:p>
          <a:p>
            <a:r>
              <a:rPr lang="ja-JP" altLang="en-US" sz="2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前もって正確に知ることはできない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7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endParaRPr lang="ja-JP" altLang="en-US"/>
          </a:p>
          <a:p>
            <a:r>
              <a:rPr lang="ja-JP" altLang="en-US"/>
              <a:t>アクセス確率の低いページを選びたい</a:t>
            </a:r>
          </a:p>
          <a:p>
            <a:r>
              <a:rPr lang="ja-JP" altLang="en-US"/>
              <a:t>アクセス間隔の長いページを選べばよい</a:t>
            </a:r>
            <a:endParaRPr lang="en-US" altLang="ja-JP"/>
          </a:p>
        </p:txBody>
      </p:sp>
      <p:sp>
        <p:nvSpPr>
          <p:cNvPr id="820237" name="Rectangle 13"/>
          <p:cNvSpPr>
            <a:spLocks noChangeArrowheads="1"/>
          </p:cNvSpPr>
          <p:nvPr/>
        </p:nvSpPr>
        <p:spPr bwMode="auto">
          <a:xfrm>
            <a:off x="1589088" y="4284663"/>
            <a:ext cx="4968875" cy="503237"/>
          </a:xfrm>
          <a:prstGeom prst="rect">
            <a:avLst/>
          </a:prstGeom>
          <a:solidFill>
            <a:srgbClr val="FF99FF">
              <a:alpha val="5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0236" name="Rectangle 12"/>
          <p:cNvSpPr>
            <a:spLocks noChangeArrowheads="1"/>
          </p:cNvSpPr>
          <p:nvPr/>
        </p:nvSpPr>
        <p:spPr bwMode="auto">
          <a:xfrm>
            <a:off x="4973638" y="827088"/>
            <a:ext cx="1584325" cy="3960812"/>
          </a:xfrm>
          <a:prstGeom prst="rect">
            <a:avLst/>
          </a:prstGeom>
          <a:solidFill>
            <a:srgbClr val="CCFFCC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LRU</a:t>
            </a:r>
          </a:p>
        </p:txBody>
      </p:sp>
      <p:sp>
        <p:nvSpPr>
          <p:cNvPr id="820231" name="Freeform 7"/>
          <p:cNvSpPr>
            <a:spLocks/>
          </p:cNvSpPr>
          <p:nvPr/>
        </p:nvSpPr>
        <p:spPr bwMode="auto">
          <a:xfrm>
            <a:off x="1806575" y="1235075"/>
            <a:ext cx="4752975" cy="3241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7" y="1225"/>
              </a:cxn>
              <a:cxn ang="0">
                <a:pos x="817" y="1815"/>
              </a:cxn>
              <a:cxn ang="0">
                <a:pos x="2994" y="2042"/>
              </a:cxn>
            </a:cxnLst>
            <a:rect l="0" t="0" r="r" b="b"/>
            <a:pathLst>
              <a:path w="2994" h="2042">
                <a:moveTo>
                  <a:pt x="0" y="0"/>
                </a:moveTo>
                <a:cubicBezTo>
                  <a:pt x="45" y="461"/>
                  <a:pt x="91" y="923"/>
                  <a:pt x="227" y="1225"/>
                </a:cubicBezTo>
                <a:cubicBezTo>
                  <a:pt x="363" y="1527"/>
                  <a:pt x="356" y="1679"/>
                  <a:pt x="817" y="1815"/>
                </a:cubicBezTo>
                <a:cubicBezTo>
                  <a:pt x="1278" y="1951"/>
                  <a:pt x="2136" y="1996"/>
                  <a:pt x="2994" y="2042"/>
                </a:cubicBezTo>
              </a:path>
            </a:pathLst>
          </a:custGeom>
          <a:noFill/>
          <a:ln w="635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0232" name="Text Box 8"/>
          <p:cNvSpPr txBox="1">
            <a:spLocks noChangeArrowheads="1"/>
          </p:cNvSpPr>
          <p:nvPr/>
        </p:nvSpPr>
        <p:spPr bwMode="auto">
          <a:xfrm>
            <a:off x="3805604" y="4833938"/>
            <a:ext cx="2815492" cy="83317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過去のアクセス間隔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b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既知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820233" name="Line 9"/>
          <p:cNvSpPr>
            <a:spLocks noChangeShapeType="1"/>
          </p:cNvSpPr>
          <p:nvPr/>
        </p:nvSpPr>
        <p:spPr bwMode="auto">
          <a:xfrm>
            <a:off x="1590675" y="4762500"/>
            <a:ext cx="5111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0234" name="Line 10"/>
          <p:cNvSpPr>
            <a:spLocks noChangeShapeType="1"/>
          </p:cNvSpPr>
          <p:nvPr/>
        </p:nvSpPr>
        <p:spPr bwMode="auto">
          <a:xfrm flipV="1">
            <a:off x="1590675" y="1162050"/>
            <a:ext cx="0" cy="3600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0235" name="Text Box 11"/>
          <p:cNvSpPr txBox="1">
            <a:spLocks noChangeArrowheads="1"/>
          </p:cNvSpPr>
          <p:nvPr/>
        </p:nvSpPr>
        <p:spPr bwMode="auto">
          <a:xfrm>
            <a:off x="567066" y="916603"/>
            <a:ext cx="920422" cy="332616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vert="eaVert"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今後アクセスされる確率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未知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820238" name="AutoShape 14"/>
          <p:cNvSpPr>
            <a:spLocks noChangeArrowheads="1"/>
          </p:cNvSpPr>
          <p:nvPr/>
        </p:nvSpPr>
        <p:spPr bwMode="auto">
          <a:xfrm>
            <a:off x="6696075" y="3563938"/>
            <a:ext cx="3455988" cy="252095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LRU</a:t>
            </a:r>
          </a:p>
          <a:p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Least Recently Used</a:t>
            </a:r>
          </a:p>
        </p:txBody>
      </p:sp>
      <p:sp>
        <p:nvSpPr>
          <p:cNvPr id="820239" name="Oval 15"/>
          <p:cNvSpPr>
            <a:spLocks noChangeArrowheads="1"/>
          </p:cNvSpPr>
          <p:nvPr/>
        </p:nvSpPr>
        <p:spPr bwMode="auto">
          <a:xfrm>
            <a:off x="5976938" y="1187450"/>
            <a:ext cx="3887787" cy="1727200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時間的局所性</a:t>
            </a:r>
          </a:p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に基づく考え方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0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0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82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20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37" grpId="0" animBg="1"/>
      <p:bldP spid="820236" grpId="0" animBg="1"/>
      <p:bldP spid="820231" grpId="0" animBg="1"/>
      <p:bldP spid="820238" grpId="0" animBg="1"/>
      <p:bldP spid="8202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11.2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参照ビットを用いた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スワップアウト対象ページの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決定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LRU</a:t>
            </a:r>
            <a:r>
              <a:rPr lang="ja-JP" altLang="en-US" dirty="0"/>
              <a:t>の</a:t>
            </a:r>
            <a:r>
              <a:rPr lang="ja-JP" altLang="en-US" dirty="0">
                <a:solidFill>
                  <a:srgbClr val="FF0000"/>
                </a:solidFill>
              </a:rPr>
              <a:t>（不可能な）</a:t>
            </a:r>
            <a:r>
              <a:rPr lang="ja-JP" altLang="en-US" dirty="0"/>
              <a:t>実現方法</a:t>
            </a:r>
          </a:p>
        </p:txBody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LRU</a:t>
            </a:r>
            <a:r>
              <a:rPr lang="ja-JP" altLang="en-US" dirty="0"/>
              <a:t>を実現するには</a:t>
            </a:r>
            <a:r>
              <a:rPr lang="en-US" altLang="ja-JP" dirty="0"/>
              <a:t>...</a:t>
            </a:r>
          </a:p>
          <a:p>
            <a:pPr lvl="1"/>
            <a:r>
              <a:rPr lang="ja-JP" altLang="en-US" dirty="0"/>
              <a:t>ページテーブルに，各ページのアクセス時刻を</a:t>
            </a:r>
            <a:br>
              <a:rPr lang="ja-JP" altLang="en-US" dirty="0"/>
            </a:br>
            <a:r>
              <a:rPr lang="ja-JP" altLang="en-US" dirty="0"/>
              <a:t>記録する項目を追加</a:t>
            </a:r>
          </a:p>
          <a:p>
            <a:pPr lvl="1"/>
            <a:endParaRPr lang="ja-JP" altLang="en-US" dirty="0"/>
          </a:p>
          <a:p>
            <a:pPr lvl="1"/>
            <a:r>
              <a:rPr lang="ja-JP" altLang="en-US" dirty="0"/>
              <a:t>主記憶アクセスごとに</a:t>
            </a:r>
          </a:p>
          <a:p>
            <a:pPr lvl="2"/>
            <a:r>
              <a:rPr lang="ja-JP" altLang="en-US" dirty="0"/>
              <a:t>現在時刻を調べ</a:t>
            </a:r>
          </a:p>
          <a:p>
            <a:pPr lvl="2"/>
            <a:r>
              <a:rPr lang="ja-JP" altLang="en-US" dirty="0"/>
              <a:t>アクセス時刻を更新</a:t>
            </a:r>
          </a:p>
          <a:p>
            <a:pPr lvl="1"/>
            <a:r>
              <a:rPr lang="ja-JP" altLang="en-US" dirty="0"/>
              <a:t>ページフォルト時に</a:t>
            </a:r>
          </a:p>
          <a:p>
            <a:pPr lvl="2"/>
            <a:r>
              <a:rPr lang="ja-JP" altLang="en-US" dirty="0"/>
              <a:t>ページテーブルを走査して</a:t>
            </a:r>
          </a:p>
          <a:p>
            <a:pPr lvl="2"/>
            <a:r>
              <a:rPr lang="ja-JP" altLang="en-US" dirty="0"/>
              <a:t>最もアクセス時刻の古い項目を探す</a:t>
            </a:r>
          </a:p>
        </p:txBody>
      </p:sp>
      <p:sp>
        <p:nvSpPr>
          <p:cNvPr id="822276" name="AutoShape 4"/>
          <p:cNvSpPr>
            <a:spLocks noChangeArrowheads="1"/>
          </p:cNvSpPr>
          <p:nvPr/>
        </p:nvSpPr>
        <p:spPr bwMode="auto">
          <a:xfrm>
            <a:off x="5400675" y="2987675"/>
            <a:ext cx="4319588" cy="2447925"/>
          </a:xfrm>
          <a:prstGeom prst="wedgeEllipseCallout">
            <a:avLst>
              <a:gd name="adj1" fmla="val -54889"/>
              <a:gd name="adj2" fmla="val 27236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3200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コストが大きすぎて</a:t>
            </a:r>
          </a:p>
          <a:p>
            <a:r>
              <a:rPr lang="ja-JP" altLang="en-US" sz="3200" b="1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本末転倒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2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27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参照ビットを用いた近似</a:t>
            </a:r>
            <a:r>
              <a:rPr lang="en-US" altLang="ja-JP"/>
              <a:t>LRU</a:t>
            </a:r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参照ビット</a:t>
            </a:r>
          </a:p>
          <a:p>
            <a:pPr lvl="1"/>
            <a:r>
              <a:rPr lang="ja-JP" altLang="en-US"/>
              <a:t>当該ページがアクセスされたか否かを表すフラグ</a:t>
            </a:r>
          </a:p>
          <a:p>
            <a:r>
              <a:rPr lang="ja-JP" altLang="en-US"/>
              <a:t>スワップアウトの待ち行列</a:t>
            </a:r>
          </a:p>
          <a:p>
            <a:endParaRPr lang="en-US" altLang="ja-JP"/>
          </a:p>
        </p:txBody>
      </p:sp>
      <p:sp>
        <p:nvSpPr>
          <p:cNvPr id="823300" name="Rectangle 4"/>
          <p:cNvSpPr>
            <a:spLocks noChangeArrowheads="1"/>
          </p:cNvSpPr>
          <p:nvPr/>
        </p:nvSpPr>
        <p:spPr bwMode="auto">
          <a:xfrm>
            <a:off x="1008063" y="34909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823301" name="Rectangle 5"/>
          <p:cNvSpPr>
            <a:spLocks noChangeArrowheads="1"/>
          </p:cNvSpPr>
          <p:nvPr/>
        </p:nvSpPr>
        <p:spPr bwMode="auto">
          <a:xfrm>
            <a:off x="1584325" y="34909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823302" name="Rectangle 6"/>
          <p:cNvSpPr>
            <a:spLocks noChangeArrowheads="1"/>
          </p:cNvSpPr>
          <p:nvPr/>
        </p:nvSpPr>
        <p:spPr bwMode="auto">
          <a:xfrm>
            <a:off x="2447925" y="34909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823304" name="Rectangle 8"/>
          <p:cNvSpPr>
            <a:spLocks noChangeArrowheads="1"/>
          </p:cNvSpPr>
          <p:nvPr/>
        </p:nvSpPr>
        <p:spPr bwMode="auto">
          <a:xfrm>
            <a:off x="1008063" y="38512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05" name="Rectangle 9"/>
          <p:cNvSpPr>
            <a:spLocks noChangeArrowheads="1"/>
          </p:cNvSpPr>
          <p:nvPr/>
        </p:nvSpPr>
        <p:spPr bwMode="auto">
          <a:xfrm>
            <a:off x="1584325" y="38512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23306" name="Rectangle 10"/>
          <p:cNvSpPr>
            <a:spLocks noChangeArrowheads="1"/>
          </p:cNvSpPr>
          <p:nvPr/>
        </p:nvSpPr>
        <p:spPr bwMode="auto">
          <a:xfrm>
            <a:off x="2447925" y="38512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08" name="Rectangle 12"/>
          <p:cNvSpPr>
            <a:spLocks noChangeArrowheads="1"/>
          </p:cNvSpPr>
          <p:nvPr/>
        </p:nvSpPr>
        <p:spPr bwMode="auto">
          <a:xfrm>
            <a:off x="1008063" y="4211638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3309" name="Rectangle 13"/>
          <p:cNvSpPr>
            <a:spLocks noChangeArrowheads="1"/>
          </p:cNvSpPr>
          <p:nvPr/>
        </p:nvSpPr>
        <p:spPr bwMode="auto">
          <a:xfrm>
            <a:off x="1584325" y="421163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10" name="Rectangle 14"/>
          <p:cNvSpPr>
            <a:spLocks noChangeArrowheads="1"/>
          </p:cNvSpPr>
          <p:nvPr/>
        </p:nvSpPr>
        <p:spPr bwMode="auto">
          <a:xfrm>
            <a:off x="2447925" y="42116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12" name="Rectangle 16"/>
          <p:cNvSpPr>
            <a:spLocks noChangeArrowheads="1"/>
          </p:cNvSpPr>
          <p:nvPr/>
        </p:nvSpPr>
        <p:spPr bwMode="auto">
          <a:xfrm>
            <a:off x="1008063" y="45720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13" name="Rectangle 17"/>
          <p:cNvSpPr>
            <a:spLocks noChangeArrowheads="1"/>
          </p:cNvSpPr>
          <p:nvPr/>
        </p:nvSpPr>
        <p:spPr bwMode="auto">
          <a:xfrm>
            <a:off x="1584325" y="45720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23314" name="Rectangle 18"/>
          <p:cNvSpPr>
            <a:spLocks noChangeArrowheads="1"/>
          </p:cNvSpPr>
          <p:nvPr/>
        </p:nvSpPr>
        <p:spPr bwMode="auto">
          <a:xfrm>
            <a:off x="2447925" y="45720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16" name="Rectangle 20"/>
          <p:cNvSpPr>
            <a:spLocks noChangeArrowheads="1"/>
          </p:cNvSpPr>
          <p:nvPr/>
        </p:nvSpPr>
        <p:spPr bwMode="auto">
          <a:xfrm>
            <a:off x="1008063" y="49323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3317" name="Rectangle 21"/>
          <p:cNvSpPr>
            <a:spLocks noChangeArrowheads="1"/>
          </p:cNvSpPr>
          <p:nvPr/>
        </p:nvSpPr>
        <p:spPr bwMode="auto">
          <a:xfrm>
            <a:off x="1584325" y="49323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18" name="Rectangle 22"/>
          <p:cNvSpPr>
            <a:spLocks noChangeArrowheads="1"/>
          </p:cNvSpPr>
          <p:nvPr/>
        </p:nvSpPr>
        <p:spPr bwMode="auto">
          <a:xfrm>
            <a:off x="2447925" y="49323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20" name="Rectangle 24"/>
          <p:cNvSpPr>
            <a:spLocks noChangeArrowheads="1"/>
          </p:cNvSpPr>
          <p:nvPr/>
        </p:nvSpPr>
        <p:spPr bwMode="auto">
          <a:xfrm>
            <a:off x="1008063" y="5291138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3321" name="Rectangle 25"/>
          <p:cNvSpPr>
            <a:spLocks noChangeArrowheads="1"/>
          </p:cNvSpPr>
          <p:nvPr/>
        </p:nvSpPr>
        <p:spPr bwMode="auto">
          <a:xfrm>
            <a:off x="1584325" y="529113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22" name="Rectangle 26"/>
          <p:cNvSpPr>
            <a:spLocks noChangeArrowheads="1"/>
          </p:cNvSpPr>
          <p:nvPr/>
        </p:nvSpPr>
        <p:spPr bwMode="auto">
          <a:xfrm>
            <a:off x="2447925" y="52911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24" name="Rectangle 28"/>
          <p:cNvSpPr>
            <a:spLocks noChangeArrowheads="1"/>
          </p:cNvSpPr>
          <p:nvPr/>
        </p:nvSpPr>
        <p:spPr bwMode="auto">
          <a:xfrm>
            <a:off x="1008063" y="56515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25" name="Rectangle 29"/>
          <p:cNvSpPr>
            <a:spLocks noChangeArrowheads="1"/>
          </p:cNvSpPr>
          <p:nvPr/>
        </p:nvSpPr>
        <p:spPr bwMode="auto">
          <a:xfrm>
            <a:off x="1584325" y="56515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23326" name="Rectangle 30"/>
          <p:cNvSpPr>
            <a:spLocks noChangeArrowheads="1"/>
          </p:cNvSpPr>
          <p:nvPr/>
        </p:nvSpPr>
        <p:spPr bwMode="auto">
          <a:xfrm>
            <a:off x="2447925" y="56515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28" name="Rectangle 32"/>
          <p:cNvSpPr>
            <a:spLocks noChangeArrowheads="1"/>
          </p:cNvSpPr>
          <p:nvPr/>
        </p:nvSpPr>
        <p:spPr bwMode="auto">
          <a:xfrm>
            <a:off x="1008063" y="60118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3329" name="Rectangle 33"/>
          <p:cNvSpPr>
            <a:spLocks noChangeArrowheads="1"/>
          </p:cNvSpPr>
          <p:nvPr/>
        </p:nvSpPr>
        <p:spPr bwMode="auto">
          <a:xfrm>
            <a:off x="1584325" y="60118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30" name="Rectangle 34"/>
          <p:cNvSpPr>
            <a:spLocks noChangeArrowheads="1"/>
          </p:cNvSpPr>
          <p:nvPr/>
        </p:nvSpPr>
        <p:spPr bwMode="auto">
          <a:xfrm>
            <a:off x="2447925" y="60118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32" name="Rectangle 36"/>
          <p:cNvSpPr>
            <a:spLocks noChangeArrowheads="1"/>
          </p:cNvSpPr>
          <p:nvPr/>
        </p:nvSpPr>
        <p:spPr bwMode="auto">
          <a:xfrm>
            <a:off x="1008063" y="63722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33" name="Rectangle 37"/>
          <p:cNvSpPr>
            <a:spLocks noChangeArrowheads="1"/>
          </p:cNvSpPr>
          <p:nvPr/>
        </p:nvSpPr>
        <p:spPr bwMode="auto">
          <a:xfrm>
            <a:off x="1584325" y="63722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823334" name="Rectangle 38"/>
          <p:cNvSpPr>
            <a:spLocks noChangeArrowheads="1"/>
          </p:cNvSpPr>
          <p:nvPr/>
        </p:nvSpPr>
        <p:spPr bwMode="auto">
          <a:xfrm>
            <a:off x="2447925" y="63722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3336" name="Rectangle 40"/>
          <p:cNvSpPr>
            <a:spLocks noChangeArrowheads="1"/>
          </p:cNvSpPr>
          <p:nvPr/>
        </p:nvSpPr>
        <p:spPr bwMode="auto">
          <a:xfrm>
            <a:off x="1008063" y="6732588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3337" name="Rectangle 41"/>
          <p:cNvSpPr>
            <a:spLocks noChangeArrowheads="1"/>
          </p:cNvSpPr>
          <p:nvPr/>
        </p:nvSpPr>
        <p:spPr bwMode="auto">
          <a:xfrm>
            <a:off x="1584325" y="673258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3338" name="Rectangle 42"/>
          <p:cNvSpPr>
            <a:spLocks noChangeArrowheads="1"/>
          </p:cNvSpPr>
          <p:nvPr/>
        </p:nvSpPr>
        <p:spPr bwMode="auto">
          <a:xfrm>
            <a:off x="2447925" y="67325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823367" name="Group 71"/>
          <p:cNvGrpSpPr>
            <a:grpSpLocks/>
          </p:cNvGrpSpPr>
          <p:nvPr/>
        </p:nvGrpSpPr>
        <p:grpSpPr bwMode="auto">
          <a:xfrm>
            <a:off x="3024188" y="3490913"/>
            <a:ext cx="1296987" cy="3602037"/>
            <a:chOff x="1905" y="1973"/>
            <a:chExt cx="817" cy="2269"/>
          </a:xfrm>
        </p:grpSpPr>
        <p:sp>
          <p:nvSpPr>
            <p:cNvPr id="823303" name="Rectangle 7"/>
            <p:cNvSpPr>
              <a:spLocks noChangeArrowheads="1"/>
            </p:cNvSpPr>
            <p:nvPr/>
          </p:nvSpPr>
          <p:spPr bwMode="auto">
            <a:xfrm>
              <a:off x="1905" y="1973"/>
              <a:ext cx="817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sz="1400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ページフレーム</a:t>
              </a:r>
            </a:p>
          </p:txBody>
        </p:sp>
        <p:sp>
          <p:nvSpPr>
            <p:cNvPr id="823307" name="Rectangle 11"/>
            <p:cNvSpPr>
              <a:spLocks noChangeArrowheads="1"/>
            </p:cNvSpPr>
            <p:nvPr/>
          </p:nvSpPr>
          <p:spPr bwMode="auto">
            <a:xfrm>
              <a:off x="1905" y="2200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23311" name="Rectangle 15"/>
            <p:cNvSpPr>
              <a:spLocks noChangeArrowheads="1"/>
            </p:cNvSpPr>
            <p:nvPr/>
          </p:nvSpPr>
          <p:spPr bwMode="auto">
            <a:xfrm>
              <a:off x="1905" y="242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15" name="Rectangle 19"/>
            <p:cNvSpPr>
              <a:spLocks noChangeArrowheads="1"/>
            </p:cNvSpPr>
            <p:nvPr/>
          </p:nvSpPr>
          <p:spPr bwMode="auto">
            <a:xfrm>
              <a:off x="1905" y="2654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19" name="Rectangle 23"/>
            <p:cNvSpPr>
              <a:spLocks noChangeArrowheads="1"/>
            </p:cNvSpPr>
            <p:nvPr/>
          </p:nvSpPr>
          <p:spPr bwMode="auto">
            <a:xfrm>
              <a:off x="1905" y="2881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23" name="Rectangle 27"/>
            <p:cNvSpPr>
              <a:spLocks noChangeArrowheads="1"/>
            </p:cNvSpPr>
            <p:nvPr/>
          </p:nvSpPr>
          <p:spPr bwMode="auto">
            <a:xfrm>
              <a:off x="1905" y="310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27" name="Rectangle 31"/>
            <p:cNvSpPr>
              <a:spLocks noChangeArrowheads="1"/>
            </p:cNvSpPr>
            <p:nvPr/>
          </p:nvSpPr>
          <p:spPr bwMode="auto">
            <a:xfrm>
              <a:off x="1905" y="3334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23331" name="Rectangle 35"/>
            <p:cNvSpPr>
              <a:spLocks noChangeArrowheads="1"/>
            </p:cNvSpPr>
            <p:nvPr/>
          </p:nvSpPr>
          <p:spPr bwMode="auto">
            <a:xfrm>
              <a:off x="1905" y="3561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35" name="Rectangle 39"/>
            <p:cNvSpPr>
              <a:spLocks noChangeArrowheads="1"/>
            </p:cNvSpPr>
            <p:nvPr/>
          </p:nvSpPr>
          <p:spPr bwMode="auto">
            <a:xfrm>
              <a:off x="1905" y="3788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23339" name="Rectangle 43"/>
            <p:cNvSpPr>
              <a:spLocks noChangeArrowheads="1"/>
            </p:cNvSpPr>
            <p:nvPr/>
          </p:nvSpPr>
          <p:spPr bwMode="auto">
            <a:xfrm>
              <a:off x="1905" y="4015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823340" name="Text Box 44"/>
          <p:cNvSpPr txBox="1">
            <a:spLocks noChangeArrowheads="1"/>
          </p:cNvSpPr>
          <p:nvPr/>
        </p:nvSpPr>
        <p:spPr bwMode="auto">
          <a:xfrm>
            <a:off x="507940" y="41751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23341" name="Text Box 45"/>
          <p:cNvSpPr txBox="1">
            <a:spLocks noChangeArrowheads="1"/>
          </p:cNvSpPr>
          <p:nvPr/>
        </p:nvSpPr>
        <p:spPr bwMode="auto">
          <a:xfrm>
            <a:off x="507940" y="38147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23342" name="Text Box 46"/>
          <p:cNvSpPr txBox="1">
            <a:spLocks noChangeArrowheads="1"/>
          </p:cNvSpPr>
          <p:nvPr/>
        </p:nvSpPr>
        <p:spPr bwMode="auto">
          <a:xfrm>
            <a:off x="507940" y="45354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23343" name="Text Box 47"/>
          <p:cNvSpPr txBox="1">
            <a:spLocks noChangeArrowheads="1"/>
          </p:cNvSpPr>
          <p:nvPr/>
        </p:nvSpPr>
        <p:spPr bwMode="auto">
          <a:xfrm>
            <a:off x="507940" y="48958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23344" name="Text Box 48"/>
          <p:cNvSpPr txBox="1">
            <a:spLocks noChangeArrowheads="1"/>
          </p:cNvSpPr>
          <p:nvPr/>
        </p:nvSpPr>
        <p:spPr bwMode="auto">
          <a:xfrm>
            <a:off x="507940" y="52562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23345" name="Text Box 49"/>
          <p:cNvSpPr txBox="1">
            <a:spLocks noChangeArrowheads="1"/>
          </p:cNvSpPr>
          <p:nvPr/>
        </p:nvSpPr>
        <p:spPr bwMode="auto">
          <a:xfrm>
            <a:off x="507940" y="56165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23346" name="Text Box 50"/>
          <p:cNvSpPr txBox="1">
            <a:spLocks noChangeArrowheads="1"/>
          </p:cNvSpPr>
          <p:nvPr/>
        </p:nvSpPr>
        <p:spPr bwMode="auto">
          <a:xfrm>
            <a:off x="507940" y="59769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23347" name="Text Box 51"/>
          <p:cNvSpPr txBox="1">
            <a:spLocks noChangeArrowheads="1"/>
          </p:cNvSpPr>
          <p:nvPr/>
        </p:nvSpPr>
        <p:spPr bwMode="auto">
          <a:xfrm>
            <a:off x="507940" y="63373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23348" name="Text Box 52"/>
          <p:cNvSpPr txBox="1">
            <a:spLocks noChangeArrowheads="1"/>
          </p:cNvSpPr>
          <p:nvPr/>
        </p:nvSpPr>
        <p:spPr bwMode="auto">
          <a:xfrm>
            <a:off x="507940" y="66960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grpSp>
        <p:nvGrpSpPr>
          <p:cNvPr id="823368" name="Group 72"/>
          <p:cNvGrpSpPr>
            <a:grpSpLocks/>
          </p:cNvGrpSpPr>
          <p:nvPr/>
        </p:nvGrpSpPr>
        <p:grpSpPr bwMode="auto">
          <a:xfrm>
            <a:off x="3024188" y="3490913"/>
            <a:ext cx="576262" cy="3602037"/>
            <a:chOff x="3719" y="1927"/>
            <a:chExt cx="363" cy="2269"/>
          </a:xfrm>
        </p:grpSpPr>
        <p:sp>
          <p:nvSpPr>
            <p:cNvPr id="823357" name="Rectangle 61"/>
            <p:cNvSpPr>
              <a:spLocks noChangeArrowheads="1"/>
            </p:cNvSpPr>
            <p:nvPr/>
          </p:nvSpPr>
          <p:spPr bwMode="auto">
            <a:xfrm>
              <a:off x="3719" y="1927"/>
              <a:ext cx="363" cy="227"/>
            </a:xfrm>
            <a:prstGeom prst="rect">
              <a:avLst/>
            </a:prstGeom>
            <a:solidFill>
              <a:schemeClr val="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R</a:t>
              </a:r>
            </a:p>
          </p:txBody>
        </p:sp>
        <p:sp>
          <p:nvSpPr>
            <p:cNvPr id="823358" name="Rectangle 62"/>
            <p:cNvSpPr>
              <a:spLocks noChangeArrowheads="1"/>
            </p:cNvSpPr>
            <p:nvPr/>
          </p:nvSpPr>
          <p:spPr bwMode="auto">
            <a:xfrm>
              <a:off x="3719" y="2154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59" name="Rectangle 63"/>
            <p:cNvSpPr>
              <a:spLocks noChangeArrowheads="1"/>
            </p:cNvSpPr>
            <p:nvPr/>
          </p:nvSpPr>
          <p:spPr bwMode="auto">
            <a:xfrm>
              <a:off x="3719" y="2381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0" name="Rectangle 64"/>
            <p:cNvSpPr>
              <a:spLocks noChangeArrowheads="1"/>
            </p:cNvSpPr>
            <p:nvPr/>
          </p:nvSpPr>
          <p:spPr bwMode="auto">
            <a:xfrm>
              <a:off x="3719" y="2608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1" name="Rectangle 65"/>
            <p:cNvSpPr>
              <a:spLocks noChangeArrowheads="1"/>
            </p:cNvSpPr>
            <p:nvPr/>
          </p:nvSpPr>
          <p:spPr bwMode="auto">
            <a:xfrm>
              <a:off x="3719" y="2835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2" name="Rectangle 66"/>
            <p:cNvSpPr>
              <a:spLocks noChangeArrowheads="1"/>
            </p:cNvSpPr>
            <p:nvPr/>
          </p:nvSpPr>
          <p:spPr bwMode="auto">
            <a:xfrm>
              <a:off x="3719" y="3061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3" name="Rectangle 67"/>
            <p:cNvSpPr>
              <a:spLocks noChangeArrowheads="1"/>
            </p:cNvSpPr>
            <p:nvPr/>
          </p:nvSpPr>
          <p:spPr bwMode="auto">
            <a:xfrm>
              <a:off x="3719" y="3288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4" name="Rectangle 68"/>
            <p:cNvSpPr>
              <a:spLocks noChangeArrowheads="1"/>
            </p:cNvSpPr>
            <p:nvPr/>
          </p:nvSpPr>
          <p:spPr bwMode="auto">
            <a:xfrm>
              <a:off x="3719" y="3515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5" name="Rectangle 69"/>
            <p:cNvSpPr>
              <a:spLocks noChangeArrowheads="1"/>
            </p:cNvSpPr>
            <p:nvPr/>
          </p:nvSpPr>
          <p:spPr bwMode="auto">
            <a:xfrm>
              <a:off x="3719" y="3742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3366" name="Rectangle 70"/>
            <p:cNvSpPr>
              <a:spLocks noChangeArrowheads="1"/>
            </p:cNvSpPr>
            <p:nvPr/>
          </p:nvSpPr>
          <p:spPr bwMode="auto">
            <a:xfrm>
              <a:off x="3719" y="3969"/>
              <a:ext cx="363" cy="227"/>
            </a:xfrm>
            <a:prstGeom prst="rect">
              <a:avLst/>
            </a:prstGeom>
            <a:solidFill>
              <a:srgbClr val="FFFF99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grpSp>
        <p:nvGrpSpPr>
          <p:cNvPr id="823375" name="Group 79"/>
          <p:cNvGrpSpPr>
            <a:grpSpLocks/>
          </p:cNvGrpSpPr>
          <p:nvPr/>
        </p:nvGrpSpPr>
        <p:grpSpPr bwMode="auto">
          <a:xfrm>
            <a:off x="5734050" y="5075238"/>
            <a:ext cx="3543300" cy="1296987"/>
            <a:chOff x="3612" y="2290"/>
            <a:chExt cx="2232" cy="817"/>
          </a:xfrm>
        </p:grpSpPr>
        <p:sp>
          <p:nvSpPr>
            <p:cNvPr id="823369" name="Rectangle 73"/>
            <p:cNvSpPr>
              <a:spLocks noChangeArrowheads="1"/>
            </p:cNvSpPr>
            <p:nvPr/>
          </p:nvSpPr>
          <p:spPr bwMode="auto">
            <a:xfrm>
              <a:off x="5245" y="2608"/>
              <a:ext cx="545" cy="499"/>
            </a:xfrm>
            <a:prstGeom prst="rect">
              <a:avLst/>
            </a:prstGeom>
            <a:solidFill>
              <a:srgbClr val="CCFF33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70" name="Rectangle 74"/>
            <p:cNvSpPr>
              <a:spLocks noChangeArrowheads="1"/>
            </p:cNvSpPr>
            <p:nvPr/>
          </p:nvSpPr>
          <p:spPr bwMode="auto">
            <a:xfrm>
              <a:off x="4700" y="2608"/>
              <a:ext cx="545" cy="499"/>
            </a:xfrm>
            <a:prstGeom prst="rect">
              <a:avLst/>
            </a:prstGeom>
            <a:solidFill>
              <a:srgbClr val="CCFF99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71" name="Rectangle 75"/>
            <p:cNvSpPr>
              <a:spLocks noChangeArrowheads="1"/>
            </p:cNvSpPr>
            <p:nvPr/>
          </p:nvSpPr>
          <p:spPr bwMode="auto">
            <a:xfrm>
              <a:off x="4156" y="2608"/>
              <a:ext cx="545" cy="499"/>
            </a:xfrm>
            <a:prstGeom prst="rect">
              <a:avLst/>
            </a:prstGeom>
            <a:solidFill>
              <a:srgbClr val="CCFF99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72" name="Rectangle 76"/>
            <p:cNvSpPr>
              <a:spLocks noChangeArrowheads="1"/>
            </p:cNvSpPr>
            <p:nvPr/>
          </p:nvSpPr>
          <p:spPr bwMode="auto">
            <a:xfrm>
              <a:off x="3612" y="2608"/>
              <a:ext cx="545" cy="499"/>
            </a:xfrm>
            <a:prstGeom prst="rect">
              <a:avLst/>
            </a:prstGeom>
            <a:solidFill>
              <a:srgbClr val="CCFF99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3373" name="Text Box 77"/>
            <p:cNvSpPr txBox="1">
              <a:spLocks noChangeArrowheads="1"/>
            </p:cNvSpPr>
            <p:nvPr/>
          </p:nvSpPr>
          <p:spPr bwMode="auto">
            <a:xfrm>
              <a:off x="3622" y="2290"/>
              <a:ext cx="2222" cy="29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ja-JP" altLang="en-US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スワップアウト待ち行列→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6289E-6 3.35923E-8 L 0.05729 0.0010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23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参照ビットを用いた近似</a:t>
            </a:r>
            <a:r>
              <a:rPr lang="en-US" altLang="ja-JP"/>
              <a:t>LRU</a:t>
            </a:r>
          </a:p>
        </p:txBody>
      </p:sp>
      <p:sp>
        <p:nvSpPr>
          <p:cNvPr id="824324" name="Rectangle 4"/>
          <p:cNvSpPr>
            <a:spLocks noChangeArrowheads="1"/>
          </p:cNvSpPr>
          <p:nvPr/>
        </p:nvSpPr>
        <p:spPr bwMode="auto">
          <a:xfrm>
            <a:off x="1008063" y="34909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824325" name="Rectangle 5"/>
          <p:cNvSpPr>
            <a:spLocks noChangeArrowheads="1"/>
          </p:cNvSpPr>
          <p:nvPr/>
        </p:nvSpPr>
        <p:spPr bwMode="auto">
          <a:xfrm>
            <a:off x="1584325" y="34909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824326" name="Rectangle 6"/>
          <p:cNvSpPr>
            <a:spLocks noChangeArrowheads="1"/>
          </p:cNvSpPr>
          <p:nvPr/>
        </p:nvSpPr>
        <p:spPr bwMode="auto">
          <a:xfrm>
            <a:off x="2447925" y="34909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824327" name="Rectangle 7"/>
          <p:cNvSpPr>
            <a:spLocks noChangeArrowheads="1"/>
          </p:cNvSpPr>
          <p:nvPr/>
        </p:nvSpPr>
        <p:spPr bwMode="auto">
          <a:xfrm>
            <a:off x="3600450" y="34909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824328" name="Rectangle 8"/>
          <p:cNvSpPr>
            <a:spLocks noChangeArrowheads="1"/>
          </p:cNvSpPr>
          <p:nvPr/>
        </p:nvSpPr>
        <p:spPr bwMode="auto">
          <a:xfrm>
            <a:off x="1008063" y="3851275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29" name="Rectangle 9"/>
          <p:cNvSpPr>
            <a:spLocks noChangeArrowheads="1"/>
          </p:cNvSpPr>
          <p:nvPr/>
        </p:nvSpPr>
        <p:spPr bwMode="auto">
          <a:xfrm>
            <a:off x="1584325" y="3851275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0" name="Rectangle 10"/>
          <p:cNvSpPr>
            <a:spLocks noChangeArrowheads="1"/>
          </p:cNvSpPr>
          <p:nvPr/>
        </p:nvSpPr>
        <p:spPr bwMode="auto">
          <a:xfrm>
            <a:off x="2447925" y="3851275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1" name="Rectangle 11"/>
          <p:cNvSpPr>
            <a:spLocks noChangeArrowheads="1"/>
          </p:cNvSpPr>
          <p:nvPr/>
        </p:nvSpPr>
        <p:spPr bwMode="auto">
          <a:xfrm>
            <a:off x="3600450" y="3851275"/>
            <a:ext cx="1296988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2" name="Rectangle 12"/>
          <p:cNvSpPr>
            <a:spLocks noChangeArrowheads="1"/>
          </p:cNvSpPr>
          <p:nvPr/>
        </p:nvSpPr>
        <p:spPr bwMode="auto">
          <a:xfrm>
            <a:off x="1008063" y="4211638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33" name="Rectangle 13"/>
          <p:cNvSpPr>
            <a:spLocks noChangeArrowheads="1"/>
          </p:cNvSpPr>
          <p:nvPr/>
        </p:nvSpPr>
        <p:spPr bwMode="auto">
          <a:xfrm>
            <a:off x="1584325" y="4211638"/>
            <a:ext cx="863600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4" name="Rectangle 14"/>
          <p:cNvSpPr>
            <a:spLocks noChangeArrowheads="1"/>
          </p:cNvSpPr>
          <p:nvPr/>
        </p:nvSpPr>
        <p:spPr bwMode="auto">
          <a:xfrm>
            <a:off x="2447925" y="4211638"/>
            <a:ext cx="576263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5" name="Rectangle 15"/>
          <p:cNvSpPr>
            <a:spLocks noChangeArrowheads="1"/>
          </p:cNvSpPr>
          <p:nvPr/>
        </p:nvSpPr>
        <p:spPr bwMode="auto">
          <a:xfrm>
            <a:off x="3600450" y="4211638"/>
            <a:ext cx="1296988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6" name="Rectangle 16"/>
          <p:cNvSpPr>
            <a:spLocks noChangeArrowheads="1"/>
          </p:cNvSpPr>
          <p:nvPr/>
        </p:nvSpPr>
        <p:spPr bwMode="auto">
          <a:xfrm>
            <a:off x="1008063" y="4572000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37" name="Rectangle 17"/>
          <p:cNvSpPr>
            <a:spLocks noChangeArrowheads="1"/>
          </p:cNvSpPr>
          <p:nvPr/>
        </p:nvSpPr>
        <p:spPr bwMode="auto">
          <a:xfrm>
            <a:off x="1584325" y="4572000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8" name="Rectangle 18"/>
          <p:cNvSpPr>
            <a:spLocks noChangeArrowheads="1"/>
          </p:cNvSpPr>
          <p:nvPr/>
        </p:nvSpPr>
        <p:spPr bwMode="auto">
          <a:xfrm>
            <a:off x="2447925" y="4572000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39" name="Rectangle 19"/>
          <p:cNvSpPr>
            <a:spLocks noChangeArrowheads="1"/>
          </p:cNvSpPr>
          <p:nvPr/>
        </p:nvSpPr>
        <p:spPr bwMode="auto">
          <a:xfrm>
            <a:off x="3600450" y="4572000"/>
            <a:ext cx="1296988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0" name="Rectangle 20"/>
          <p:cNvSpPr>
            <a:spLocks noChangeArrowheads="1"/>
          </p:cNvSpPr>
          <p:nvPr/>
        </p:nvSpPr>
        <p:spPr bwMode="auto">
          <a:xfrm>
            <a:off x="1008063" y="4932363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41" name="Rectangle 21"/>
          <p:cNvSpPr>
            <a:spLocks noChangeArrowheads="1"/>
          </p:cNvSpPr>
          <p:nvPr/>
        </p:nvSpPr>
        <p:spPr bwMode="auto">
          <a:xfrm>
            <a:off x="1584325" y="4932363"/>
            <a:ext cx="863600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2" name="Rectangle 22"/>
          <p:cNvSpPr>
            <a:spLocks noChangeArrowheads="1"/>
          </p:cNvSpPr>
          <p:nvPr/>
        </p:nvSpPr>
        <p:spPr bwMode="auto">
          <a:xfrm>
            <a:off x="2447925" y="4932363"/>
            <a:ext cx="576263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3" name="Rectangle 23"/>
          <p:cNvSpPr>
            <a:spLocks noChangeArrowheads="1"/>
          </p:cNvSpPr>
          <p:nvPr/>
        </p:nvSpPr>
        <p:spPr bwMode="auto">
          <a:xfrm>
            <a:off x="3600450" y="4932363"/>
            <a:ext cx="1296988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4" name="Rectangle 24"/>
          <p:cNvSpPr>
            <a:spLocks noChangeArrowheads="1"/>
          </p:cNvSpPr>
          <p:nvPr/>
        </p:nvSpPr>
        <p:spPr bwMode="auto">
          <a:xfrm>
            <a:off x="1008063" y="5291138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45" name="Rectangle 25"/>
          <p:cNvSpPr>
            <a:spLocks noChangeArrowheads="1"/>
          </p:cNvSpPr>
          <p:nvPr/>
        </p:nvSpPr>
        <p:spPr bwMode="auto">
          <a:xfrm>
            <a:off x="1584325" y="5291138"/>
            <a:ext cx="863600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6" name="Rectangle 26"/>
          <p:cNvSpPr>
            <a:spLocks noChangeArrowheads="1"/>
          </p:cNvSpPr>
          <p:nvPr/>
        </p:nvSpPr>
        <p:spPr bwMode="auto">
          <a:xfrm>
            <a:off x="2447925" y="5291138"/>
            <a:ext cx="576263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7" name="Rectangle 27"/>
          <p:cNvSpPr>
            <a:spLocks noChangeArrowheads="1"/>
          </p:cNvSpPr>
          <p:nvPr/>
        </p:nvSpPr>
        <p:spPr bwMode="auto">
          <a:xfrm>
            <a:off x="3600450" y="5291138"/>
            <a:ext cx="1296988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48" name="Rectangle 28"/>
          <p:cNvSpPr>
            <a:spLocks noChangeArrowheads="1"/>
          </p:cNvSpPr>
          <p:nvPr/>
        </p:nvSpPr>
        <p:spPr bwMode="auto">
          <a:xfrm>
            <a:off x="1008063" y="5651500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49" name="Rectangle 29"/>
          <p:cNvSpPr>
            <a:spLocks noChangeArrowheads="1"/>
          </p:cNvSpPr>
          <p:nvPr/>
        </p:nvSpPr>
        <p:spPr bwMode="auto">
          <a:xfrm>
            <a:off x="1584325" y="5651500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0" name="Rectangle 30"/>
          <p:cNvSpPr>
            <a:spLocks noChangeArrowheads="1"/>
          </p:cNvSpPr>
          <p:nvPr/>
        </p:nvSpPr>
        <p:spPr bwMode="auto">
          <a:xfrm>
            <a:off x="2447925" y="5651500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1" name="Rectangle 31"/>
          <p:cNvSpPr>
            <a:spLocks noChangeArrowheads="1"/>
          </p:cNvSpPr>
          <p:nvPr/>
        </p:nvSpPr>
        <p:spPr bwMode="auto">
          <a:xfrm>
            <a:off x="3600450" y="5651500"/>
            <a:ext cx="1296988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2" name="Rectangle 32"/>
          <p:cNvSpPr>
            <a:spLocks noChangeArrowheads="1"/>
          </p:cNvSpPr>
          <p:nvPr/>
        </p:nvSpPr>
        <p:spPr bwMode="auto">
          <a:xfrm>
            <a:off x="1008063" y="6011863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53" name="Rectangle 33"/>
          <p:cNvSpPr>
            <a:spLocks noChangeArrowheads="1"/>
          </p:cNvSpPr>
          <p:nvPr/>
        </p:nvSpPr>
        <p:spPr bwMode="auto">
          <a:xfrm>
            <a:off x="1584325" y="6011863"/>
            <a:ext cx="863600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4" name="Rectangle 34"/>
          <p:cNvSpPr>
            <a:spLocks noChangeArrowheads="1"/>
          </p:cNvSpPr>
          <p:nvPr/>
        </p:nvSpPr>
        <p:spPr bwMode="auto">
          <a:xfrm>
            <a:off x="2447925" y="6011863"/>
            <a:ext cx="576263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5" name="Rectangle 35"/>
          <p:cNvSpPr>
            <a:spLocks noChangeArrowheads="1"/>
          </p:cNvSpPr>
          <p:nvPr/>
        </p:nvSpPr>
        <p:spPr bwMode="auto">
          <a:xfrm>
            <a:off x="3600450" y="6011863"/>
            <a:ext cx="1296988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6" name="Rectangle 36"/>
          <p:cNvSpPr>
            <a:spLocks noChangeArrowheads="1"/>
          </p:cNvSpPr>
          <p:nvPr/>
        </p:nvSpPr>
        <p:spPr bwMode="auto">
          <a:xfrm>
            <a:off x="1008063" y="6372225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57" name="Rectangle 37"/>
          <p:cNvSpPr>
            <a:spLocks noChangeArrowheads="1"/>
          </p:cNvSpPr>
          <p:nvPr/>
        </p:nvSpPr>
        <p:spPr bwMode="auto">
          <a:xfrm>
            <a:off x="1584325" y="6372225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8" name="Rectangle 38"/>
          <p:cNvSpPr>
            <a:spLocks noChangeArrowheads="1"/>
          </p:cNvSpPr>
          <p:nvPr/>
        </p:nvSpPr>
        <p:spPr bwMode="auto">
          <a:xfrm>
            <a:off x="2447925" y="6372225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59" name="Rectangle 39"/>
          <p:cNvSpPr>
            <a:spLocks noChangeArrowheads="1"/>
          </p:cNvSpPr>
          <p:nvPr/>
        </p:nvSpPr>
        <p:spPr bwMode="auto">
          <a:xfrm>
            <a:off x="3600450" y="6372225"/>
            <a:ext cx="1296988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60" name="Rectangle 40"/>
          <p:cNvSpPr>
            <a:spLocks noChangeArrowheads="1"/>
          </p:cNvSpPr>
          <p:nvPr/>
        </p:nvSpPr>
        <p:spPr bwMode="auto">
          <a:xfrm>
            <a:off x="1008063" y="6732588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61" name="Rectangle 41"/>
          <p:cNvSpPr>
            <a:spLocks noChangeArrowheads="1"/>
          </p:cNvSpPr>
          <p:nvPr/>
        </p:nvSpPr>
        <p:spPr bwMode="auto">
          <a:xfrm>
            <a:off x="1584325" y="6732588"/>
            <a:ext cx="863600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62" name="Rectangle 42"/>
          <p:cNvSpPr>
            <a:spLocks noChangeArrowheads="1"/>
          </p:cNvSpPr>
          <p:nvPr/>
        </p:nvSpPr>
        <p:spPr bwMode="auto">
          <a:xfrm>
            <a:off x="2447925" y="6732588"/>
            <a:ext cx="576263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63" name="Rectangle 43"/>
          <p:cNvSpPr>
            <a:spLocks noChangeArrowheads="1"/>
          </p:cNvSpPr>
          <p:nvPr/>
        </p:nvSpPr>
        <p:spPr bwMode="auto">
          <a:xfrm>
            <a:off x="3600450" y="6732588"/>
            <a:ext cx="1296988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64" name="Text Box 44"/>
          <p:cNvSpPr txBox="1">
            <a:spLocks noChangeArrowheads="1"/>
          </p:cNvSpPr>
          <p:nvPr/>
        </p:nvSpPr>
        <p:spPr bwMode="auto">
          <a:xfrm>
            <a:off x="507940" y="41751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24365" name="Text Box 45"/>
          <p:cNvSpPr txBox="1">
            <a:spLocks noChangeArrowheads="1"/>
          </p:cNvSpPr>
          <p:nvPr/>
        </p:nvSpPr>
        <p:spPr bwMode="auto">
          <a:xfrm>
            <a:off x="507940" y="38147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24366" name="Text Box 46"/>
          <p:cNvSpPr txBox="1">
            <a:spLocks noChangeArrowheads="1"/>
          </p:cNvSpPr>
          <p:nvPr/>
        </p:nvSpPr>
        <p:spPr bwMode="auto">
          <a:xfrm>
            <a:off x="507940" y="45354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24367" name="Text Box 47"/>
          <p:cNvSpPr txBox="1">
            <a:spLocks noChangeArrowheads="1"/>
          </p:cNvSpPr>
          <p:nvPr/>
        </p:nvSpPr>
        <p:spPr bwMode="auto">
          <a:xfrm>
            <a:off x="507940" y="48958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24368" name="Text Box 48"/>
          <p:cNvSpPr txBox="1">
            <a:spLocks noChangeArrowheads="1"/>
          </p:cNvSpPr>
          <p:nvPr/>
        </p:nvSpPr>
        <p:spPr bwMode="auto">
          <a:xfrm>
            <a:off x="507940" y="52562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24369" name="Text Box 49"/>
          <p:cNvSpPr txBox="1">
            <a:spLocks noChangeArrowheads="1"/>
          </p:cNvSpPr>
          <p:nvPr/>
        </p:nvSpPr>
        <p:spPr bwMode="auto">
          <a:xfrm>
            <a:off x="507940" y="56165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24370" name="Text Box 50"/>
          <p:cNvSpPr txBox="1">
            <a:spLocks noChangeArrowheads="1"/>
          </p:cNvSpPr>
          <p:nvPr/>
        </p:nvSpPr>
        <p:spPr bwMode="auto">
          <a:xfrm>
            <a:off x="507940" y="59769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24371" name="Text Box 51"/>
          <p:cNvSpPr txBox="1">
            <a:spLocks noChangeArrowheads="1"/>
          </p:cNvSpPr>
          <p:nvPr/>
        </p:nvSpPr>
        <p:spPr bwMode="auto">
          <a:xfrm>
            <a:off x="507940" y="63373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24372" name="Text Box 52"/>
          <p:cNvSpPr txBox="1">
            <a:spLocks noChangeArrowheads="1"/>
          </p:cNvSpPr>
          <p:nvPr/>
        </p:nvSpPr>
        <p:spPr bwMode="auto">
          <a:xfrm>
            <a:off x="507940" y="66960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824373" name="Rectangle 53"/>
          <p:cNvSpPr>
            <a:spLocks noChangeArrowheads="1"/>
          </p:cNvSpPr>
          <p:nvPr/>
        </p:nvSpPr>
        <p:spPr bwMode="auto">
          <a:xfrm>
            <a:off x="3024188" y="34909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</a:t>
            </a:r>
          </a:p>
        </p:txBody>
      </p:sp>
      <p:sp>
        <p:nvSpPr>
          <p:cNvPr id="824374" name="Rectangle 54"/>
          <p:cNvSpPr>
            <a:spLocks noChangeArrowheads="1"/>
          </p:cNvSpPr>
          <p:nvPr/>
        </p:nvSpPr>
        <p:spPr bwMode="auto">
          <a:xfrm>
            <a:off x="3024188" y="3851275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75" name="Rectangle 55"/>
          <p:cNvSpPr>
            <a:spLocks noChangeArrowheads="1"/>
          </p:cNvSpPr>
          <p:nvPr/>
        </p:nvSpPr>
        <p:spPr bwMode="auto">
          <a:xfrm>
            <a:off x="3024188" y="4211638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76" name="Rectangle 56"/>
          <p:cNvSpPr>
            <a:spLocks noChangeArrowheads="1"/>
          </p:cNvSpPr>
          <p:nvPr/>
        </p:nvSpPr>
        <p:spPr bwMode="auto">
          <a:xfrm>
            <a:off x="3024188" y="4572000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77" name="Rectangle 57"/>
          <p:cNvSpPr>
            <a:spLocks noChangeArrowheads="1"/>
          </p:cNvSpPr>
          <p:nvPr/>
        </p:nvSpPr>
        <p:spPr bwMode="auto">
          <a:xfrm>
            <a:off x="3024188" y="4932363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78" name="Rectangle 58"/>
          <p:cNvSpPr>
            <a:spLocks noChangeArrowheads="1"/>
          </p:cNvSpPr>
          <p:nvPr/>
        </p:nvSpPr>
        <p:spPr bwMode="auto">
          <a:xfrm>
            <a:off x="3024188" y="5291138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79" name="Rectangle 59"/>
          <p:cNvSpPr>
            <a:spLocks noChangeArrowheads="1"/>
          </p:cNvSpPr>
          <p:nvPr/>
        </p:nvSpPr>
        <p:spPr bwMode="auto">
          <a:xfrm>
            <a:off x="3024188" y="5651500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80" name="Rectangle 60"/>
          <p:cNvSpPr>
            <a:spLocks noChangeArrowheads="1"/>
          </p:cNvSpPr>
          <p:nvPr/>
        </p:nvSpPr>
        <p:spPr bwMode="auto">
          <a:xfrm>
            <a:off x="3024188" y="6011863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81" name="Rectangle 61"/>
          <p:cNvSpPr>
            <a:spLocks noChangeArrowheads="1"/>
          </p:cNvSpPr>
          <p:nvPr/>
        </p:nvSpPr>
        <p:spPr bwMode="auto">
          <a:xfrm>
            <a:off x="3024188" y="6372225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382" name="Rectangle 62"/>
          <p:cNvSpPr>
            <a:spLocks noChangeArrowheads="1"/>
          </p:cNvSpPr>
          <p:nvPr/>
        </p:nvSpPr>
        <p:spPr bwMode="auto">
          <a:xfrm>
            <a:off x="3024188" y="6732588"/>
            <a:ext cx="576262" cy="3603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824383" name="Group 63"/>
          <p:cNvGrpSpPr>
            <a:grpSpLocks/>
          </p:cNvGrpSpPr>
          <p:nvPr/>
        </p:nvGrpSpPr>
        <p:grpSpPr bwMode="auto">
          <a:xfrm>
            <a:off x="5734050" y="5075238"/>
            <a:ext cx="3543300" cy="1296987"/>
            <a:chOff x="3612" y="2290"/>
            <a:chExt cx="2232" cy="817"/>
          </a:xfrm>
        </p:grpSpPr>
        <p:sp>
          <p:nvSpPr>
            <p:cNvPr id="824384" name="Rectangle 64"/>
            <p:cNvSpPr>
              <a:spLocks noChangeArrowheads="1"/>
            </p:cNvSpPr>
            <p:nvPr/>
          </p:nvSpPr>
          <p:spPr bwMode="auto">
            <a:xfrm>
              <a:off x="5245" y="2608"/>
              <a:ext cx="545" cy="499"/>
            </a:xfrm>
            <a:prstGeom prst="rect">
              <a:avLst/>
            </a:prstGeom>
            <a:solidFill>
              <a:srgbClr val="CCFF33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385" name="Rectangle 65"/>
            <p:cNvSpPr>
              <a:spLocks noChangeArrowheads="1"/>
            </p:cNvSpPr>
            <p:nvPr/>
          </p:nvSpPr>
          <p:spPr bwMode="auto">
            <a:xfrm>
              <a:off x="4700" y="2608"/>
              <a:ext cx="545" cy="499"/>
            </a:xfrm>
            <a:prstGeom prst="rect">
              <a:avLst/>
            </a:prstGeom>
            <a:solidFill>
              <a:srgbClr val="CCFF99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386" name="Rectangle 66"/>
            <p:cNvSpPr>
              <a:spLocks noChangeArrowheads="1"/>
            </p:cNvSpPr>
            <p:nvPr/>
          </p:nvSpPr>
          <p:spPr bwMode="auto">
            <a:xfrm>
              <a:off x="4156" y="2608"/>
              <a:ext cx="545" cy="499"/>
            </a:xfrm>
            <a:prstGeom prst="rect">
              <a:avLst/>
            </a:prstGeom>
            <a:solidFill>
              <a:srgbClr val="CCFF99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387" name="Rectangle 67"/>
            <p:cNvSpPr>
              <a:spLocks noChangeArrowheads="1"/>
            </p:cNvSpPr>
            <p:nvPr/>
          </p:nvSpPr>
          <p:spPr bwMode="auto">
            <a:xfrm>
              <a:off x="3612" y="2608"/>
              <a:ext cx="545" cy="499"/>
            </a:xfrm>
            <a:prstGeom prst="rect">
              <a:avLst/>
            </a:prstGeom>
            <a:solidFill>
              <a:srgbClr val="CCFF99"/>
            </a:solidFill>
            <a:ln w="381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388" name="Text Box 68"/>
            <p:cNvSpPr txBox="1">
              <a:spLocks noChangeArrowheads="1"/>
            </p:cNvSpPr>
            <p:nvPr/>
          </p:nvSpPr>
          <p:spPr bwMode="auto">
            <a:xfrm>
              <a:off x="3622" y="2290"/>
              <a:ext cx="2222" cy="29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Ctr="1">
              <a:spAutoFit/>
            </a:bodyPr>
            <a:lstStyle/>
            <a:p>
              <a:r>
                <a:rPr lang="ja-JP" altLang="en-US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スワップアウト待ち行列→</a:t>
              </a:r>
            </a:p>
          </p:txBody>
        </p:sp>
      </p:grpSp>
      <p:sp>
        <p:nvSpPr>
          <p:cNvPr id="824389" name="Rectangle 69"/>
          <p:cNvSpPr>
            <a:spLocks noChangeArrowheads="1"/>
          </p:cNvSpPr>
          <p:nvPr/>
        </p:nvSpPr>
        <p:spPr bwMode="auto">
          <a:xfrm>
            <a:off x="6911975" y="3906838"/>
            <a:ext cx="1366838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24390" name="Rectangle 70"/>
          <p:cNvSpPr>
            <a:spLocks noChangeArrowheads="1"/>
          </p:cNvSpPr>
          <p:nvPr/>
        </p:nvSpPr>
        <p:spPr bwMode="auto">
          <a:xfrm>
            <a:off x="6911975" y="2179638"/>
            <a:ext cx="1366838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24391" name="Rectangle 71"/>
          <p:cNvSpPr>
            <a:spLocks noChangeArrowheads="1"/>
          </p:cNvSpPr>
          <p:nvPr/>
        </p:nvSpPr>
        <p:spPr bwMode="auto">
          <a:xfrm>
            <a:off x="6911975" y="2755900"/>
            <a:ext cx="1366838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24392" name="Rectangle 72"/>
          <p:cNvSpPr>
            <a:spLocks noChangeArrowheads="1"/>
          </p:cNvSpPr>
          <p:nvPr/>
        </p:nvSpPr>
        <p:spPr bwMode="auto">
          <a:xfrm>
            <a:off x="6911975" y="3332163"/>
            <a:ext cx="1366838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24393" name="Text Box 73"/>
          <p:cNvSpPr txBox="1">
            <a:spLocks noChangeArrowheads="1"/>
          </p:cNvSpPr>
          <p:nvPr/>
        </p:nvSpPr>
        <p:spPr bwMode="auto">
          <a:xfrm>
            <a:off x="5988260" y="210820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24394" name="Text Box 74"/>
          <p:cNvSpPr txBox="1">
            <a:spLocks noChangeArrowheads="1"/>
          </p:cNvSpPr>
          <p:nvPr/>
        </p:nvSpPr>
        <p:spPr bwMode="auto">
          <a:xfrm>
            <a:off x="6008773" y="2524125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24395" name="Text Box 75"/>
          <p:cNvSpPr txBox="1">
            <a:spLocks noChangeArrowheads="1"/>
          </p:cNvSpPr>
          <p:nvPr/>
        </p:nvSpPr>
        <p:spPr bwMode="auto">
          <a:xfrm>
            <a:off x="5988260" y="26828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24396" name="Text Box 76"/>
          <p:cNvSpPr txBox="1">
            <a:spLocks noChangeArrowheads="1"/>
          </p:cNvSpPr>
          <p:nvPr/>
        </p:nvSpPr>
        <p:spPr bwMode="auto">
          <a:xfrm>
            <a:off x="6008773" y="3090863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24397" name="Text Box 77"/>
          <p:cNvSpPr txBox="1">
            <a:spLocks noChangeArrowheads="1"/>
          </p:cNvSpPr>
          <p:nvPr/>
        </p:nvSpPr>
        <p:spPr bwMode="auto">
          <a:xfrm>
            <a:off x="5988260" y="325913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24398" name="Text Box 78"/>
          <p:cNvSpPr txBox="1">
            <a:spLocks noChangeArrowheads="1"/>
          </p:cNvSpPr>
          <p:nvPr/>
        </p:nvSpPr>
        <p:spPr bwMode="auto">
          <a:xfrm>
            <a:off x="6008773" y="3667125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24399" name="Text Box 79"/>
          <p:cNvSpPr txBox="1">
            <a:spLocks noChangeArrowheads="1"/>
          </p:cNvSpPr>
          <p:nvPr/>
        </p:nvSpPr>
        <p:spPr bwMode="auto">
          <a:xfrm>
            <a:off x="5988260" y="383540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24400" name="Text Box 80"/>
          <p:cNvSpPr txBox="1">
            <a:spLocks noChangeArrowheads="1"/>
          </p:cNvSpPr>
          <p:nvPr/>
        </p:nvSpPr>
        <p:spPr bwMode="auto">
          <a:xfrm>
            <a:off x="6008773" y="4267200"/>
            <a:ext cx="73960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24401" name="Rectangle 81"/>
          <p:cNvSpPr>
            <a:spLocks noChangeArrowheads="1"/>
          </p:cNvSpPr>
          <p:nvPr/>
        </p:nvSpPr>
        <p:spPr bwMode="auto">
          <a:xfrm>
            <a:off x="6910388" y="275590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24402" name="Rectangle 82"/>
          <p:cNvSpPr>
            <a:spLocks noChangeArrowheads="1"/>
          </p:cNvSpPr>
          <p:nvPr/>
        </p:nvSpPr>
        <p:spPr bwMode="auto">
          <a:xfrm>
            <a:off x="6910388" y="3332163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24403" name="Rectangle 83"/>
          <p:cNvSpPr>
            <a:spLocks noChangeArrowheads="1"/>
          </p:cNvSpPr>
          <p:nvPr/>
        </p:nvSpPr>
        <p:spPr bwMode="auto">
          <a:xfrm>
            <a:off x="6910388" y="3908425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24404" name="Rectangle 84"/>
          <p:cNvSpPr>
            <a:spLocks noChangeArrowheads="1"/>
          </p:cNvSpPr>
          <p:nvPr/>
        </p:nvSpPr>
        <p:spPr bwMode="auto">
          <a:xfrm>
            <a:off x="6910388" y="217963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405" name="Text Box 85"/>
          <p:cNvSpPr txBox="1">
            <a:spLocks noChangeArrowheads="1"/>
          </p:cNvSpPr>
          <p:nvPr/>
        </p:nvSpPr>
        <p:spPr bwMode="auto">
          <a:xfrm>
            <a:off x="6877025" y="1722438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824412" name="Text Box 92"/>
          <p:cNvSpPr txBox="1">
            <a:spLocks noChangeArrowheads="1"/>
          </p:cNvSpPr>
          <p:nvPr/>
        </p:nvSpPr>
        <p:spPr bwMode="auto">
          <a:xfrm>
            <a:off x="8516630" y="5795963"/>
            <a:ext cx="49274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24413" name="Text Box 93"/>
          <p:cNvSpPr txBox="1">
            <a:spLocks noChangeArrowheads="1"/>
          </p:cNvSpPr>
          <p:nvPr/>
        </p:nvSpPr>
        <p:spPr bwMode="auto">
          <a:xfrm>
            <a:off x="7653030" y="5795963"/>
            <a:ext cx="49274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24414" name="Text Box 94"/>
          <p:cNvSpPr txBox="1">
            <a:spLocks noChangeArrowheads="1"/>
          </p:cNvSpPr>
          <p:nvPr/>
        </p:nvSpPr>
        <p:spPr bwMode="auto">
          <a:xfrm>
            <a:off x="6787842" y="5795963"/>
            <a:ext cx="49274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24415" name="Text Box 95"/>
          <p:cNvSpPr txBox="1">
            <a:spLocks noChangeArrowheads="1"/>
          </p:cNvSpPr>
          <p:nvPr/>
        </p:nvSpPr>
        <p:spPr bwMode="auto">
          <a:xfrm>
            <a:off x="5924242" y="5795963"/>
            <a:ext cx="49274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824423" name="Group 103"/>
          <p:cNvGrpSpPr>
            <a:grpSpLocks/>
          </p:cNvGrpSpPr>
          <p:nvPr/>
        </p:nvGrpSpPr>
        <p:grpSpPr bwMode="auto">
          <a:xfrm>
            <a:off x="1008063" y="4572000"/>
            <a:ext cx="3889375" cy="360363"/>
            <a:chOff x="453" y="1247"/>
            <a:chExt cx="2450" cy="227"/>
          </a:xfrm>
        </p:grpSpPr>
        <p:sp>
          <p:nvSpPr>
            <p:cNvPr id="824424" name="Rectangle 104"/>
            <p:cNvSpPr>
              <a:spLocks noChangeArrowheads="1"/>
            </p:cNvSpPr>
            <p:nvPr/>
          </p:nvSpPr>
          <p:spPr bwMode="auto">
            <a:xfrm>
              <a:off x="816" y="1247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824425" name="Rectangle 105"/>
            <p:cNvSpPr>
              <a:spLocks noChangeArrowheads="1"/>
            </p:cNvSpPr>
            <p:nvPr/>
          </p:nvSpPr>
          <p:spPr bwMode="auto">
            <a:xfrm>
              <a:off x="1360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26" name="Rectangle 106"/>
            <p:cNvSpPr>
              <a:spLocks noChangeArrowheads="1"/>
            </p:cNvSpPr>
            <p:nvPr/>
          </p:nvSpPr>
          <p:spPr bwMode="auto">
            <a:xfrm>
              <a:off x="2086" y="124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27" name="Rectangle 107"/>
            <p:cNvSpPr>
              <a:spLocks noChangeArrowheads="1"/>
            </p:cNvSpPr>
            <p:nvPr/>
          </p:nvSpPr>
          <p:spPr bwMode="auto">
            <a:xfrm>
              <a:off x="172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28" name="Rectangle 108"/>
            <p:cNvSpPr>
              <a:spLocks noChangeArrowheads="1"/>
            </p:cNvSpPr>
            <p:nvPr/>
          </p:nvSpPr>
          <p:spPr bwMode="auto">
            <a:xfrm>
              <a:off x="45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grpSp>
        <p:nvGrpSpPr>
          <p:cNvPr id="824429" name="Group 109"/>
          <p:cNvGrpSpPr>
            <a:grpSpLocks/>
          </p:cNvGrpSpPr>
          <p:nvPr/>
        </p:nvGrpSpPr>
        <p:grpSpPr bwMode="auto">
          <a:xfrm>
            <a:off x="1008063" y="6372225"/>
            <a:ext cx="3889375" cy="360363"/>
            <a:chOff x="453" y="1247"/>
            <a:chExt cx="2450" cy="227"/>
          </a:xfrm>
        </p:grpSpPr>
        <p:sp>
          <p:nvSpPr>
            <p:cNvPr id="824430" name="Rectangle 110"/>
            <p:cNvSpPr>
              <a:spLocks noChangeArrowheads="1"/>
            </p:cNvSpPr>
            <p:nvPr/>
          </p:nvSpPr>
          <p:spPr bwMode="auto">
            <a:xfrm>
              <a:off x="816" y="1247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824431" name="Rectangle 111"/>
            <p:cNvSpPr>
              <a:spLocks noChangeArrowheads="1"/>
            </p:cNvSpPr>
            <p:nvPr/>
          </p:nvSpPr>
          <p:spPr bwMode="auto">
            <a:xfrm>
              <a:off x="1360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32" name="Rectangle 112"/>
            <p:cNvSpPr>
              <a:spLocks noChangeArrowheads="1"/>
            </p:cNvSpPr>
            <p:nvPr/>
          </p:nvSpPr>
          <p:spPr bwMode="auto">
            <a:xfrm>
              <a:off x="2086" y="124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24433" name="Rectangle 113"/>
            <p:cNvSpPr>
              <a:spLocks noChangeArrowheads="1"/>
            </p:cNvSpPr>
            <p:nvPr/>
          </p:nvSpPr>
          <p:spPr bwMode="auto">
            <a:xfrm>
              <a:off x="172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34" name="Rectangle 114"/>
            <p:cNvSpPr>
              <a:spLocks noChangeArrowheads="1"/>
            </p:cNvSpPr>
            <p:nvPr/>
          </p:nvSpPr>
          <p:spPr bwMode="auto">
            <a:xfrm>
              <a:off x="45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grpSp>
        <p:nvGrpSpPr>
          <p:cNvPr id="824435" name="Group 115"/>
          <p:cNvGrpSpPr>
            <a:grpSpLocks/>
          </p:cNvGrpSpPr>
          <p:nvPr/>
        </p:nvGrpSpPr>
        <p:grpSpPr bwMode="auto">
          <a:xfrm>
            <a:off x="1008063" y="5651500"/>
            <a:ext cx="3889375" cy="360363"/>
            <a:chOff x="453" y="1247"/>
            <a:chExt cx="2450" cy="227"/>
          </a:xfrm>
        </p:grpSpPr>
        <p:sp>
          <p:nvSpPr>
            <p:cNvPr id="824436" name="Rectangle 116"/>
            <p:cNvSpPr>
              <a:spLocks noChangeArrowheads="1"/>
            </p:cNvSpPr>
            <p:nvPr/>
          </p:nvSpPr>
          <p:spPr bwMode="auto">
            <a:xfrm>
              <a:off x="816" y="1247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824437" name="Rectangle 117"/>
            <p:cNvSpPr>
              <a:spLocks noChangeArrowheads="1"/>
            </p:cNvSpPr>
            <p:nvPr/>
          </p:nvSpPr>
          <p:spPr bwMode="auto">
            <a:xfrm>
              <a:off x="1360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38" name="Rectangle 118"/>
            <p:cNvSpPr>
              <a:spLocks noChangeArrowheads="1"/>
            </p:cNvSpPr>
            <p:nvPr/>
          </p:nvSpPr>
          <p:spPr bwMode="auto">
            <a:xfrm>
              <a:off x="2086" y="124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24439" name="Rectangle 119"/>
            <p:cNvSpPr>
              <a:spLocks noChangeArrowheads="1"/>
            </p:cNvSpPr>
            <p:nvPr/>
          </p:nvSpPr>
          <p:spPr bwMode="auto">
            <a:xfrm>
              <a:off x="172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40" name="Rectangle 120"/>
            <p:cNvSpPr>
              <a:spLocks noChangeArrowheads="1"/>
            </p:cNvSpPr>
            <p:nvPr/>
          </p:nvSpPr>
          <p:spPr bwMode="auto">
            <a:xfrm>
              <a:off x="45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grpSp>
        <p:nvGrpSpPr>
          <p:cNvPr id="824441" name="Group 121"/>
          <p:cNvGrpSpPr>
            <a:grpSpLocks/>
          </p:cNvGrpSpPr>
          <p:nvPr/>
        </p:nvGrpSpPr>
        <p:grpSpPr bwMode="auto">
          <a:xfrm>
            <a:off x="1008063" y="3851275"/>
            <a:ext cx="3889375" cy="360363"/>
            <a:chOff x="453" y="1247"/>
            <a:chExt cx="2450" cy="227"/>
          </a:xfrm>
        </p:grpSpPr>
        <p:sp>
          <p:nvSpPr>
            <p:cNvPr id="824442" name="Rectangle 122"/>
            <p:cNvSpPr>
              <a:spLocks noChangeArrowheads="1"/>
            </p:cNvSpPr>
            <p:nvPr/>
          </p:nvSpPr>
          <p:spPr bwMode="auto">
            <a:xfrm>
              <a:off x="816" y="1247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824443" name="Rectangle 123"/>
            <p:cNvSpPr>
              <a:spLocks noChangeArrowheads="1"/>
            </p:cNvSpPr>
            <p:nvPr/>
          </p:nvSpPr>
          <p:spPr bwMode="auto">
            <a:xfrm>
              <a:off x="1360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44" name="Rectangle 124"/>
            <p:cNvSpPr>
              <a:spLocks noChangeArrowheads="1"/>
            </p:cNvSpPr>
            <p:nvPr/>
          </p:nvSpPr>
          <p:spPr bwMode="auto">
            <a:xfrm>
              <a:off x="2086" y="124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24445" name="Rectangle 125"/>
            <p:cNvSpPr>
              <a:spLocks noChangeArrowheads="1"/>
            </p:cNvSpPr>
            <p:nvPr/>
          </p:nvSpPr>
          <p:spPr bwMode="auto">
            <a:xfrm>
              <a:off x="172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46" name="Rectangle 126"/>
            <p:cNvSpPr>
              <a:spLocks noChangeArrowheads="1"/>
            </p:cNvSpPr>
            <p:nvPr/>
          </p:nvSpPr>
          <p:spPr bwMode="auto">
            <a:xfrm>
              <a:off x="45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sp>
        <p:nvSpPr>
          <p:cNvPr id="824447" name="AutoShape 127"/>
          <p:cNvSpPr>
            <a:spLocks noChangeArrowheads="1"/>
          </p:cNvSpPr>
          <p:nvPr/>
        </p:nvSpPr>
        <p:spPr bwMode="auto">
          <a:xfrm>
            <a:off x="7200900" y="6516688"/>
            <a:ext cx="2087563" cy="863600"/>
          </a:xfrm>
          <a:prstGeom prst="wedgeEllipseCallout">
            <a:avLst>
              <a:gd name="adj1" fmla="val 23231"/>
              <a:gd name="adj2" fmla="val -72611"/>
            </a:avLst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つぎ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される</a:t>
            </a:r>
          </a:p>
        </p:txBody>
      </p:sp>
      <p:sp>
        <p:nvSpPr>
          <p:cNvPr id="824448" name="AutoShape 128"/>
          <p:cNvSpPr>
            <a:spLocks noChangeArrowheads="1"/>
          </p:cNvSpPr>
          <p:nvPr/>
        </p:nvSpPr>
        <p:spPr bwMode="auto">
          <a:xfrm flipH="1">
            <a:off x="8135938" y="1908175"/>
            <a:ext cx="649287" cy="649288"/>
          </a:xfrm>
          <a:prstGeom prst="lightningBol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アクセス</a:t>
            </a:r>
          </a:p>
        </p:txBody>
      </p:sp>
      <p:sp>
        <p:nvSpPr>
          <p:cNvPr id="824449" name="Rectangle 129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450" name="Text Box 130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grpSp>
        <p:nvGrpSpPr>
          <p:cNvPr id="824451" name="Group 131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52" name="Rectangle 132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53" name="Rectangle 133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</p:grpSp>
      <p:grpSp>
        <p:nvGrpSpPr>
          <p:cNvPr id="824454" name="Group 134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55" name="Rectangle 135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56" name="Rectangle 136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456</a:t>
              </a:r>
            </a:p>
          </p:txBody>
        </p:sp>
      </p:grpSp>
      <p:grpSp>
        <p:nvGrpSpPr>
          <p:cNvPr id="824457" name="Group 137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58" name="Rectangle 138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05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59" name="Rectangle 139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</p:grpSp>
      <p:grpSp>
        <p:nvGrpSpPr>
          <p:cNvPr id="824460" name="Group 140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61" name="Rectangle 141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62" name="Rectangle 142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098</a:t>
              </a:r>
            </a:p>
          </p:txBody>
        </p:sp>
      </p:grpSp>
      <p:grpSp>
        <p:nvGrpSpPr>
          <p:cNvPr id="824463" name="Group 143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64" name="Rectangle 144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65" name="Rectangle 145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765</a:t>
              </a:r>
            </a:p>
          </p:txBody>
        </p:sp>
      </p:grpSp>
      <p:sp>
        <p:nvSpPr>
          <p:cNvPr id="824466" name="Rectangle 146"/>
          <p:cNvSpPr>
            <a:spLocks noChangeArrowheads="1"/>
          </p:cNvSpPr>
          <p:nvPr/>
        </p:nvSpPr>
        <p:spPr bwMode="auto">
          <a:xfrm>
            <a:off x="3024188" y="4572000"/>
            <a:ext cx="576262" cy="360363"/>
          </a:xfrm>
          <a:prstGeom prst="rect">
            <a:avLst/>
          </a:prstGeom>
          <a:solidFill>
            <a:srgbClr val="FFCC66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grpSp>
        <p:nvGrpSpPr>
          <p:cNvPr id="824467" name="Group 147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68" name="Rectangle 148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05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69" name="Rectangle 149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432</a:t>
              </a:r>
            </a:p>
          </p:txBody>
        </p:sp>
      </p:grpSp>
      <p:sp>
        <p:nvSpPr>
          <p:cNvPr id="824470" name="AutoShape 150"/>
          <p:cNvSpPr>
            <a:spLocks noChangeArrowheads="1"/>
          </p:cNvSpPr>
          <p:nvPr/>
        </p:nvSpPr>
        <p:spPr bwMode="auto">
          <a:xfrm flipH="1">
            <a:off x="8135938" y="3059113"/>
            <a:ext cx="649287" cy="649287"/>
          </a:xfrm>
          <a:prstGeom prst="lightningBol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アクセス</a:t>
            </a:r>
          </a:p>
        </p:txBody>
      </p:sp>
      <p:sp>
        <p:nvSpPr>
          <p:cNvPr id="824471" name="Rectangle 151"/>
          <p:cNvSpPr>
            <a:spLocks noChangeArrowheads="1"/>
          </p:cNvSpPr>
          <p:nvPr/>
        </p:nvSpPr>
        <p:spPr bwMode="auto">
          <a:xfrm>
            <a:off x="3024188" y="5651500"/>
            <a:ext cx="576262" cy="360363"/>
          </a:xfrm>
          <a:prstGeom prst="rect">
            <a:avLst/>
          </a:prstGeom>
          <a:solidFill>
            <a:srgbClr val="FFCC66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grpSp>
        <p:nvGrpSpPr>
          <p:cNvPr id="824472" name="Group 152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824473" name="Rectangle 153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24474" name="Rectangle 154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101</a:t>
              </a:r>
            </a:p>
          </p:txBody>
        </p:sp>
      </p:grpSp>
      <p:sp>
        <p:nvSpPr>
          <p:cNvPr id="824476" name="AutoShape 156"/>
          <p:cNvSpPr>
            <a:spLocks noChangeArrowheads="1"/>
          </p:cNvSpPr>
          <p:nvPr/>
        </p:nvSpPr>
        <p:spPr bwMode="auto">
          <a:xfrm>
            <a:off x="2087563" y="1042988"/>
            <a:ext cx="1728787" cy="1079500"/>
          </a:xfrm>
          <a:prstGeom prst="irregularSeal2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フォルト</a:t>
            </a:r>
          </a:p>
        </p:txBody>
      </p:sp>
      <p:sp>
        <p:nvSpPr>
          <p:cNvPr id="824477" name="AutoShape 157"/>
          <p:cNvSpPr>
            <a:spLocks noChangeArrowheads="1"/>
          </p:cNvSpPr>
          <p:nvPr/>
        </p:nvSpPr>
        <p:spPr bwMode="auto">
          <a:xfrm>
            <a:off x="2952750" y="3132138"/>
            <a:ext cx="719138" cy="4176712"/>
          </a:xfrm>
          <a:prstGeom prst="roundRect">
            <a:avLst>
              <a:gd name="adj" fmla="val 16667"/>
            </a:avLst>
          </a:prstGeom>
          <a:solidFill>
            <a:srgbClr val="FFCCFF">
              <a:alpha val="39999"/>
            </a:srgbClr>
          </a:solidFill>
          <a:ln w="25400" algn="ctr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4478" name="AutoShape 158"/>
          <p:cNvSpPr>
            <a:spLocks noChangeArrowheads="1"/>
          </p:cNvSpPr>
          <p:nvPr/>
        </p:nvSpPr>
        <p:spPr bwMode="auto">
          <a:xfrm>
            <a:off x="3671888" y="1116013"/>
            <a:ext cx="3094037" cy="1871662"/>
          </a:xfrm>
          <a:prstGeom prst="wedgeRoundRectCallout">
            <a:avLst>
              <a:gd name="adj1" fmla="val -53130"/>
              <a:gd name="adj2" fmla="val 69083"/>
              <a:gd name="adj3" fmla="val 16667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待ち行列内で</a:t>
            </a:r>
          </a:p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のものを後方に</a:t>
            </a:r>
          </a:p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のものを前方に</a:t>
            </a:r>
          </a:p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シフト</a:t>
            </a:r>
          </a:p>
        </p:txBody>
      </p:sp>
      <p:sp>
        <p:nvSpPr>
          <p:cNvPr id="824479" name="AutoShape 159"/>
          <p:cNvSpPr>
            <a:spLocks noChangeArrowheads="1"/>
          </p:cNvSpPr>
          <p:nvPr/>
        </p:nvSpPr>
        <p:spPr bwMode="auto">
          <a:xfrm>
            <a:off x="8280400" y="2339975"/>
            <a:ext cx="1296988" cy="792163"/>
          </a:xfrm>
          <a:prstGeom prst="cloudCallout">
            <a:avLst>
              <a:gd name="adj1" fmla="val -57468"/>
              <a:gd name="adj2" fmla="val 34370"/>
            </a:avLst>
          </a:prstGeom>
          <a:solidFill>
            <a:srgbClr val="CC99FF"/>
          </a:solidFill>
          <a:ln w="38100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アウト</a:t>
            </a:r>
          </a:p>
        </p:txBody>
      </p:sp>
      <p:sp>
        <p:nvSpPr>
          <p:cNvPr id="824480" name="Rectangle 160"/>
          <p:cNvSpPr>
            <a:spLocks noChangeArrowheads="1"/>
          </p:cNvSpPr>
          <p:nvPr/>
        </p:nvSpPr>
        <p:spPr bwMode="auto">
          <a:xfrm>
            <a:off x="6911975" y="275272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824481" name="Group 161"/>
          <p:cNvGrpSpPr>
            <a:grpSpLocks/>
          </p:cNvGrpSpPr>
          <p:nvPr/>
        </p:nvGrpSpPr>
        <p:grpSpPr bwMode="auto">
          <a:xfrm>
            <a:off x="1008063" y="4932363"/>
            <a:ext cx="3889375" cy="360362"/>
            <a:chOff x="453" y="1247"/>
            <a:chExt cx="2450" cy="227"/>
          </a:xfrm>
        </p:grpSpPr>
        <p:sp>
          <p:nvSpPr>
            <p:cNvPr id="824482" name="Rectangle 162"/>
            <p:cNvSpPr>
              <a:spLocks noChangeArrowheads="1"/>
            </p:cNvSpPr>
            <p:nvPr/>
          </p:nvSpPr>
          <p:spPr bwMode="auto">
            <a:xfrm>
              <a:off x="816" y="1247"/>
              <a:ext cx="544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824483" name="Rectangle 163"/>
            <p:cNvSpPr>
              <a:spLocks noChangeArrowheads="1"/>
            </p:cNvSpPr>
            <p:nvPr/>
          </p:nvSpPr>
          <p:spPr bwMode="auto">
            <a:xfrm>
              <a:off x="1360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84" name="Rectangle 164"/>
            <p:cNvSpPr>
              <a:spLocks noChangeArrowheads="1"/>
            </p:cNvSpPr>
            <p:nvPr/>
          </p:nvSpPr>
          <p:spPr bwMode="auto">
            <a:xfrm>
              <a:off x="2086" y="1247"/>
              <a:ext cx="817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24485" name="Rectangle 165"/>
            <p:cNvSpPr>
              <a:spLocks noChangeArrowheads="1"/>
            </p:cNvSpPr>
            <p:nvPr/>
          </p:nvSpPr>
          <p:spPr bwMode="auto">
            <a:xfrm>
              <a:off x="172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86" name="Rectangle 166"/>
            <p:cNvSpPr>
              <a:spLocks noChangeArrowheads="1"/>
            </p:cNvSpPr>
            <p:nvPr/>
          </p:nvSpPr>
          <p:spPr bwMode="auto">
            <a:xfrm>
              <a:off x="453" y="1247"/>
              <a:ext cx="363" cy="227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grpSp>
        <p:nvGrpSpPr>
          <p:cNvPr id="824487" name="Group 167"/>
          <p:cNvGrpSpPr>
            <a:grpSpLocks/>
          </p:cNvGrpSpPr>
          <p:nvPr/>
        </p:nvGrpSpPr>
        <p:grpSpPr bwMode="auto">
          <a:xfrm>
            <a:off x="1008063" y="6372225"/>
            <a:ext cx="3889375" cy="360363"/>
            <a:chOff x="453" y="1247"/>
            <a:chExt cx="2450" cy="227"/>
          </a:xfrm>
        </p:grpSpPr>
        <p:sp>
          <p:nvSpPr>
            <p:cNvPr id="824488" name="Rectangle 168"/>
            <p:cNvSpPr>
              <a:spLocks noChangeArrowheads="1"/>
            </p:cNvSpPr>
            <p:nvPr/>
          </p:nvSpPr>
          <p:spPr bwMode="auto">
            <a:xfrm>
              <a:off x="816" y="1247"/>
              <a:ext cx="544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011</a:t>
              </a:r>
            </a:p>
          </p:txBody>
        </p:sp>
        <p:sp>
          <p:nvSpPr>
            <p:cNvPr id="824489" name="Rectangle 169"/>
            <p:cNvSpPr>
              <a:spLocks noChangeArrowheads="1"/>
            </p:cNvSpPr>
            <p:nvPr/>
          </p:nvSpPr>
          <p:spPr bwMode="auto">
            <a:xfrm>
              <a:off x="1360" y="1247"/>
              <a:ext cx="363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90" name="Rectangle 170"/>
            <p:cNvSpPr>
              <a:spLocks noChangeArrowheads="1"/>
            </p:cNvSpPr>
            <p:nvPr/>
          </p:nvSpPr>
          <p:spPr bwMode="auto">
            <a:xfrm>
              <a:off x="2086" y="1247"/>
              <a:ext cx="817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24491" name="Rectangle 171"/>
            <p:cNvSpPr>
              <a:spLocks noChangeArrowheads="1"/>
            </p:cNvSpPr>
            <p:nvPr/>
          </p:nvSpPr>
          <p:spPr bwMode="auto">
            <a:xfrm>
              <a:off x="1723" y="1247"/>
              <a:ext cx="363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824492" name="Rectangle 172"/>
            <p:cNvSpPr>
              <a:spLocks noChangeArrowheads="1"/>
            </p:cNvSpPr>
            <p:nvPr/>
          </p:nvSpPr>
          <p:spPr bwMode="auto">
            <a:xfrm>
              <a:off x="453" y="1247"/>
              <a:ext cx="363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sp>
        <p:nvSpPr>
          <p:cNvPr id="824493" name="Text Box 173"/>
          <p:cNvSpPr txBox="1">
            <a:spLocks noChangeArrowheads="1"/>
          </p:cNvSpPr>
          <p:nvPr/>
        </p:nvSpPr>
        <p:spPr bwMode="auto">
          <a:xfrm>
            <a:off x="5924242" y="5795963"/>
            <a:ext cx="49274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4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4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4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4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4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4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4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2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4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2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4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24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2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824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24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0" dur="500"/>
                                        <p:tgtEl>
                                          <p:spTgt spid="824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24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824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24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8" dur="500"/>
                                        <p:tgtEl>
                                          <p:spTgt spid="824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2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8" dur="500"/>
                                        <p:tgtEl>
                                          <p:spTgt spid="824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24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824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8261E-6 -1.44928E-6 L -0.08365 -1.44928E-6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824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7713E-6 -1.44928E-6 L -0.0835 -1.44928E-6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824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758E-6 -1.44928E-6 L 0.08585 -1.44928E-6 " pathEditMode="relative" rAng="0" ptsTypes="AA">
                                      <p:cBhvr>
                                        <p:cTn id="145" dur="1000" fill="hold"/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5961E-6 -1.44928E-6 L 0.0857 -1.44928E-6 " pathEditMode="relative" rAng="0" ptsTypes="AA">
                                      <p:cBhvr>
                                        <p:cTn id="147" dur="1000" fill="hold"/>
                                        <p:tgtEl>
                                          <p:spTgt spid="824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824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824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7" dur="500"/>
                                        <p:tgtEl>
                                          <p:spTgt spid="824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824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824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54 -0.00168 L 0.00031 -0.00168 " pathEditMode="relative" rAng="0" ptsTypes="AA">
                                      <p:cBhvr>
                                        <p:cTn id="174" dur="500" fill="hold"/>
                                        <p:tgtEl>
                                          <p:spTgt spid="824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39 -1.44928E-6 L 0.00031 -1.44928E-6 " pathEditMode="relative" rAng="0" ptsTypes="AA">
                                      <p:cBhvr>
                                        <p:cTn id="176" dur="500" fill="hold"/>
                                        <p:tgtEl>
                                          <p:spTgt spid="824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69 3.44255E-6 L 0.17407 3.44255E-6 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824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824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824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0" dur="500"/>
                                        <p:tgtEl>
                                          <p:spTgt spid="824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24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824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824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824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401" grpId="0" animBg="1"/>
      <p:bldP spid="824401" grpId="1" animBg="1"/>
      <p:bldP spid="824402" grpId="0" animBg="1"/>
      <p:bldP spid="824403" grpId="0" animBg="1"/>
      <p:bldP spid="824404" grpId="0" animBg="1"/>
      <p:bldP spid="824412" grpId="0"/>
      <p:bldP spid="824412" grpId="1"/>
      <p:bldP spid="824412" grpId="2"/>
      <p:bldP spid="824413" grpId="0"/>
      <p:bldP spid="824413" grpId="1"/>
      <p:bldP spid="824413" grpId="2"/>
      <p:bldP spid="824414" grpId="0"/>
      <p:bldP spid="824414" grpId="1"/>
      <p:bldP spid="824414" grpId="2"/>
      <p:bldP spid="824415" grpId="0"/>
      <p:bldP spid="824415" grpId="1"/>
      <p:bldP spid="824415" grpId="2"/>
      <p:bldP spid="824447" grpId="0" animBg="1"/>
      <p:bldP spid="824448" grpId="0" animBg="1"/>
      <p:bldP spid="824448" grpId="1" animBg="1"/>
      <p:bldP spid="824466" grpId="0" animBg="1"/>
      <p:bldP spid="824466" grpId="1" animBg="1"/>
      <p:bldP spid="824470" grpId="0" animBg="1"/>
      <p:bldP spid="824470" grpId="1" animBg="1"/>
      <p:bldP spid="824471" grpId="0" animBg="1"/>
      <p:bldP spid="824471" grpId="1" animBg="1"/>
      <p:bldP spid="824476" grpId="0" animBg="1"/>
      <p:bldP spid="824477" grpId="0" animBg="1"/>
      <p:bldP spid="824477" grpId="1" animBg="1"/>
      <p:bldP spid="824478" grpId="0" animBg="1"/>
      <p:bldP spid="824478" grpId="1" animBg="1"/>
      <p:bldP spid="824479" grpId="0" animBg="1"/>
      <p:bldP spid="824479" grpId="1" animBg="1"/>
      <p:bldP spid="824480" grpId="0" animBg="1"/>
      <p:bldP spid="82449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参照ビットを用いた近似</a:t>
            </a:r>
            <a:r>
              <a:rPr lang="en-US" altLang="ja-JP"/>
              <a:t>LRU</a:t>
            </a:r>
          </a:p>
        </p:txBody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R</a:t>
            </a:r>
            <a:r>
              <a:rPr lang="ja-JP" altLang="en-US"/>
              <a:t>ビットが</a:t>
            </a:r>
            <a:r>
              <a:rPr lang="en-US" altLang="ja-JP"/>
              <a:t>0</a:t>
            </a:r>
            <a:r>
              <a:rPr lang="ja-JP" altLang="en-US"/>
              <a:t>のものを前方シフト</a:t>
            </a:r>
          </a:p>
          <a:p>
            <a:pPr lvl="1"/>
            <a:r>
              <a:rPr lang="ja-JP" altLang="en-US"/>
              <a:t>アクセスのなかったページを優先的にスワップアウト</a:t>
            </a:r>
          </a:p>
          <a:p>
            <a:r>
              <a:rPr lang="en-US" altLang="ja-JP"/>
              <a:t>R</a:t>
            </a:r>
            <a:r>
              <a:rPr lang="ja-JP" altLang="en-US"/>
              <a:t>ビットが</a:t>
            </a:r>
            <a:r>
              <a:rPr lang="en-US" altLang="ja-JP"/>
              <a:t>1</a:t>
            </a:r>
            <a:r>
              <a:rPr lang="ja-JP" altLang="en-US"/>
              <a:t>のものを後方シフト</a:t>
            </a:r>
          </a:p>
          <a:p>
            <a:pPr lvl="1"/>
            <a:r>
              <a:rPr lang="ja-JP" altLang="en-US"/>
              <a:t>アクセスのあったページをスワップアウトしにくく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待ち行列</a:t>
            </a:r>
          </a:p>
          <a:p>
            <a:pPr lvl="1"/>
            <a:r>
              <a:rPr lang="ja-JP" altLang="en-US"/>
              <a:t>近似的に，アクセス頻度が低い順に並ぶ</a:t>
            </a:r>
          </a:p>
        </p:txBody>
      </p:sp>
      <p:sp>
        <p:nvSpPr>
          <p:cNvPr id="827396" name="AutoShape 4"/>
          <p:cNvSpPr>
            <a:spLocks noChangeArrowheads="1"/>
          </p:cNvSpPr>
          <p:nvPr/>
        </p:nvSpPr>
        <p:spPr bwMode="auto">
          <a:xfrm>
            <a:off x="4464050" y="3779838"/>
            <a:ext cx="936625" cy="1152525"/>
          </a:xfrm>
          <a:prstGeom prst="downArrow">
            <a:avLst>
              <a:gd name="adj1" fmla="val 49833"/>
              <a:gd name="adj2" fmla="val 69490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2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27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39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近似</a:t>
            </a:r>
            <a:r>
              <a:rPr lang="en-US" altLang="ja-JP"/>
              <a:t>LRU</a:t>
            </a:r>
            <a:r>
              <a:rPr lang="ja-JP" altLang="en-US"/>
              <a:t>の改良案 </a:t>
            </a:r>
            <a:r>
              <a:rPr lang="en-US" altLang="ja-JP"/>
              <a:t>1</a:t>
            </a:r>
          </a:p>
        </p:txBody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待ち行列を参照カウンタに</a:t>
            </a:r>
          </a:p>
          <a:p>
            <a:pPr lvl="1"/>
            <a:r>
              <a:rPr lang="ja-JP" altLang="en-US"/>
              <a:t>参照があったか否かだけでなく，</a:t>
            </a:r>
            <a:br>
              <a:rPr lang="ja-JP" altLang="en-US"/>
            </a:br>
            <a:r>
              <a:rPr lang="ja-JP" altLang="en-US"/>
              <a:t>過去に参照があった回数を記憶</a:t>
            </a:r>
          </a:p>
          <a:p>
            <a:pPr lvl="1"/>
            <a:r>
              <a:rPr lang="ja-JP" altLang="en-US"/>
              <a:t>最も参照回数の少なかったページをスワップアウト</a:t>
            </a:r>
          </a:p>
          <a:p>
            <a:pPr lvl="1"/>
            <a:endParaRPr lang="ja-JP" altLang="en-US"/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	より精密な近似ができる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en-US" altLang="ja-JP"/>
              <a:t>	</a:t>
            </a:r>
            <a:r>
              <a:rPr lang="ja-JP" altLang="en-US"/>
              <a:t>カウンタ更新のコストが追加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en-US" altLang="ja-JP"/>
              <a:t>	</a:t>
            </a:r>
            <a:r>
              <a:rPr lang="ja-JP" altLang="en-US"/>
              <a:t>スワップアウトページの検索コスト大</a:t>
            </a:r>
            <a:br>
              <a:rPr lang="ja-JP" altLang="en-US"/>
            </a:br>
            <a:r>
              <a:rPr lang="ja-JP" altLang="en-US"/>
              <a:t>		（全てのカウンタを比較しないといけない）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近似</a:t>
            </a:r>
            <a:r>
              <a:rPr lang="en-US" altLang="ja-JP"/>
              <a:t>LRU</a:t>
            </a:r>
            <a:r>
              <a:rPr lang="ja-JP" altLang="en-US"/>
              <a:t>の改良案 </a:t>
            </a:r>
            <a:r>
              <a:rPr lang="en-US" altLang="ja-JP"/>
              <a:t>2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更新タイミングの削減</a:t>
            </a:r>
          </a:p>
          <a:p>
            <a:pPr lvl="1"/>
            <a:r>
              <a:rPr lang="ja-JP" altLang="en-US"/>
              <a:t>待ち行列内のシフトと参照ビットのクリアの</a:t>
            </a:r>
            <a:br>
              <a:rPr lang="ja-JP" altLang="en-US"/>
            </a:br>
            <a:r>
              <a:rPr lang="ja-JP" altLang="en-US"/>
              <a:t>頻度を変える</a:t>
            </a:r>
          </a:p>
          <a:p>
            <a:pPr lvl="1"/>
            <a:r>
              <a:rPr lang="ja-JP" altLang="en-US"/>
              <a:t>ページフォルト時よりも高頻度に</a:t>
            </a:r>
          </a:p>
          <a:p>
            <a:pPr lvl="1"/>
            <a:endParaRPr lang="ja-JP" altLang="en-US"/>
          </a:p>
          <a:p>
            <a:pPr lvl="1"/>
            <a:r>
              <a:rPr lang="ja-JP" altLang="en-US">
                <a:solidFill>
                  <a:schemeClr val="accent2"/>
                </a:solidFill>
              </a:rPr>
              <a:t>○</a:t>
            </a:r>
            <a:r>
              <a:rPr lang="ja-JP" altLang="en-US"/>
              <a:t>	近似がより精密に</a:t>
            </a:r>
          </a:p>
          <a:p>
            <a:pPr lvl="1"/>
            <a:r>
              <a:rPr lang="en-US" altLang="ja-JP">
                <a:solidFill>
                  <a:srgbClr val="A50021"/>
                </a:solidFill>
              </a:rPr>
              <a:t>×</a:t>
            </a:r>
            <a:r>
              <a:rPr lang="en-US" altLang="ja-JP"/>
              <a:t>	</a:t>
            </a:r>
            <a:r>
              <a:rPr lang="ja-JP" altLang="en-US"/>
              <a:t>更新コストの増大</a:t>
            </a:r>
          </a:p>
          <a:p>
            <a:pPr lvl="2"/>
            <a:endParaRPr lang="ja-JP" altLang="en-US"/>
          </a:p>
          <a:p>
            <a:pPr lvl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9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8" name="Rectangle 4"/>
          <p:cNvSpPr>
            <a:spLocks noChangeArrowheads="1"/>
          </p:cNvSpPr>
          <p:nvPr/>
        </p:nvSpPr>
        <p:spPr bwMode="auto">
          <a:xfrm>
            <a:off x="1944688" y="2700338"/>
            <a:ext cx="2879725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30469" name="Rectangle 5"/>
          <p:cNvSpPr>
            <a:spLocks noChangeArrowheads="1"/>
          </p:cNvSpPr>
          <p:nvPr/>
        </p:nvSpPr>
        <p:spPr bwMode="auto">
          <a:xfrm>
            <a:off x="2952750" y="5148263"/>
            <a:ext cx="3600450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仮想記憶処理のオーバヘッド削減</a:t>
            </a:r>
          </a:p>
          <a:p>
            <a:pPr lvl="1"/>
            <a:r>
              <a:rPr lang="ja-JP" altLang="en-US"/>
              <a:t>ページフォルトの発生回数を減らしたい</a:t>
            </a:r>
          </a:p>
          <a:p>
            <a:pPr lvl="2"/>
            <a:r>
              <a:rPr lang="ja-JP" altLang="en-US"/>
              <a:t>プリページング</a:t>
            </a:r>
          </a:p>
          <a:p>
            <a:pPr lvl="3"/>
            <a:r>
              <a:rPr lang="ja-JP" altLang="en-US"/>
              <a:t>必要となりそうなページを前もってスワップイン</a:t>
            </a:r>
          </a:p>
          <a:p>
            <a:pPr lvl="3"/>
            <a:endParaRPr lang="ja-JP" altLang="en-US"/>
          </a:p>
          <a:p>
            <a:pPr lvl="3"/>
            <a:endParaRPr lang="ja-JP" altLang="en-US"/>
          </a:p>
          <a:p>
            <a:pPr lvl="1"/>
            <a:r>
              <a:rPr lang="ja-JP" altLang="en-US"/>
              <a:t>スワップアウトの発生回数を減らしたい</a:t>
            </a:r>
          </a:p>
          <a:p>
            <a:pPr lvl="2"/>
            <a:r>
              <a:rPr lang="ja-JP" altLang="en-US"/>
              <a:t>スワップアウト対象ページの効率的選択</a:t>
            </a:r>
          </a:p>
          <a:p>
            <a:pPr lvl="3"/>
            <a:r>
              <a:rPr lang="ja-JP" altLang="en-US"/>
              <a:t>この先，最も参照されなさそうなページをスワップアウト</a:t>
            </a:r>
          </a:p>
        </p:txBody>
      </p:sp>
      <p:sp>
        <p:nvSpPr>
          <p:cNvPr id="830470" name="AutoShape 6"/>
          <p:cNvSpPr>
            <a:spLocks noChangeArrowheads="1"/>
          </p:cNvSpPr>
          <p:nvPr/>
        </p:nvSpPr>
        <p:spPr bwMode="auto">
          <a:xfrm>
            <a:off x="1368425" y="6227763"/>
            <a:ext cx="6840538" cy="8636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これらを予測するためには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主記憶アクセスの特徴を把握する必要あり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3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"/>
                                        <p:tgtEl>
                                          <p:spTgt spid="83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8" grpId="0" animBg="1"/>
      <p:bldP spid="830469" grpId="0" animBg="1"/>
      <p:bldP spid="8304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主記憶アクセスの特徴 ＝ 局所性</a:t>
            </a:r>
          </a:p>
          <a:p>
            <a:endParaRPr lang="ja-JP" altLang="en-US"/>
          </a:p>
          <a:p>
            <a:endParaRPr lang="ja-JP" altLang="en-US"/>
          </a:p>
          <a:p>
            <a:r>
              <a:rPr lang="ja-JP" altLang="en-US">
                <a:solidFill>
                  <a:srgbClr val="008000"/>
                </a:solidFill>
              </a:rPr>
              <a:t>空間的局所性</a:t>
            </a:r>
          </a:p>
          <a:p>
            <a:pPr lvl="1"/>
            <a:r>
              <a:rPr lang="ja-JP" altLang="en-US"/>
              <a:t>あるアドレス・ページにアクセスが発生した場合，</a:t>
            </a:r>
            <a:br>
              <a:rPr lang="ja-JP" altLang="en-US"/>
            </a:br>
            <a:r>
              <a:rPr lang="ja-JP" altLang="en-US"/>
              <a:t>次は</a:t>
            </a:r>
            <a:r>
              <a:rPr lang="ja-JP" altLang="en-US">
                <a:solidFill>
                  <a:srgbClr val="008000"/>
                </a:solidFill>
              </a:rPr>
              <a:t>その近くの</a:t>
            </a:r>
            <a:r>
              <a:rPr lang="ja-JP" altLang="en-US"/>
              <a:t>アドレス・ページにアクセスされる</a:t>
            </a:r>
            <a:br>
              <a:rPr lang="ja-JP" altLang="en-US"/>
            </a:br>
            <a:r>
              <a:rPr lang="ja-JP" altLang="en-US"/>
              <a:t>可能性が高い</a:t>
            </a:r>
          </a:p>
          <a:p>
            <a:r>
              <a:rPr lang="ja-JP" altLang="en-US">
                <a:solidFill>
                  <a:srgbClr val="A50021"/>
                </a:solidFill>
              </a:rPr>
              <a:t>時間的局所性</a:t>
            </a:r>
          </a:p>
          <a:p>
            <a:pPr lvl="1"/>
            <a:r>
              <a:rPr lang="ja-JP" altLang="en-US"/>
              <a:t>あるアドレス・ページにアクセスが発生した場合，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近いうちには同じ</a:t>
            </a:r>
            <a:r>
              <a:rPr lang="ja-JP" altLang="en-US"/>
              <a:t>アドレス・ページにアクセスされる</a:t>
            </a:r>
            <a:br>
              <a:rPr lang="ja-JP" altLang="en-US"/>
            </a:br>
            <a:r>
              <a:rPr lang="ja-JP" altLang="en-US"/>
              <a:t>可能性が高い</a:t>
            </a:r>
          </a:p>
        </p:txBody>
      </p:sp>
      <p:sp>
        <p:nvSpPr>
          <p:cNvPr id="831492" name="Rectangle 4"/>
          <p:cNvSpPr>
            <a:spLocks noChangeArrowheads="1"/>
          </p:cNvSpPr>
          <p:nvPr/>
        </p:nvSpPr>
        <p:spPr bwMode="auto">
          <a:xfrm>
            <a:off x="5545138" y="1763713"/>
            <a:ext cx="3743325" cy="1727200"/>
          </a:xfrm>
          <a:prstGeom prst="rect">
            <a:avLst/>
          </a:prstGeom>
          <a:solidFill>
            <a:srgbClr val="FFFFCC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for(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=0; 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&lt;</a:t>
            </a:r>
            <a:r>
              <a:rPr lang="en-US" altLang="ja-JP" b="1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n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; 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++){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en-US" altLang="ja-JP" b="1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sum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 += </a:t>
            </a:r>
            <a:r>
              <a:rPr lang="en-US" altLang="ja-JP" b="1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a[</a:t>
            </a:r>
            <a:r>
              <a:rPr lang="en-US" altLang="ja-JP" b="1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149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ChangeArrowheads="1"/>
          </p:cNvSpPr>
          <p:nvPr/>
        </p:nvSpPr>
        <p:spPr bwMode="auto">
          <a:xfrm>
            <a:off x="1944688" y="2700338"/>
            <a:ext cx="2879725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32515" name="Rectangle 3"/>
          <p:cNvSpPr>
            <a:spLocks noChangeArrowheads="1"/>
          </p:cNvSpPr>
          <p:nvPr/>
        </p:nvSpPr>
        <p:spPr bwMode="auto">
          <a:xfrm>
            <a:off x="2952750" y="5653088"/>
            <a:ext cx="3600450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3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832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仮想記憶処理のオーバヘッド削減</a:t>
            </a:r>
          </a:p>
          <a:p>
            <a:pPr lvl="1"/>
            <a:r>
              <a:rPr lang="ja-JP" altLang="en-US"/>
              <a:t>ページフォルトの発生回数を減らしたい</a:t>
            </a:r>
          </a:p>
          <a:p>
            <a:pPr lvl="2"/>
            <a:r>
              <a:rPr lang="ja-JP" altLang="en-US"/>
              <a:t>プリページング</a:t>
            </a:r>
          </a:p>
          <a:p>
            <a:pPr lvl="3"/>
            <a:r>
              <a:rPr lang="ja-JP" altLang="en-US"/>
              <a:t>必要となりそうなページを前もってスワップイン</a:t>
            </a:r>
          </a:p>
          <a:p>
            <a:pPr lvl="3"/>
            <a:endParaRPr lang="ja-JP" altLang="en-US"/>
          </a:p>
          <a:p>
            <a:pPr lvl="3"/>
            <a:endParaRPr lang="ja-JP" altLang="en-US"/>
          </a:p>
          <a:p>
            <a:pPr lvl="3"/>
            <a:endParaRPr lang="ja-JP" altLang="en-US"/>
          </a:p>
          <a:p>
            <a:pPr lvl="1"/>
            <a:r>
              <a:rPr lang="ja-JP" altLang="en-US"/>
              <a:t>スワップアウトの発生回数を減らしたい</a:t>
            </a:r>
          </a:p>
          <a:p>
            <a:pPr lvl="2"/>
            <a:r>
              <a:rPr lang="ja-JP" altLang="en-US"/>
              <a:t>スワップアウト対象ページの効率的選択</a:t>
            </a:r>
          </a:p>
          <a:p>
            <a:pPr lvl="3"/>
            <a:r>
              <a:rPr lang="ja-JP" altLang="en-US"/>
              <a:t>この先，最も参照されなさそうなページをスワップアウト</a:t>
            </a:r>
          </a:p>
        </p:txBody>
      </p:sp>
      <p:sp>
        <p:nvSpPr>
          <p:cNvPr id="832519" name="AutoShape 7"/>
          <p:cNvSpPr>
            <a:spLocks noChangeArrowheads="1"/>
          </p:cNvSpPr>
          <p:nvPr/>
        </p:nvSpPr>
        <p:spPr bwMode="auto">
          <a:xfrm>
            <a:off x="1368425" y="3132138"/>
            <a:ext cx="4176713" cy="1081087"/>
          </a:xfrm>
          <a:prstGeom prst="upArrowCallout">
            <a:avLst>
              <a:gd name="adj1" fmla="val 55054"/>
              <a:gd name="adj2" fmla="val 42212"/>
              <a:gd name="adj3" fmla="val 16699"/>
              <a:gd name="adj4" fmla="val 73569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最近アクセスされたページの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近くにあるページ</a:t>
            </a:r>
          </a:p>
        </p:txBody>
      </p:sp>
      <p:sp>
        <p:nvSpPr>
          <p:cNvPr id="832520" name="AutoShape 8"/>
          <p:cNvSpPr>
            <a:spLocks noChangeArrowheads="1"/>
          </p:cNvSpPr>
          <p:nvPr/>
        </p:nvSpPr>
        <p:spPr bwMode="auto">
          <a:xfrm>
            <a:off x="2592388" y="6156325"/>
            <a:ext cx="4176712" cy="1081088"/>
          </a:xfrm>
          <a:prstGeom prst="upArrowCallout">
            <a:avLst>
              <a:gd name="adj1" fmla="val 55054"/>
              <a:gd name="adj2" fmla="val 42212"/>
              <a:gd name="adj3" fmla="val 16699"/>
              <a:gd name="adj4" fmla="val 73569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最近アクセスされていない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east 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ecently 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U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sed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832521" name="AutoShape 9"/>
          <p:cNvSpPr>
            <a:spLocks noChangeArrowheads="1"/>
          </p:cNvSpPr>
          <p:nvPr/>
        </p:nvSpPr>
        <p:spPr bwMode="auto">
          <a:xfrm>
            <a:off x="5688013" y="3132138"/>
            <a:ext cx="3095625" cy="1008062"/>
          </a:xfrm>
          <a:prstGeom prst="wedgeEllipseCallout">
            <a:avLst>
              <a:gd name="adj1" fmla="val -57282"/>
              <a:gd name="adj2" fmla="val 32046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空間的局所性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</a:t>
            </a:r>
          </a:p>
        </p:txBody>
      </p:sp>
      <p:sp>
        <p:nvSpPr>
          <p:cNvPr id="832522" name="AutoShape 10"/>
          <p:cNvSpPr>
            <a:spLocks noChangeArrowheads="1"/>
          </p:cNvSpPr>
          <p:nvPr/>
        </p:nvSpPr>
        <p:spPr bwMode="auto">
          <a:xfrm>
            <a:off x="6985000" y="6011863"/>
            <a:ext cx="3095625" cy="1008062"/>
          </a:xfrm>
          <a:prstGeom prst="wedgeEllipseCallout">
            <a:avLst>
              <a:gd name="adj1" fmla="val -58255"/>
              <a:gd name="adj2" fmla="val 30315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時間的局所性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3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3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3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3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19" grpId="0" animBg="1"/>
      <p:bldP spid="832520" grpId="0" animBg="1"/>
      <p:bldP spid="832521" grpId="0" animBg="1"/>
      <p:bldP spid="8325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LRU</a:t>
            </a:r>
            <a:r>
              <a:rPr lang="ja-JP" altLang="en-US"/>
              <a:t>の（近似的）実装方法</a:t>
            </a:r>
          </a:p>
          <a:p>
            <a:pPr lvl="1"/>
            <a:r>
              <a:rPr lang="ja-JP" altLang="en-US"/>
              <a:t>ページテーブルに，参照ビットを付加</a:t>
            </a:r>
          </a:p>
          <a:p>
            <a:pPr lvl="1"/>
            <a:r>
              <a:rPr lang="ja-JP" altLang="en-US"/>
              <a:t>スワップアウト待ち行列を追加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ja-JP" altLang="en-US"/>
              <a:t>参照ビットがオン（＝参照された）のページを</a:t>
            </a:r>
            <a:br>
              <a:rPr lang="ja-JP" altLang="en-US"/>
            </a:br>
            <a:r>
              <a:rPr lang="ja-JP" altLang="en-US"/>
              <a:t>待ち行列の後方へ</a:t>
            </a:r>
          </a:p>
          <a:p>
            <a:pPr lvl="2"/>
            <a:r>
              <a:rPr lang="ja-JP" altLang="en-US"/>
              <a:t>スワップアウトされにくくなる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68580</TotalTime>
  <Words>1899</Words>
  <Application>Microsoft Office PowerPoint</Application>
  <PresentationFormat>ユーザー設定</PresentationFormat>
  <Paragraphs>654</Paragraphs>
  <Slides>34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46" baseType="lpstr"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Courier New</vt:lpstr>
      <vt:lpstr>Franklin Gothic Book</vt:lpstr>
      <vt:lpstr>Franklin Gothic Medium</vt:lpstr>
      <vt:lpstr>Times New Roman</vt:lpstr>
      <vt:lpstr>Wingdings</vt:lpstr>
      <vt:lpstr>coe-g2-20041122</vt:lpstr>
      <vt:lpstr>PowerPoint プレゼンテーション</vt:lpstr>
      <vt:lpstr>復習：主記憶管理</vt:lpstr>
      <vt:lpstr>復習</vt:lpstr>
      <vt:lpstr>復習</vt:lpstr>
      <vt:lpstr>今日の内容</vt:lpstr>
      <vt:lpstr>PowerPoint プレゼンテーション</vt:lpstr>
      <vt:lpstr>主記憶アクセスの局所性</vt:lpstr>
      <vt:lpstr>空間的局所性</vt:lpstr>
      <vt:lpstr>時間的局所性</vt:lpstr>
      <vt:lpstr>PowerPoint プレゼンテーション</vt:lpstr>
      <vt:lpstr>PowerPoint プレゼンテーション</vt:lpstr>
      <vt:lpstr>スワップスケジューリング</vt:lpstr>
      <vt:lpstr>スワップスケジューリング</vt:lpstr>
      <vt:lpstr>スワップスケジューリング</vt:lpstr>
      <vt:lpstr>スワップを行うタイミング</vt:lpstr>
      <vt:lpstr>プリページング手法</vt:lpstr>
      <vt:lpstr>スワップスケジューリング</vt:lpstr>
      <vt:lpstr>スワップインすべき場所</vt:lpstr>
      <vt:lpstr>スワップスケジューリング</vt:lpstr>
      <vt:lpstr>復習：ページングの動作</vt:lpstr>
      <vt:lpstr>スワップアウト</vt:lpstr>
      <vt:lpstr>スワップアウト対象の選択</vt:lpstr>
      <vt:lpstr>LRU</vt:lpstr>
      <vt:lpstr>PowerPoint プレゼンテーション</vt:lpstr>
      <vt:lpstr>LRUの（不可能な）実現方法</vt:lpstr>
      <vt:lpstr>参照ビットを用いた近似LRU</vt:lpstr>
      <vt:lpstr>参照ビットを用いた近似LRU</vt:lpstr>
      <vt:lpstr>参照ビットを用いた近似LRU</vt:lpstr>
      <vt:lpstr>近似LRUの改良案 1</vt:lpstr>
      <vt:lpstr>近似LRUの改良案 2</vt:lpstr>
      <vt:lpstr>今日のまとめ</vt:lpstr>
      <vt:lpstr>今日のまとめ</vt:lpstr>
      <vt:lpstr>今日のまとめ</vt:lpstr>
      <vt:lpstr>今日のまとめ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1448</cp:revision>
  <cp:lastPrinted>2022-03-01T04:56:40Z</cp:lastPrinted>
  <dcterms:created xsi:type="dcterms:W3CDTF">2005-03-11T00:37:53Z</dcterms:created>
  <dcterms:modified xsi:type="dcterms:W3CDTF">2022-03-01T05:04:32Z</dcterms:modified>
</cp:coreProperties>
</file>