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290" r:id="rId3"/>
    <p:sldId id="291" r:id="rId4"/>
    <p:sldId id="292" r:id="rId5"/>
    <p:sldId id="294" r:id="rId6"/>
    <p:sldId id="296" r:id="rId7"/>
    <p:sldId id="297" r:id="rId8"/>
    <p:sldId id="305" r:id="rId9"/>
    <p:sldId id="298" r:id="rId10"/>
    <p:sldId id="341" r:id="rId11"/>
    <p:sldId id="299" r:id="rId12"/>
    <p:sldId id="302" r:id="rId13"/>
    <p:sldId id="304" r:id="rId14"/>
    <p:sldId id="301" r:id="rId15"/>
    <p:sldId id="303" r:id="rId16"/>
    <p:sldId id="306" r:id="rId17"/>
    <p:sldId id="307" r:id="rId18"/>
    <p:sldId id="308" r:id="rId19"/>
    <p:sldId id="309" r:id="rId20"/>
    <p:sldId id="310" r:id="rId21"/>
    <p:sldId id="311" r:id="rId22"/>
    <p:sldId id="314" r:id="rId23"/>
    <p:sldId id="315" r:id="rId24"/>
    <p:sldId id="319" r:id="rId25"/>
    <p:sldId id="316" r:id="rId26"/>
    <p:sldId id="320" r:id="rId27"/>
    <p:sldId id="318" r:id="rId28"/>
    <p:sldId id="322" r:id="rId29"/>
    <p:sldId id="31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13" r:id="rId39"/>
    <p:sldId id="331" r:id="rId40"/>
    <p:sldId id="332" r:id="rId41"/>
    <p:sldId id="336" r:id="rId42"/>
    <p:sldId id="333" r:id="rId43"/>
    <p:sldId id="334" r:id="rId44"/>
    <p:sldId id="337" r:id="rId45"/>
    <p:sldId id="338" r:id="rId46"/>
    <p:sldId id="335" r:id="rId47"/>
    <p:sldId id="340" r:id="rId48"/>
    <p:sldId id="339" r:id="rId49"/>
  </p:sldIdLst>
  <p:sldSz cx="10080625" cy="7559675"/>
  <p:notesSz cx="7102475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7" userDrawn="1">
          <p15:clr>
            <a:srgbClr val="A4A3A4"/>
          </p15:clr>
        </p15:guide>
        <p15:guide id="2" pos="20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  <a:srgbClr val="99CCFF"/>
    <a:srgbClr val="006600"/>
    <a:srgbClr val="A50021"/>
    <a:srgbClr val="DDDDDD"/>
    <a:srgbClr val="FFCC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9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18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7"/>
        <p:guide pos="20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07818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9" tIns="43424" rIns="86849" bIns="43424" numCol="1" anchor="t" anchorCtr="0" compatLnSpc="1">
            <a:prstTxWarp prst="textNoShape">
              <a:avLst/>
            </a:prstTxWarp>
          </a:bodyPr>
          <a:lstStyle>
            <a:lvl1pPr algn="l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627" y="2"/>
            <a:ext cx="307818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9" tIns="43424" rIns="86849" bIns="43424" numCol="1" anchor="t" anchorCtr="0" compatLnSpc="1">
            <a:prstTxWarp prst="textNoShape">
              <a:avLst/>
            </a:prstTxWarp>
          </a:bodyPr>
          <a:lstStyle>
            <a:lvl1pPr algn="r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956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245"/>
            <a:ext cx="307818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9" tIns="43424" rIns="86849" bIns="43424" numCol="1" anchor="b" anchorCtr="0" compatLnSpc="1">
            <a:prstTxWarp prst="textNoShape">
              <a:avLst/>
            </a:prstTxWarp>
          </a:bodyPr>
          <a:lstStyle>
            <a:lvl1pPr algn="l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956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627" y="9721245"/>
            <a:ext cx="307818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9" tIns="43424" rIns="86849" bIns="43424" numCol="1" anchor="b" anchorCtr="0" compatLnSpc="1">
            <a:prstTxWarp prst="textNoShape">
              <a:avLst/>
            </a:prstTxWarp>
          </a:bodyPr>
          <a:lstStyle>
            <a:lvl1pPr algn="r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fld id="{EEF43780-B07B-4BDE-AB6B-B16BC7CC3F9A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94338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982663"/>
            <a:ext cx="4724400" cy="35448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351" y="4869645"/>
            <a:ext cx="4908770" cy="393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78376" y="8077802"/>
            <a:ext cx="846167" cy="861085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lIns="95052" tIns="47526" rIns="95052" bIns="47526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3143" y="8351706"/>
            <a:ext cx="451401" cy="434644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64566" y="8497170"/>
            <a:ext cx="205138" cy="23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008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1C2D8E9F-1B32-439A-912C-F75339F720E3}" type="slidenum">
              <a:rPr lang="ja-JP" altLang="en-GB" sz="1600" b="1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868008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 b="1" dirty="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66554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4400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351" y="4868004"/>
            <a:ext cx="4912102" cy="393310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6849" tIns="43424" rIns="86849" bIns="43424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3155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4400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769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351" y="4868004"/>
            <a:ext cx="4912102" cy="393310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4596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4400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395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351" y="4868004"/>
            <a:ext cx="4912102" cy="393310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0876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4400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443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351" y="4868004"/>
            <a:ext cx="4912102" cy="393310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1402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4400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648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351" y="4868004"/>
            <a:ext cx="4912102" cy="393310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5001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4400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853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351" y="4868004"/>
            <a:ext cx="4912102" cy="393310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8766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87338" y="971550"/>
            <a:ext cx="9644062" cy="6588125"/>
          </a:xfrm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7540BAC4-2595-4B03-BC14-F0AD7983E7EB}" type="slidenum">
              <a:rPr lang="ja-JP" altLang="en-GB" b="1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b="1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19316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ja-JP" altLang="en-GB" sz="1400" b="1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en-GB" altLang="ja-JP" sz="1400" b="1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#11</a:t>
            </a:r>
            <a:endParaRPr lang="ja-JP" altLang="en-GB" sz="1400" b="1" dirty="0">
              <a:solidFill>
                <a:srgbClr val="80808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449263" rtl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j-cs"/>
        </a:defRPr>
      </a:lvl1pPr>
      <a:lvl2pPr marL="358775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2pPr>
      <a:lvl3pPr marL="719138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3pPr>
      <a:lvl4pPr marL="10795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4pPr>
      <a:lvl5pPr marL="14398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n-cs"/>
        </a:defRPr>
      </a:lvl1pPr>
      <a:lvl2pPr marL="863600" indent="-287338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marL="1295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marL="1727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marL="21590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ja.wikipedia.org/wiki/%E7%94%BB%E5%83%8F:DATA_CARTRIDGE.jpg" TargetMode="External"/><Relationship Id="rId13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12" Type="http://schemas.openxmlformats.org/officeDocument/2006/relationships/hyperlink" Target="http://images.google.com/imgres?imgurl=http://www.cmishop.com/store/images/ACC-00558-BK.jpg&amp;imgrefurl=http://www.cmishop.com/store/MainCategorySection.asp?CategoryID=43&amp;nCategorySubId=125&amp;ParentID=&amp;h=180&amp;w=180&amp;sz=9&amp;hl=ja&amp;start=322&amp;tbnid=UQSPNu9C8ifAVM:&amp;tbnh=96&amp;tbnw=96&amp;prev=/images?q=exabyte&amp;start=320&amp;ndsp=20&amp;svnum=10&amp;hl=ja&amp;lr=&amp;sa=N" TargetMode="External"/><Relationship Id="rId2" Type="http://schemas.openxmlformats.org/officeDocument/2006/relationships/hyperlink" Target="http://ja.wikipedia.org/wiki/%E7%94%BB%E5%83%8F:Largetape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/imgres?imgurl=http://www.trinkle.com.tw/picture/IMATION/Tape/LTO/LTO%20G1.jpg&amp;imgrefurl=http://www.trinkle.com.tw/imation.htm&amp;h=914&amp;w=914&amp;sz=187&amp;hl=ja&amp;start=1&amp;tbnid=SSkmyjOY-eemnM:&amp;tbnh=146&amp;tbnw=146&amp;prev=/images?q=lto&amp;svnum=10&amp;hl=ja&amp;lr=&amp;sa=G" TargetMode="External"/><Relationship Id="rId11" Type="http://schemas.openxmlformats.org/officeDocument/2006/relationships/image" Target="../media/image8.jpeg"/><Relationship Id="rId5" Type="http://schemas.openxmlformats.org/officeDocument/2006/relationships/image" Target="../media/image5.jpeg"/><Relationship Id="rId10" Type="http://schemas.openxmlformats.org/officeDocument/2006/relationships/hyperlink" Target="http://images.google.com/imgres?imgurl=http://img.shopping.com/cctool/PrdImg/images/pr/177X150/00/01/44/da/09/21289481.JPG&amp;imgrefurl=http://www.epinions.com/pr-Imation_Data_Cartridge_1_4_Tape_Width_525MB_of_dc6525_Media&amp;h=150&amp;w=177&amp;sz=5&amp;hl=ja&amp;start=10&amp;tbnid=zuH5_FBPTk0qHM:&amp;tbnh=80&amp;tbnw=95&amp;prev=/images?q=qic&amp;svnum=10&amp;hl=ja&amp;lr=&amp;sa=G" TargetMode="External"/><Relationship Id="rId4" Type="http://schemas.openxmlformats.org/officeDocument/2006/relationships/hyperlink" Target="http://images.google.com/imgres?imgurl=http://ec.ingrammicro.de/jpg/9432011.jpg&amp;imgrefurl=http://shop1.amboss.at/vs160-multi-pack-cartridge-p-501132.html&amp;h=190&amp;w=250&amp;sz=8&amp;hl=ja&amp;start=114&amp;tbnid=Ne2TPplNxPH4bM:&amp;tbnh=80&amp;tbnw=106&amp;prev=/images?q=DLT&amp;start=100&amp;ndsp=20&amp;svnum=10&amp;hl=ja&amp;lr=&amp;sa=N" TargetMode="External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ja.wikipedia.org/wiki/%E7%94%BB%E5%83%8F:MO_OLYMPUS_OL-D640.jpg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hyperlink" Target="http://ja.wikipedia.org/wiki/%E7%94%BB%E5%83%8F:Floppy_disk8inch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a.wikipedia.org/wiki/%E7%94%BB%E5%83%8F:DVD.jpg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0" Type="http://schemas.openxmlformats.org/officeDocument/2006/relationships/hyperlink" Target="http://ja.wikipedia.org/wiki/%E7%94%BB%E5%83%8F:HDD_inside.jpg" TargetMode="External"/><Relationship Id="rId4" Type="http://schemas.openxmlformats.org/officeDocument/2006/relationships/hyperlink" Target="http://ja.wikipedia.org/wiki/%E7%94%BB%E5%83%8F:Interference-colors.jpg" TargetMode="External"/><Relationship Id="rId9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ヒラギノ角ゴ Pro W6" pitchFamily="34" charset="-128"/>
              </a:rPr>
              <a:t>オペレーティングシステム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#13</a:t>
            </a: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ファイル：ファイル基礎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13.1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ファイルによる二次記憶の管理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記憶領域</a:t>
            </a:r>
          </a:p>
        </p:txBody>
      </p:sp>
      <p:graphicFrame>
        <p:nvGraphicFramePr>
          <p:cNvPr id="883759" name="Group 47"/>
          <p:cNvGraphicFramePr>
            <a:graphicFrameLocks noGrp="1"/>
          </p:cNvGraphicFramePr>
          <p:nvPr>
            <p:ph idx="1"/>
          </p:nvPr>
        </p:nvGraphicFramePr>
        <p:xfrm>
          <a:off x="936625" y="1042988"/>
          <a:ext cx="8137525" cy="4465639"/>
        </p:xfrm>
        <a:graphic>
          <a:graphicData uri="http://schemas.openxmlformats.org/drawingml/2006/table">
            <a:tbl>
              <a:tblPr/>
              <a:tblGrid>
                <a:gridCol w="2713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3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760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容量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揮発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6013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レジスタ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揮発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6013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主記憶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揮発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6013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二次記憶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不揮発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83760" name="AutoShape 48"/>
          <p:cNvSpPr>
            <a:spLocks noChangeArrowheads="1"/>
          </p:cNvSpPr>
          <p:nvPr/>
        </p:nvSpPr>
        <p:spPr bwMode="auto">
          <a:xfrm>
            <a:off x="1368425" y="5795963"/>
            <a:ext cx="5111750" cy="1655762"/>
          </a:xfrm>
          <a:prstGeom prst="wedgeRoundRectCallout">
            <a:avLst>
              <a:gd name="adj1" fmla="val -39162"/>
              <a:gd name="adj2" fmla="val -74736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pPr algn="l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ハードディスク，</a:t>
            </a:r>
          </a:p>
          <a:p>
            <a:pPr algn="l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磁気テープ（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DAT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など），</a:t>
            </a:r>
          </a:p>
          <a:p>
            <a:pPr algn="l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光ディスク（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MO, CD, DVD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），</a:t>
            </a:r>
          </a:p>
          <a:p>
            <a:pPr algn="l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フラッシュメモリ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アクセス方式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</a:t>
            </a:r>
          </a:p>
          <a:p>
            <a:pPr lvl="1"/>
            <a:r>
              <a:rPr lang="ja-JP" altLang="en-US"/>
              <a:t>アドレス</a:t>
            </a:r>
          </a:p>
          <a:p>
            <a:pPr lvl="2"/>
            <a:r>
              <a:rPr lang="ja-JP" altLang="en-US"/>
              <a:t>論理アドレス</a:t>
            </a:r>
          </a:p>
          <a:p>
            <a:pPr lvl="2"/>
            <a:r>
              <a:rPr lang="ja-JP" altLang="en-US"/>
              <a:t>物理アドレス</a:t>
            </a:r>
          </a:p>
          <a:p>
            <a:pPr lvl="2"/>
            <a:endParaRPr lang="ja-JP" altLang="en-US"/>
          </a:p>
          <a:p>
            <a:r>
              <a:rPr lang="ja-JP" altLang="en-US"/>
              <a:t>二次記憶</a:t>
            </a:r>
          </a:p>
          <a:p>
            <a:pPr lvl="1"/>
            <a:r>
              <a:rPr lang="ja-JP" altLang="en-US">
                <a:solidFill>
                  <a:srgbClr val="A50021"/>
                </a:solidFill>
              </a:rPr>
              <a:t>ファイル</a:t>
            </a:r>
            <a:r>
              <a:rPr lang="ja-JP" altLang="en-US"/>
              <a:t>による抽象化</a:t>
            </a:r>
          </a:p>
          <a:p>
            <a:pPr lvl="2"/>
            <a:r>
              <a:rPr lang="ja-JP" altLang="en-US"/>
              <a:t>管理すべき領域が膨大であるため</a:t>
            </a:r>
            <a:br>
              <a:rPr lang="ja-JP" altLang="en-US"/>
            </a:br>
            <a:r>
              <a:rPr lang="ja-JP" altLang="en-US"/>
              <a:t>主記憶におけるアドレスのような仕組みだけでは</a:t>
            </a:r>
            <a:br>
              <a:rPr lang="ja-JP" altLang="en-US"/>
            </a:br>
            <a:r>
              <a:rPr lang="ja-JP" altLang="en-US"/>
              <a:t>管理しにくい</a:t>
            </a:r>
          </a:p>
          <a:p>
            <a:pPr lvl="1"/>
            <a:endParaRPr lang="ja-JP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ファイルの理想条件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</a:t>
            </a:r>
          </a:p>
          <a:p>
            <a:pPr lvl="1"/>
            <a:r>
              <a:rPr lang="ja-JP" altLang="en-US"/>
              <a:t>任意の時点で作成可能</a:t>
            </a:r>
          </a:p>
          <a:p>
            <a:pPr lvl="1"/>
            <a:r>
              <a:rPr lang="ja-JP" altLang="en-US"/>
              <a:t>大きさを拡大・縮小可能</a:t>
            </a:r>
          </a:p>
          <a:p>
            <a:pPr lvl="1"/>
            <a:r>
              <a:rPr lang="ja-JP" altLang="en-US"/>
              <a:t>プロセス間で共有可能</a:t>
            </a:r>
          </a:p>
          <a:p>
            <a:pPr lvl="1"/>
            <a:r>
              <a:rPr lang="ja-JP" altLang="en-US"/>
              <a:t>大きさに制限なし</a:t>
            </a:r>
            <a:br>
              <a:rPr lang="ja-JP" altLang="en-US"/>
            </a:br>
            <a:r>
              <a:rPr lang="ja-JP" altLang="en-US"/>
              <a:t>（二次記憶領域の大きさを超えない限り）</a:t>
            </a:r>
          </a:p>
          <a:p>
            <a:pPr>
              <a:buFont typeface="StarSymbol" pitchFamily="2" charset="0"/>
              <a:buNone/>
            </a:pPr>
            <a:endParaRPr lang="ja-JP" altLang="en-US"/>
          </a:p>
          <a:p>
            <a:r>
              <a:rPr lang="ja-JP" altLang="en-US"/>
              <a:t>ファイル名</a:t>
            </a:r>
          </a:p>
          <a:p>
            <a:pPr lvl="1"/>
            <a:r>
              <a:rPr lang="ja-JP" altLang="en-US"/>
              <a:t>自由に設定可能</a:t>
            </a:r>
          </a:p>
          <a:p>
            <a:pPr lvl="1"/>
            <a:r>
              <a:rPr lang="ja-JP" altLang="en-US"/>
              <a:t>同一ファイルを複数の名前で参照可能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13.2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二次記憶の種類とアクセス方法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デバイスとアクセス方式</a:t>
            </a:r>
          </a:p>
        </p:txBody>
      </p:sp>
      <p:graphicFrame>
        <p:nvGraphicFramePr>
          <p:cNvPr id="894993" name="Group 17"/>
          <p:cNvGraphicFramePr>
            <a:graphicFrameLocks noGrp="1"/>
          </p:cNvGraphicFramePr>
          <p:nvPr>
            <p:ph idx="1"/>
          </p:nvPr>
        </p:nvGraphicFramePr>
        <p:xfrm>
          <a:off x="1079500" y="2124075"/>
          <a:ext cx="8131175" cy="4032250"/>
        </p:xfrm>
        <a:graphic>
          <a:graphicData uri="http://schemas.openxmlformats.org/drawingml/2006/table">
            <a:tbl>
              <a:tblPr/>
              <a:tblGrid>
                <a:gridCol w="406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6125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テープ型デバイス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順次アクセス方式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125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ディスク型デバイス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直接アクセス方式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デバイスとアクセス方式</a:t>
            </a:r>
          </a:p>
        </p:txBody>
      </p:sp>
      <p:graphicFrame>
        <p:nvGraphicFramePr>
          <p:cNvPr id="905230" name="Group 14"/>
          <p:cNvGraphicFramePr>
            <a:graphicFrameLocks noGrp="1"/>
          </p:cNvGraphicFramePr>
          <p:nvPr>
            <p:ph idx="1"/>
          </p:nvPr>
        </p:nvGraphicFramePr>
        <p:xfrm>
          <a:off x="1079500" y="2124075"/>
          <a:ext cx="8131175" cy="4032250"/>
        </p:xfrm>
        <a:graphic>
          <a:graphicData uri="http://schemas.openxmlformats.org/drawingml/2006/table">
            <a:tbl>
              <a:tblPr/>
              <a:tblGrid>
                <a:gridCol w="406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6125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テープ型デバイス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順次アクセス方式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125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ディスク型デバイス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直接アクセス方式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テープ型デバイス</a:t>
            </a:r>
          </a:p>
        </p:txBody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磁気テープ</a:t>
            </a:r>
          </a:p>
          <a:p>
            <a:pPr lvl="1"/>
            <a:r>
              <a:rPr lang="ja-JP" altLang="en-US" dirty="0"/>
              <a:t>オープンリール </a:t>
            </a:r>
          </a:p>
          <a:p>
            <a:pPr lvl="1"/>
            <a:r>
              <a:rPr lang="en-US" altLang="ja-JP" dirty="0"/>
              <a:t>CMT (Cartridge Magnetic Tape)</a:t>
            </a:r>
            <a:endParaRPr lang="ja-JP" altLang="en-US" dirty="0"/>
          </a:p>
          <a:p>
            <a:pPr lvl="1"/>
            <a:r>
              <a:rPr lang="en-US" altLang="ja-JP" dirty="0"/>
              <a:t>DLT (Digital Linear Tape)</a:t>
            </a:r>
            <a:r>
              <a:rPr lang="ja-JP" altLang="en-US" dirty="0"/>
              <a:t> </a:t>
            </a:r>
          </a:p>
          <a:p>
            <a:pPr lvl="1"/>
            <a:r>
              <a:rPr lang="en-US" altLang="ja-JP" dirty="0">
                <a:highlight>
                  <a:srgbClr val="FFFF00"/>
                </a:highlight>
              </a:rPr>
              <a:t>LTO (Linear Tape-Open Ultrium)</a:t>
            </a:r>
            <a:r>
              <a:rPr lang="ja-JP" altLang="en-US" dirty="0">
                <a:highlight>
                  <a:srgbClr val="FFFF00"/>
                </a:highlight>
              </a:rPr>
              <a:t> </a:t>
            </a:r>
            <a:endParaRPr lang="en-US" altLang="ja-JP" dirty="0">
              <a:highlight>
                <a:srgbClr val="FFFF00"/>
              </a:highlight>
            </a:endParaRPr>
          </a:p>
          <a:p>
            <a:pPr lvl="1"/>
            <a:r>
              <a:rPr lang="en-US" altLang="ja-JP" dirty="0"/>
              <a:t>QIC (Quarter Inch Cartridge)</a:t>
            </a:r>
            <a:endParaRPr lang="ja-JP" altLang="en-US" dirty="0"/>
          </a:p>
          <a:p>
            <a:pPr lvl="1"/>
            <a:r>
              <a:rPr lang="en-US" altLang="ja-JP" dirty="0"/>
              <a:t>Exabyte</a:t>
            </a:r>
          </a:p>
          <a:p>
            <a:pPr lvl="1"/>
            <a:r>
              <a:rPr lang="en-US" altLang="ja-JP" dirty="0"/>
              <a:t>DDS (Digital Data Storage)</a:t>
            </a:r>
          </a:p>
          <a:p>
            <a:pPr lvl="1"/>
            <a:endParaRPr lang="en-US" altLang="ja-JP" dirty="0"/>
          </a:p>
          <a:p>
            <a:pPr lvl="1"/>
            <a:r>
              <a:rPr lang="en-US" altLang="ja-JP" dirty="0"/>
              <a:t>etc...</a:t>
            </a:r>
          </a:p>
        </p:txBody>
      </p:sp>
      <p:pic>
        <p:nvPicPr>
          <p:cNvPr id="898053" name="Picture 5" descr="thumb">
            <a:hlinkClick r:id="rId2" tooltip="画像:Largetape1.jpg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12200" y="1331913"/>
            <a:ext cx="847725" cy="1143000"/>
          </a:xfrm>
          <a:prstGeom prst="rect">
            <a:avLst/>
          </a:prstGeom>
          <a:noFill/>
        </p:spPr>
      </p:pic>
      <p:pic>
        <p:nvPicPr>
          <p:cNvPr id="898057" name="Picture 9" descr="943201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12200" y="2987675"/>
            <a:ext cx="1009650" cy="762000"/>
          </a:xfrm>
          <a:prstGeom prst="rect">
            <a:avLst/>
          </a:prstGeom>
          <a:noFill/>
        </p:spPr>
      </p:pic>
      <p:pic>
        <p:nvPicPr>
          <p:cNvPr id="898059" name="Picture 11" descr="LTO%2520G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45363" y="3132138"/>
            <a:ext cx="1390650" cy="1390650"/>
          </a:xfrm>
          <a:prstGeom prst="rect">
            <a:avLst/>
          </a:prstGeom>
          <a:noFill/>
        </p:spPr>
      </p:pic>
      <p:pic>
        <p:nvPicPr>
          <p:cNvPr id="898055" name="Picture 7" descr="thumb">
            <a:hlinkClick r:id="rId8" tooltip="画像:DATA CARTRIDGE.jpg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16800" y="2266950"/>
            <a:ext cx="1143000" cy="790575"/>
          </a:xfrm>
          <a:prstGeom prst="rect">
            <a:avLst/>
          </a:prstGeom>
          <a:noFill/>
        </p:spPr>
      </p:pic>
      <p:pic>
        <p:nvPicPr>
          <p:cNvPr id="898061" name="Picture 13" descr="2128948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712200" y="4140200"/>
            <a:ext cx="904875" cy="762000"/>
          </a:xfrm>
          <a:prstGeom prst="rect">
            <a:avLst/>
          </a:prstGeom>
          <a:noFill/>
        </p:spPr>
      </p:pic>
      <p:pic>
        <p:nvPicPr>
          <p:cNvPr id="898063" name="Picture 15" descr="ACC-00558-BK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61263" y="457200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9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8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8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8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98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98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98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8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8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98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8DC190-84E1-459D-93D2-512A7F725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8B277554-448C-4F94-8231-B207B4668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323453"/>
            <a:ext cx="8789264" cy="6336704"/>
          </a:xfr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58FF5F3-26D4-43B0-9793-3A851B35356C}"/>
              </a:ext>
            </a:extLst>
          </p:cNvPr>
          <p:cNvSpPr txBox="1"/>
          <p:nvPr/>
        </p:nvSpPr>
        <p:spPr>
          <a:xfrm>
            <a:off x="503808" y="6804173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https://xtech.nikkei.com/atcl/nxt/news/18/09343/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6201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磁気テープの構造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テープ上の物理的なデータ配置</a:t>
            </a:r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pPr lvl="1"/>
            <a:r>
              <a:rPr lang="ja-JP" altLang="en-US"/>
              <a:t>物理レコード</a:t>
            </a:r>
          </a:p>
          <a:p>
            <a:pPr lvl="2"/>
            <a:r>
              <a:rPr lang="en-US" altLang="ja-JP"/>
              <a:t>1</a:t>
            </a:r>
            <a:r>
              <a:rPr lang="ja-JP" altLang="en-US"/>
              <a:t>処理でテープから読み出す単位</a:t>
            </a:r>
          </a:p>
          <a:p>
            <a:pPr lvl="1"/>
            <a:r>
              <a:rPr lang="en-US" altLang="ja-JP"/>
              <a:t>IRG (Inter-Record Gap</a:t>
            </a:r>
            <a:r>
              <a:rPr lang="ja-JP" altLang="en-US"/>
              <a:t>，</a:t>
            </a:r>
            <a:r>
              <a:rPr lang="en-US" altLang="ja-JP"/>
              <a:t>aka IBG)</a:t>
            </a:r>
          </a:p>
          <a:p>
            <a:pPr lvl="2"/>
            <a:r>
              <a:rPr lang="ja-JP" altLang="en-US"/>
              <a:t>レコード間に置く空白領域</a:t>
            </a:r>
          </a:p>
        </p:txBody>
      </p:sp>
      <p:sp>
        <p:nvSpPr>
          <p:cNvPr id="899077" name="Rectangle 5"/>
          <p:cNvSpPr>
            <a:spLocks noChangeArrowheads="1"/>
          </p:cNvSpPr>
          <p:nvPr/>
        </p:nvSpPr>
        <p:spPr bwMode="auto">
          <a:xfrm>
            <a:off x="431800" y="1692275"/>
            <a:ext cx="9361488" cy="13684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bg2"/>
              </a:gs>
            </a:gsLst>
            <a:lin ang="2700000" scaled="1"/>
          </a:gra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sz="2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テープ</a:t>
            </a:r>
          </a:p>
          <a:p>
            <a:pPr algn="l"/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6" name="Rectangle 44"/>
          <p:cNvSpPr>
            <a:spLocks noChangeArrowheads="1"/>
          </p:cNvSpPr>
          <p:nvPr/>
        </p:nvSpPr>
        <p:spPr bwMode="auto">
          <a:xfrm rot="5400000">
            <a:off x="-34925" y="2159000"/>
            <a:ext cx="1366838" cy="433388"/>
          </a:xfrm>
          <a:prstGeom prst="rect">
            <a:avLst/>
          </a:prstGeom>
          <a:solidFill>
            <a:srgbClr val="FFCCFF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7" name="Rectangle 45"/>
          <p:cNvSpPr>
            <a:spLocks noChangeArrowheads="1"/>
          </p:cNvSpPr>
          <p:nvPr/>
        </p:nvSpPr>
        <p:spPr bwMode="auto">
          <a:xfrm rot="5400000">
            <a:off x="8929688" y="2195512"/>
            <a:ext cx="1366838" cy="360363"/>
          </a:xfrm>
          <a:prstGeom prst="rect">
            <a:avLst/>
          </a:prstGeom>
          <a:solidFill>
            <a:srgbClr val="FFCCFF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8" name="Rectangle 46"/>
          <p:cNvSpPr>
            <a:spLocks noChangeArrowheads="1"/>
          </p:cNvSpPr>
          <p:nvPr/>
        </p:nvSpPr>
        <p:spPr bwMode="auto">
          <a:xfrm rot="5400000">
            <a:off x="4464844" y="-1908969"/>
            <a:ext cx="1366838" cy="8569325"/>
          </a:xfrm>
          <a:prstGeom prst="rect">
            <a:avLst/>
          </a:prstGeom>
          <a:solidFill>
            <a:srgbClr val="99CCFF"/>
          </a:solidFill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09" name="Rectangle 37"/>
          <p:cNvSpPr>
            <a:spLocks noChangeArrowheads="1"/>
          </p:cNvSpPr>
          <p:nvPr/>
        </p:nvSpPr>
        <p:spPr bwMode="auto">
          <a:xfrm rot="5400000">
            <a:off x="1440656" y="1115219"/>
            <a:ext cx="1366838" cy="252095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0" name="Rectangle 38"/>
          <p:cNvSpPr>
            <a:spLocks noChangeArrowheads="1"/>
          </p:cNvSpPr>
          <p:nvPr/>
        </p:nvSpPr>
        <p:spPr bwMode="auto">
          <a:xfrm rot="5400000">
            <a:off x="4464844" y="1115219"/>
            <a:ext cx="1366838" cy="252095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1" name="Rectangle 39"/>
          <p:cNvSpPr>
            <a:spLocks noChangeArrowheads="1"/>
          </p:cNvSpPr>
          <p:nvPr/>
        </p:nvSpPr>
        <p:spPr bwMode="auto">
          <a:xfrm rot="5400000">
            <a:off x="7489031" y="1115219"/>
            <a:ext cx="1366838" cy="252095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2" name="Rectangle 40"/>
          <p:cNvSpPr>
            <a:spLocks noChangeArrowheads="1"/>
          </p:cNvSpPr>
          <p:nvPr/>
        </p:nvSpPr>
        <p:spPr bwMode="auto">
          <a:xfrm rot="5400000">
            <a:off x="2953544" y="2123281"/>
            <a:ext cx="1366838" cy="504825"/>
          </a:xfrm>
          <a:prstGeom prst="rect">
            <a:avLst/>
          </a:prstGeom>
          <a:solidFill>
            <a:srgbClr val="FFCC00"/>
          </a:solidFill>
          <a:ln w="127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3" name="Rectangle 41"/>
          <p:cNvSpPr>
            <a:spLocks noChangeArrowheads="1"/>
          </p:cNvSpPr>
          <p:nvPr/>
        </p:nvSpPr>
        <p:spPr bwMode="auto">
          <a:xfrm rot="5400000">
            <a:off x="5977732" y="2123281"/>
            <a:ext cx="1366838" cy="504825"/>
          </a:xfrm>
          <a:prstGeom prst="rect">
            <a:avLst/>
          </a:prstGeom>
          <a:solidFill>
            <a:srgbClr val="FFCC00"/>
          </a:solidFill>
          <a:ln w="127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9" name="AutoShape 47"/>
          <p:cNvSpPr>
            <a:spLocks noChangeArrowheads="1"/>
          </p:cNvSpPr>
          <p:nvPr/>
        </p:nvSpPr>
        <p:spPr bwMode="auto">
          <a:xfrm>
            <a:off x="360363" y="3346450"/>
            <a:ext cx="2232025" cy="1225550"/>
          </a:xfrm>
          <a:prstGeom prst="wedgeRoundRectCallout">
            <a:avLst>
              <a:gd name="adj1" fmla="val -35773"/>
              <a:gd name="adj2" fmla="val -81606"/>
              <a:gd name="adj3" fmla="val 16667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EOF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(End Of File)</a:t>
            </a:r>
          </a:p>
        </p:txBody>
      </p:sp>
      <p:sp>
        <p:nvSpPr>
          <p:cNvPr id="899120" name="AutoShape 48"/>
          <p:cNvSpPr>
            <a:spLocks noChangeArrowheads="1"/>
          </p:cNvSpPr>
          <p:nvPr/>
        </p:nvSpPr>
        <p:spPr bwMode="auto">
          <a:xfrm>
            <a:off x="2736850" y="3346450"/>
            <a:ext cx="2232025" cy="1225550"/>
          </a:xfrm>
          <a:prstGeom prst="wedgeRoundRectCallout">
            <a:avLst>
              <a:gd name="adj1" fmla="val -35773"/>
              <a:gd name="adj2" fmla="val -81606"/>
              <a:gd name="adj3" fmla="val 16667"/>
            </a:avLst>
          </a:prstGeom>
          <a:solidFill>
            <a:srgbClr val="99CCFF"/>
          </a:solidFill>
          <a:ln w="38100" algn="ctr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99114" name="AutoShape 42"/>
          <p:cNvSpPr>
            <a:spLocks noChangeArrowheads="1"/>
          </p:cNvSpPr>
          <p:nvPr/>
        </p:nvSpPr>
        <p:spPr bwMode="auto">
          <a:xfrm>
            <a:off x="936625" y="3348038"/>
            <a:ext cx="2232025" cy="1225550"/>
          </a:xfrm>
          <a:prstGeom prst="wedgeRoundRectCallout">
            <a:avLst>
              <a:gd name="adj1" fmla="val -35773"/>
              <a:gd name="adj2" fmla="val -81606"/>
              <a:gd name="adj3" fmla="val 16667"/>
            </a:avLst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物理レコード</a:t>
            </a:r>
          </a:p>
        </p:txBody>
      </p:sp>
      <p:sp>
        <p:nvSpPr>
          <p:cNvPr id="899115" name="AutoShape 43"/>
          <p:cNvSpPr>
            <a:spLocks noChangeArrowheads="1"/>
          </p:cNvSpPr>
          <p:nvPr/>
        </p:nvSpPr>
        <p:spPr bwMode="auto">
          <a:xfrm>
            <a:off x="3311525" y="3348038"/>
            <a:ext cx="2232025" cy="1225550"/>
          </a:xfrm>
          <a:prstGeom prst="wedgeRoundRectCallout">
            <a:avLst>
              <a:gd name="adj1" fmla="val -35773"/>
              <a:gd name="adj2" fmla="val -81606"/>
              <a:gd name="adj3" fmla="val 16667"/>
            </a:avLst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IRG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(Inter-Record Gap)</a:t>
            </a:r>
          </a:p>
        </p:txBody>
      </p:sp>
      <p:sp>
        <p:nvSpPr>
          <p:cNvPr id="899122" name="AutoShape 50"/>
          <p:cNvSpPr>
            <a:spLocks noChangeArrowheads="1"/>
          </p:cNvSpPr>
          <p:nvPr/>
        </p:nvSpPr>
        <p:spPr bwMode="auto">
          <a:xfrm>
            <a:off x="0" y="1666875"/>
            <a:ext cx="3311525" cy="1366838"/>
          </a:xfrm>
          <a:prstGeom prst="leftArrow">
            <a:avLst>
              <a:gd name="adj1" fmla="val 70500"/>
              <a:gd name="adj2" fmla="val 60625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テープの先頭</a:t>
            </a:r>
          </a:p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BOT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899123" name="AutoShape 51"/>
          <p:cNvSpPr>
            <a:spLocks noChangeArrowheads="1"/>
          </p:cNvSpPr>
          <p:nvPr/>
        </p:nvSpPr>
        <p:spPr bwMode="auto">
          <a:xfrm flipH="1">
            <a:off x="6769100" y="1692275"/>
            <a:ext cx="3311525" cy="1366838"/>
          </a:xfrm>
          <a:prstGeom prst="leftArrow">
            <a:avLst>
              <a:gd name="adj1" fmla="val 70500"/>
              <a:gd name="adj2" fmla="val 60625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テープの末尾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EOT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9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9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99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99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99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99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99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99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9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899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899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9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9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9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9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9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99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9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99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99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99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9116" grpId="0" animBg="1"/>
      <p:bldP spid="899117" grpId="0" animBg="1"/>
      <p:bldP spid="899118" grpId="0" animBg="1"/>
      <p:bldP spid="899109" grpId="0" animBg="1"/>
      <p:bldP spid="899110" grpId="0" animBg="1"/>
      <p:bldP spid="899111" grpId="0" animBg="1"/>
      <p:bldP spid="899112" grpId="0" animBg="1"/>
      <p:bldP spid="899113" grpId="0" animBg="1"/>
      <p:bldP spid="899119" grpId="0" animBg="1"/>
      <p:bldP spid="899119" grpId="1" animBg="1"/>
      <p:bldP spid="899120" grpId="0" animBg="1"/>
      <p:bldP spid="899120" grpId="1" animBg="1"/>
      <p:bldP spid="899114" grpId="0" animBg="1"/>
      <p:bldP spid="899115" grpId="0" animBg="1"/>
      <p:bldP spid="899122" grpId="0" animBg="1"/>
      <p:bldP spid="899122" grpId="1" animBg="1"/>
      <p:bldP spid="899123" grpId="0" animBg="1"/>
      <p:bldP spid="89912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磁気テープの構造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テープ上の物理的なデータ配置</a:t>
            </a:r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r>
              <a:rPr lang="ja-JP" altLang="en-US"/>
              <a:t>物理レコード</a:t>
            </a:r>
          </a:p>
        </p:txBody>
      </p:sp>
      <p:sp>
        <p:nvSpPr>
          <p:cNvPr id="902148" name="Rectangle 4"/>
          <p:cNvSpPr>
            <a:spLocks noChangeArrowheads="1"/>
          </p:cNvSpPr>
          <p:nvPr/>
        </p:nvSpPr>
        <p:spPr bwMode="auto">
          <a:xfrm>
            <a:off x="431800" y="1692275"/>
            <a:ext cx="9361488" cy="13684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bg2"/>
              </a:gs>
            </a:gsLst>
            <a:lin ang="2700000" scaled="1"/>
          </a:gra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sz="2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テープ</a:t>
            </a:r>
          </a:p>
          <a:p>
            <a:pPr algn="l"/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49" name="Rectangle 5"/>
          <p:cNvSpPr>
            <a:spLocks noChangeArrowheads="1"/>
          </p:cNvSpPr>
          <p:nvPr/>
        </p:nvSpPr>
        <p:spPr bwMode="auto">
          <a:xfrm rot="5400000">
            <a:off x="-34925" y="2159000"/>
            <a:ext cx="1366838" cy="433388"/>
          </a:xfrm>
          <a:prstGeom prst="rect">
            <a:avLst/>
          </a:prstGeom>
          <a:solidFill>
            <a:srgbClr val="FFCCFF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50" name="Rectangle 6"/>
          <p:cNvSpPr>
            <a:spLocks noChangeArrowheads="1"/>
          </p:cNvSpPr>
          <p:nvPr/>
        </p:nvSpPr>
        <p:spPr bwMode="auto">
          <a:xfrm rot="5400000">
            <a:off x="8929688" y="2195512"/>
            <a:ext cx="1366838" cy="360363"/>
          </a:xfrm>
          <a:prstGeom prst="rect">
            <a:avLst/>
          </a:prstGeom>
          <a:solidFill>
            <a:srgbClr val="FFCCFF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52" name="Rectangle 8"/>
          <p:cNvSpPr>
            <a:spLocks noChangeArrowheads="1"/>
          </p:cNvSpPr>
          <p:nvPr/>
        </p:nvSpPr>
        <p:spPr bwMode="auto">
          <a:xfrm rot="5400000">
            <a:off x="1440656" y="1115219"/>
            <a:ext cx="1366838" cy="252095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53" name="Rectangle 9"/>
          <p:cNvSpPr>
            <a:spLocks noChangeArrowheads="1"/>
          </p:cNvSpPr>
          <p:nvPr/>
        </p:nvSpPr>
        <p:spPr bwMode="auto">
          <a:xfrm rot="5400000">
            <a:off x="4464844" y="1115219"/>
            <a:ext cx="1366838" cy="252095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54" name="Rectangle 10"/>
          <p:cNvSpPr>
            <a:spLocks noChangeArrowheads="1"/>
          </p:cNvSpPr>
          <p:nvPr/>
        </p:nvSpPr>
        <p:spPr bwMode="auto">
          <a:xfrm rot="5400000">
            <a:off x="7489031" y="1115219"/>
            <a:ext cx="1366838" cy="252095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55" name="Rectangle 11"/>
          <p:cNvSpPr>
            <a:spLocks noChangeArrowheads="1"/>
          </p:cNvSpPr>
          <p:nvPr/>
        </p:nvSpPr>
        <p:spPr bwMode="auto">
          <a:xfrm rot="5400000">
            <a:off x="2953544" y="2123281"/>
            <a:ext cx="1366838" cy="504825"/>
          </a:xfrm>
          <a:prstGeom prst="rect">
            <a:avLst/>
          </a:prstGeom>
          <a:solidFill>
            <a:srgbClr val="FFCC00"/>
          </a:solidFill>
          <a:ln w="127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56" name="Rectangle 12"/>
          <p:cNvSpPr>
            <a:spLocks noChangeArrowheads="1"/>
          </p:cNvSpPr>
          <p:nvPr/>
        </p:nvSpPr>
        <p:spPr bwMode="auto">
          <a:xfrm rot="5400000">
            <a:off x="5977732" y="2123281"/>
            <a:ext cx="1366838" cy="504825"/>
          </a:xfrm>
          <a:prstGeom prst="rect">
            <a:avLst/>
          </a:prstGeom>
          <a:solidFill>
            <a:srgbClr val="FFCC00"/>
          </a:solidFill>
          <a:ln w="127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59" name="AutoShape 15"/>
          <p:cNvSpPr>
            <a:spLocks noChangeArrowheads="1"/>
          </p:cNvSpPr>
          <p:nvPr/>
        </p:nvSpPr>
        <p:spPr bwMode="auto">
          <a:xfrm>
            <a:off x="936625" y="3348038"/>
            <a:ext cx="2232025" cy="1225550"/>
          </a:xfrm>
          <a:prstGeom prst="wedgeRoundRectCallout">
            <a:avLst>
              <a:gd name="adj1" fmla="val -35773"/>
              <a:gd name="adj2" fmla="val -81606"/>
              <a:gd name="adj3" fmla="val 16667"/>
            </a:avLst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物理レコード</a:t>
            </a:r>
          </a:p>
        </p:txBody>
      </p:sp>
      <p:sp>
        <p:nvSpPr>
          <p:cNvPr id="902160" name="AutoShape 16"/>
          <p:cNvSpPr>
            <a:spLocks noChangeArrowheads="1"/>
          </p:cNvSpPr>
          <p:nvPr/>
        </p:nvSpPr>
        <p:spPr bwMode="auto">
          <a:xfrm>
            <a:off x="3311525" y="3348038"/>
            <a:ext cx="2232025" cy="1225550"/>
          </a:xfrm>
          <a:prstGeom prst="wedgeRoundRectCallout">
            <a:avLst>
              <a:gd name="adj1" fmla="val -35773"/>
              <a:gd name="adj2" fmla="val -81606"/>
              <a:gd name="adj3" fmla="val 16667"/>
            </a:avLst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IRG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(Inter-Record Gap)</a:t>
            </a:r>
          </a:p>
        </p:txBody>
      </p:sp>
      <p:sp>
        <p:nvSpPr>
          <p:cNvPr id="902161" name="Rectangle 17"/>
          <p:cNvSpPr>
            <a:spLocks noChangeArrowheads="1"/>
          </p:cNvSpPr>
          <p:nvPr/>
        </p:nvSpPr>
        <p:spPr bwMode="auto">
          <a:xfrm rot="5400000">
            <a:off x="4464844" y="1115219"/>
            <a:ext cx="1366838" cy="252095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62" name="Rectangle 18"/>
          <p:cNvSpPr>
            <a:spLocks noChangeArrowheads="1"/>
          </p:cNvSpPr>
          <p:nvPr/>
        </p:nvSpPr>
        <p:spPr bwMode="auto">
          <a:xfrm rot="5400000">
            <a:off x="4392613" y="1619250"/>
            <a:ext cx="1366837" cy="7561263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63" name="Rectangle 19"/>
          <p:cNvSpPr>
            <a:spLocks noChangeArrowheads="1"/>
          </p:cNvSpPr>
          <p:nvPr/>
        </p:nvSpPr>
        <p:spPr bwMode="auto">
          <a:xfrm rot="5400000">
            <a:off x="1872456" y="4139407"/>
            <a:ext cx="1366837" cy="2520950"/>
          </a:xfrm>
          <a:prstGeom prst="rect">
            <a:avLst/>
          </a:prstGeom>
          <a:solidFill>
            <a:srgbClr val="CCFFFF"/>
          </a:solidFill>
          <a:ln w="127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64" name="Rectangle 20"/>
          <p:cNvSpPr>
            <a:spLocks noChangeArrowheads="1"/>
          </p:cNvSpPr>
          <p:nvPr/>
        </p:nvSpPr>
        <p:spPr bwMode="auto">
          <a:xfrm rot="5400000">
            <a:off x="4393406" y="4139407"/>
            <a:ext cx="1366837" cy="2520950"/>
          </a:xfrm>
          <a:prstGeom prst="rect">
            <a:avLst/>
          </a:prstGeom>
          <a:solidFill>
            <a:srgbClr val="CCFFFF"/>
          </a:solidFill>
          <a:ln w="127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65" name="Rectangle 21"/>
          <p:cNvSpPr>
            <a:spLocks noChangeArrowheads="1"/>
          </p:cNvSpPr>
          <p:nvPr/>
        </p:nvSpPr>
        <p:spPr bwMode="auto">
          <a:xfrm rot="5400000">
            <a:off x="6912769" y="4139407"/>
            <a:ext cx="1366837" cy="2520950"/>
          </a:xfrm>
          <a:prstGeom prst="rect">
            <a:avLst/>
          </a:prstGeom>
          <a:solidFill>
            <a:srgbClr val="CCFFFF"/>
          </a:solidFill>
          <a:ln w="127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2166" name="AutoShape 22"/>
          <p:cNvSpPr>
            <a:spLocks noChangeArrowheads="1"/>
          </p:cNvSpPr>
          <p:nvPr/>
        </p:nvSpPr>
        <p:spPr bwMode="auto">
          <a:xfrm>
            <a:off x="1584325" y="6156325"/>
            <a:ext cx="2232025" cy="1225550"/>
          </a:xfrm>
          <a:prstGeom prst="wedgeRoundRectCallout">
            <a:avLst>
              <a:gd name="adj1" fmla="val -35773"/>
              <a:gd name="adj2" fmla="val -81606"/>
              <a:gd name="adj3" fmla="val 16667"/>
            </a:avLst>
          </a:prstGeom>
          <a:solidFill>
            <a:srgbClr val="CCFF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論理レコード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02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902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0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902161"/>
                                        </p:tgtEl>
                                      </p:cBhvr>
                                      <p:by x="3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4783E-7 2.98257E-7 L 4.34783E-7 0.4049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902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02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0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0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0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0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2159" grpId="0" animBg="1"/>
      <p:bldP spid="902160" grpId="0" animBg="1"/>
      <p:bldP spid="902161" grpId="0" animBg="1"/>
      <p:bldP spid="902161" grpId="1" animBg="1"/>
      <p:bldP spid="902161" grpId="2" animBg="1"/>
      <p:bldP spid="902162" grpId="0" animBg="1"/>
      <p:bldP spid="902163" grpId="0" animBg="1"/>
      <p:bldP spid="902164" grpId="0" animBg="1"/>
      <p:bldP spid="902165" grpId="0" animBg="1"/>
      <p:bldP spid="9021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IRG</a:t>
            </a:r>
          </a:p>
        </p:txBody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IRG</a:t>
            </a:r>
          </a:p>
          <a:p>
            <a:pPr lvl="1"/>
            <a:r>
              <a:rPr lang="ja-JP" altLang="en-US"/>
              <a:t>物理レコード間の空白領域</a:t>
            </a:r>
          </a:p>
          <a:p>
            <a:pPr lvl="1"/>
            <a:r>
              <a:rPr lang="en-US" altLang="ja-JP"/>
              <a:t>IBG (Inter-Block Gap) </a:t>
            </a:r>
            <a:r>
              <a:rPr lang="ja-JP" altLang="en-US"/>
              <a:t>と呼ぶことも</a:t>
            </a:r>
          </a:p>
          <a:p>
            <a:pPr lvl="1"/>
            <a:endParaRPr lang="ja-JP" altLang="en-US"/>
          </a:p>
          <a:p>
            <a:r>
              <a:rPr lang="ja-JP" altLang="en-US"/>
              <a:t>物理レコード長が記憶容量に影響</a:t>
            </a:r>
          </a:p>
          <a:p>
            <a:pPr lvl="1"/>
            <a:r>
              <a:rPr lang="en-US" altLang="ja-JP"/>
              <a:t>IRG </a:t>
            </a:r>
            <a:r>
              <a:rPr lang="ja-JP" altLang="en-US"/>
              <a:t>と物理レコードの比率が変化するため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DAT</a:t>
            </a:r>
            <a:r>
              <a:rPr lang="ja-JP" altLang="en-US"/>
              <a:t>など（ヘリカルスキャン）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9644062" cy="5472583"/>
          </a:xfrm>
        </p:spPr>
        <p:txBody>
          <a:bodyPr/>
          <a:lstStyle/>
          <a:p>
            <a:r>
              <a:rPr lang="ja-JP" altLang="en-US" dirty="0"/>
              <a:t>テープ上の物理的なデータ配置</a:t>
            </a:r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  <a:p>
            <a:r>
              <a:rPr lang="ja-JP" altLang="en-US" dirty="0"/>
              <a:t>論理的なデータの並び</a:t>
            </a:r>
          </a:p>
          <a:p>
            <a:endParaRPr lang="ja-JP" altLang="en-US" dirty="0"/>
          </a:p>
          <a:p>
            <a:pPr marL="107950" indent="0">
              <a:buNone/>
            </a:pPr>
            <a:endParaRPr lang="ja-JP" altLang="en-US" dirty="0"/>
          </a:p>
          <a:p>
            <a:pPr lvl="1"/>
            <a:r>
              <a:rPr lang="ja-JP" altLang="en-US" dirty="0"/>
              <a:t>短いテープ長，遅い回転数で多くのデータを格納可能</a:t>
            </a:r>
          </a:p>
        </p:txBody>
      </p:sp>
      <p:sp>
        <p:nvSpPr>
          <p:cNvPr id="901124" name="Rectangle 4"/>
          <p:cNvSpPr>
            <a:spLocks noChangeArrowheads="1"/>
          </p:cNvSpPr>
          <p:nvPr/>
        </p:nvSpPr>
        <p:spPr bwMode="auto">
          <a:xfrm>
            <a:off x="431800" y="1692275"/>
            <a:ext cx="9361488" cy="13684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bg2"/>
              </a:gs>
            </a:gsLst>
            <a:lin ang="2700000" scaled="1"/>
          </a:gra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sz="2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テープ</a:t>
            </a:r>
          </a:p>
          <a:p>
            <a:pPr algn="l"/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1125" name="Rectangle 5"/>
          <p:cNvSpPr>
            <a:spLocks noChangeArrowheads="1"/>
          </p:cNvSpPr>
          <p:nvPr/>
        </p:nvSpPr>
        <p:spPr bwMode="auto">
          <a:xfrm rot="2700000">
            <a:off x="3921919" y="1459706"/>
            <a:ext cx="103188" cy="180022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1126" name="Rectangle 6"/>
          <p:cNvSpPr>
            <a:spLocks noChangeArrowheads="1"/>
          </p:cNvSpPr>
          <p:nvPr/>
        </p:nvSpPr>
        <p:spPr bwMode="auto">
          <a:xfrm rot="2700000">
            <a:off x="4090194" y="1459706"/>
            <a:ext cx="103188" cy="180022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1127" name="Rectangle 7"/>
          <p:cNvSpPr>
            <a:spLocks noChangeArrowheads="1"/>
          </p:cNvSpPr>
          <p:nvPr/>
        </p:nvSpPr>
        <p:spPr bwMode="auto">
          <a:xfrm rot="2700000">
            <a:off x="4256882" y="1459706"/>
            <a:ext cx="103188" cy="180022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1128" name="Rectangle 8"/>
          <p:cNvSpPr>
            <a:spLocks noChangeArrowheads="1"/>
          </p:cNvSpPr>
          <p:nvPr/>
        </p:nvSpPr>
        <p:spPr bwMode="auto">
          <a:xfrm rot="2700000">
            <a:off x="4425157" y="1459706"/>
            <a:ext cx="103188" cy="180022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1129" name="Rectangle 9"/>
          <p:cNvSpPr>
            <a:spLocks noChangeArrowheads="1"/>
          </p:cNvSpPr>
          <p:nvPr/>
        </p:nvSpPr>
        <p:spPr bwMode="auto">
          <a:xfrm rot="2700000">
            <a:off x="4591844" y="1459706"/>
            <a:ext cx="103188" cy="180022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8B90D3F-144D-492F-8974-79995A618340}"/>
              </a:ext>
            </a:extLst>
          </p:cNvPr>
          <p:cNvSpPr/>
          <p:nvPr/>
        </p:nvSpPr>
        <p:spPr bwMode="auto">
          <a:xfrm>
            <a:off x="143768" y="6588149"/>
            <a:ext cx="9289032" cy="864096"/>
          </a:xfrm>
          <a:prstGeom prst="round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余談：ヘリカルスキャン方式は、東芝の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澤崎憲一博士</a:t>
            </a:r>
            <a:r>
              <a:rPr kumimoji="0" lang="ja-JP" altLang="en-US" sz="1600" b="0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により開発された。</a:t>
            </a:r>
            <a:endParaRPr kumimoji="0" lang="en-US" altLang="ja-JP" sz="1600" b="0" i="0" u="none" strike="noStrike" cap="none" normalizeH="0" baseline="0" dirty="0">
              <a:ln>
                <a:noFill/>
              </a:ln>
              <a:effectLst/>
              <a:latin typeface="A-OTF 新ゴ Pro H" pitchFamily="34" charset="-128"/>
              <a:ea typeface="A-OTF 新ゴ Pro H" pitchFamily="34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　　　　　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https://toshiba-mirai-kagakukan.jp/learn/history/ichigoki/1959vtr/index_j.htm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effectLst/>
              <a:latin typeface="A-OTF 新ゴ Pro H" pitchFamily="34" charset="-128"/>
              <a:ea typeface="A-OTF 新ゴ Pro H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0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0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01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0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0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8349E-6 6.97332E-7 L -0.24433 0.3308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901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0" y="165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9" dur="1000" fill="hold"/>
                                        <p:tgtEl>
                                          <p:spTgt spid="901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084E-6 6.97332E-7 L -0.08239 0.33081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901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0" y="16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4" dur="1000" fill="hold"/>
                                        <p:tgtEl>
                                          <p:spTgt spid="901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6812E-6 6.97332E-7 L 0.07971 0.3308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901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" y="165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9" dur="1000" fill="hold"/>
                                        <p:tgtEl>
                                          <p:spTgt spid="901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0454E-6 6.97332E-7 L 0.24166 0.33081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901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165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44" dur="1000" fill="hold"/>
                                        <p:tgtEl>
                                          <p:spTgt spid="901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95274E-6 6.97332E-7 L 0.40374 0.33081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901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0" y="165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49" dur="1000" fill="hold"/>
                                        <p:tgtEl>
                                          <p:spTgt spid="901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25" grpId="0" animBg="1"/>
      <p:bldP spid="901125" grpId="1" animBg="1"/>
      <p:bldP spid="901125" grpId="2" animBg="1"/>
      <p:bldP spid="901126" grpId="0" animBg="1"/>
      <p:bldP spid="901126" grpId="1" animBg="1"/>
      <p:bldP spid="901126" grpId="2" animBg="1"/>
      <p:bldP spid="901127" grpId="0" animBg="1"/>
      <p:bldP spid="901127" grpId="1" animBg="1"/>
      <p:bldP spid="901127" grpId="2" animBg="1"/>
      <p:bldP spid="901128" grpId="0" animBg="1"/>
      <p:bldP spid="901128" grpId="1" animBg="1"/>
      <p:bldP spid="901128" grpId="2" animBg="1"/>
      <p:bldP spid="901129" grpId="0" animBg="1"/>
      <p:bldP spid="901129" grpId="1" animBg="1"/>
      <p:bldP spid="901129" grpId="2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順次アクセス方式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磁気テープ</a:t>
            </a:r>
          </a:p>
          <a:p>
            <a:pPr lvl="1"/>
            <a:r>
              <a:rPr lang="ja-JP" altLang="en-US"/>
              <a:t>データの並びは一次元</a:t>
            </a:r>
          </a:p>
          <a:p>
            <a:pPr lvl="1"/>
            <a:r>
              <a:rPr lang="ja-JP" altLang="en-US"/>
              <a:t>連続的にデータを読み出す（順次アクセス）に向く</a:t>
            </a:r>
          </a:p>
          <a:p>
            <a:pPr lvl="1"/>
            <a:r>
              <a:rPr lang="ja-JP" altLang="en-US"/>
              <a:t>特定のファイルを探すような場合，テープの最初から</a:t>
            </a:r>
            <a:br>
              <a:rPr lang="ja-JP" altLang="en-US"/>
            </a:br>
            <a:r>
              <a:rPr lang="ja-JP" altLang="en-US"/>
              <a:t>ずっと見ていかなければならない</a:t>
            </a:r>
          </a:p>
          <a:p>
            <a:pPr lvl="1"/>
            <a:endParaRPr lang="ja-JP" altLang="en-US"/>
          </a:p>
          <a:p>
            <a:r>
              <a:rPr lang="ja-JP" altLang="en-US"/>
              <a:t>テープにおいて可能な処理</a:t>
            </a:r>
          </a:p>
          <a:p>
            <a:pPr lvl="1"/>
            <a:r>
              <a:rPr lang="ja-JP" altLang="en-US"/>
              <a:t>テープヘッドのある位置から物理レコードを読み出す</a:t>
            </a:r>
          </a:p>
          <a:p>
            <a:pPr lvl="1"/>
            <a:r>
              <a:rPr lang="ja-JP" altLang="en-US"/>
              <a:t>テープの先頭（</a:t>
            </a:r>
            <a:r>
              <a:rPr lang="en-US" altLang="ja-JP"/>
              <a:t>BOT</a:t>
            </a:r>
            <a:r>
              <a:rPr lang="ja-JP" altLang="en-US"/>
              <a:t>）まで巻き戻す</a:t>
            </a:r>
          </a:p>
          <a:p>
            <a:pPr lvl="1"/>
            <a:r>
              <a:rPr lang="ja-JP" altLang="en-US"/>
              <a:t>ファイルの終わり（</a:t>
            </a:r>
            <a:r>
              <a:rPr lang="en-US" altLang="ja-JP"/>
              <a:t>EOF</a:t>
            </a:r>
            <a:r>
              <a:rPr lang="ja-JP" altLang="en-US"/>
              <a:t>，次のファイルの先頭）</a:t>
            </a:r>
            <a:br>
              <a:rPr lang="ja-JP" altLang="en-US"/>
            </a:br>
            <a:r>
              <a:rPr lang="ja-JP" altLang="en-US"/>
              <a:t>までテープヘッドを進める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デバイスとアクセス方式</a:t>
            </a:r>
          </a:p>
        </p:txBody>
      </p:sp>
      <p:graphicFrame>
        <p:nvGraphicFramePr>
          <p:cNvPr id="906254" name="Group 14"/>
          <p:cNvGraphicFramePr>
            <a:graphicFrameLocks noGrp="1"/>
          </p:cNvGraphicFramePr>
          <p:nvPr>
            <p:ph idx="1"/>
          </p:nvPr>
        </p:nvGraphicFramePr>
        <p:xfrm>
          <a:off x="1079500" y="2124075"/>
          <a:ext cx="8131175" cy="4032250"/>
        </p:xfrm>
        <a:graphic>
          <a:graphicData uri="http://schemas.openxmlformats.org/drawingml/2006/table">
            <a:tbl>
              <a:tblPr/>
              <a:tblGrid>
                <a:gridCol w="406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6125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テープ型デバイス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順次アクセス方式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125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ディスク型デバイス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直接アクセス方式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ディスク型デバイス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磁気ディスク</a:t>
            </a:r>
          </a:p>
          <a:p>
            <a:pPr lvl="1"/>
            <a:r>
              <a:rPr lang="en-US" altLang="ja-JP"/>
              <a:t>Floppy Disk</a:t>
            </a:r>
          </a:p>
          <a:p>
            <a:pPr lvl="1"/>
            <a:r>
              <a:rPr lang="en-US" altLang="ja-JP"/>
              <a:t>Hard Disk</a:t>
            </a:r>
          </a:p>
          <a:p>
            <a:pPr lvl="1"/>
            <a:endParaRPr lang="ja-JP" altLang="en-US"/>
          </a:p>
          <a:p>
            <a:r>
              <a:rPr lang="ja-JP" altLang="en-US"/>
              <a:t>光磁気ディスク</a:t>
            </a:r>
          </a:p>
          <a:p>
            <a:pPr lvl="1"/>
            <a:r>
              <a:rPr lang="en-US" altLang="ja-JP"/>
              <a:t>MO</a:t>
            </a:r>
          </a:p>
          <a:p>
            <a:pPr lvl="1"/>
            <a:endParaRPr lang="ja-JP" altLang="en-US"/>
          </a:p>
          <a:p>
            <a:r>
              <a:rPr lang="ja-JP" altLang="en-US"/>
              <a:t>光ディスク</a:t>
            </a:r>
          </a:p>
          <a:p>
            <a:pPr lvl="1"/>
            <a:r>
              <a:rPr lang="en-US" altLang="ja-JP"/>
              <a:t>CD</a:t>
            </a:r>
          </a:p>
          <a:p>
            <a:pPr lvl="1"/>
            <a:r>
              <a:rPr lang="en-US" altLang="ja-JP"/>
              <a:t>DVD</a:t>
            </a:r>
          </a:p>
        </p:txBody>
      </p:sp>
      <p:pic>
        <p:nvPicPr>
          <p:cNvPr id="907269" name="Picture 5" descr="8インチ型フロッピーディスク">
            <a:hlinkClick r:id="rId2" tooltip="8インチ型フロッピーディスク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0038" y="971550"/>
            <a:ext cx="1905000" cy="1933575"/>
          </a:xfrm>
          <a:prstGeom prst="rect">
            <a:avLst/>
          </a:prstGeom>
          <a:noFill/>
        </p:spPr>
      </p:pic>
      <p:pic>
        <p:nvPicPr>
          <p:cNvPr id="907271" name="Picture 7" descr="コンパクトディスク">
            <a:hlinkClick r:id="rId4" tooltip="コンパクトディスク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16800" y="5580063"/>
            <a:ext cx="1905000" cy="1428750"/>
          </a:xfrm>
          <a:prstGeom prst="rect">
            <a:avLst/>
          </a:prstGeom>
          <a:noFill/>
        </p:spPr>
      </p:pic>
      <p:pic>
        <p:nvPicPr>
          <p:cNvPr id="907273" name="Picture 9" descr="DVD">
            <a:hlinkClick r:id="rId6" tooltip="DVD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16575" y="5724525"/>
            <a:ext cx="1714500" cy="1657350"/>
          </a:xfrm>
          <a:prstGeom prst="rect">
            <a:avLst/>
          </a:prstGeom>
          <a:noFill/>
        </p:spPr>
      </p:pic>
      <p:pic>
        <p:nvPicPr>
          <p:cNvPr id="907275" name="Picture 11" descr="光磁気ディスク">
            <a:hlinkClick r:id="rId8" tooltip="光磁気ディスク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27875" y="3348038"/>
            <a:ext cx="1905000" cy="1971675"/>
          </a:xfrm>
          <a:prstGeom prst="rect">
            <a:avLst/>
          </a:prstGeom>
          <a:noFill/>
        </p:spPr>
      </p:pic>
      <p:pic>
        <p:nvPicPr>
          <p:cNvPr id="907277" name="Picture 13" descr="ハードディスクドライブ内部">
            <a:hlinkClick r:id="rId10" tooltip="ハードディスクドライブ内部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61038" y="1835150"/>
            <a:ext cx="1905000" cy="1381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ディスク</a:t>
            </a:r>
          </a:p>
        </p:txBody>
      </p:sp>
      <p:sp>
        <p:nvSpPr>
          <p:cNvPr id="908292" name="Oval 4"/>
          <p:cNvSpPr>
            <a:spLocks noChangeArrowheads="1"/>
          </p:cNvSpPr>
          <p:nvPr/>
        </p:nvSpPr>
        <p:spPr bwMode="auto">
          <a:xfrm>
            <a:off x="2232025" y="1257300"/>
            <a:ext cx="5543550" cy="55435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18900000" scaled="1"/>
          </a:gradFill>
          <a:ln w="127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8293" name="Oval 5"/>
          <p:cNvSpPr>
            <a:spLocks noChangeArrowheads="1"/>
          </p:cNvSpPr>
          <p:nvPr/>
        </p:nvSpPr>
        <p:spPr bwMode="auto">
          <a:xfrm>
            <a:off x="3005138" y="2030413"/>
            <a:ext cx="3995737" cy="3995737"/>
          </a:xfrm>
          <a:prstGeom prst="ellipse">
            <a:avLst/>
          </a:prstGeom>
          <a:solidFill>
            <a:srgbClr val="99CCFF"/>
          </a:solidFill>
          <a:ln w="254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8295" name="Oval 7"/>
          <p:cNvSpPr>
            <a:spLocks noChangeArrowheads="1"/>
          </p:cNvSpPr>
          <p:nvPr/>
        </p:nvSpPr>
        <p:spPr bwMode="auto">
          <a:xfrm>
            <a:off x="3184525" y="2211388"/>
            <a:ext cx="3636963" cy="3636962"/>
          </a:xfrm>
          <a:prstGeom prst="ellipse">
            <a:avLst/>
          </a:prstGeom>
          <a:solidFill>
            <a:srgbClr val="99CCFF"/>
          </a:solidFill>
          <a:ln w="127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908313" name="Group 25"/>
          <p:cNvGrpSpPr>
            <a:grpSpLocks/>
          </p:cNvGrpSpPr>
          <p:nvPr/>
        </p:nvGrpSpPr>
        <p:grpSpPr bwMode="auto">
          <a:xfrm>
            <a:off x="3201988" y="2232025"/>
            <a:ext cx="3600450" cy="3600450"/>
            <a:chOff x="90" y="2834"/>
            <a:chExt cx="2632" cy="2632"/>
          </a:xfrm>
        </p:grpSpPr>
        <p:sp>
          <p:nvSpPr>
            <p:cNvPr id="908307" name="AutoShape 19"/>
            <p:cNvSpPr>
              <a:spLocks noChangeArrowheads="1"/>
            </p:cNvSpPr>
            <p:nvPr/>
          </p:nvSpPr>
          <p:spPr bwMode="auto">
            <a:xfrm>
              <a:off x="91" y="2835"/>
              <a:ext cx="2631" cy="2631"/>
            </a:xfrm>
            <a:prstGeom prst="flowChartOr">
              <a:avLst/>
            </a:prstGeom>
            <a:solidFill>
              <a:srgbClr val="FFCC99"/>
            </a:solidFill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908308" name="AutoShape 20"/>
            <p:cNvSpPr>
              <a:spLocks noChangeArrowheads="1"/>
            </p:cNvSpPr>
            <p:nvPr/>
          </p:nvSpPr>
          <p:spPr bwMode="auto">
            <a:xfrm rot="2700000">
              <a:off x="91" y="2835"/>
              <a:ext cx="2631" cy="2631"/>
            </a:xfrm>
            <a:prstGeom prst="flowChartOr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908309" name="AutoShape 21"/>
            <p:cNvSpPr>
              <a:spLocks noChangeArrowheads="1"/>
            </p:cNvSpPr>
            <p:nvPr/>
          </p:nvSpPr>
          <p:spPr bwMode="auto">
            <a:xfrm rot="3600000">
              <a:off x="91" y="2835"/>
              <a:ext cx="2631" cy="2631"/>
            </a:xfrm>
            <a:prstGeom prst="flowChartOr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908310" name="AutoShape 22"/>
            <p:cNvSpPr>
              <a:spLocks noChangeArrowheads="1"/>
            </p:cNvSpPr>
            <p:nvPr/>
          </p:nvSpPr>
          <p:spPr bwMode="auto">
            <a:xfrm rot="4500000">
              <a:off x="90" y="2835"/>
              <a:ext cx="2631" cy="2631"/>
            </a:xfrm>
            <a:prstGeom prst="flowChartOr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908311" name="AutoShape 23"/>
            <p:cNvSpPr>
              <a:spLocks noChangeArrowheads="1"/>
            </p:cNvSpPr>
            <p:nvPr/>
          </p:nvSpPr>
          <p:spPr bwMode="auto">
            <a:xfrm rot="6300000">
              <a:off x="91" y="2834"/>
              <a:ext cx="2631" cy="2631"/>
            </a:xfrm>
            <a:prstGeom prst="flowChartOr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908312" name="AutoShape 24"/>
            <p:cNvSpPr>
              <a:spLocks noChangeArrowheads="1"/>
            </p:cNvSpPr>
            <p:nvPr/>
          </p:nvSpPr>
          <p:spPr bwMode="auto">
            <a:xfrm rot="7200000">
              <a:off x="90" y="2835"/>
              <a:ext cx="2631" cy="2631"/>
            </a:xfrm>
            <a:prstGeom prst="flowChartOr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908296" name="Oval 8"/>
          <p:cNvSpPr>
            <a:spLocks noChangeArrowheads="1"/>
          </p:cNvSpPr>
          <p:nvPr/>
        </p:nvSpPr>
        <p:spPr bwMode="auto">
          <a:xfrm>
            <a:off x="3365500" y="2392363"/>
            <a:ext cx="3275013" cy="3275012"/>
          </a:xfrm>
          <a:prstGeom prst="ellipse">
            <a:avLst/>
          </a:prstGeom>
          <a:solidFill>
            <a:srgbClr val="99CCFF"/>
          </a:solidFill>
          <a:ln w="254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8294" name="Oval 6"/>
          <p:cNvSpPr>
            <a:spLocks noChangeArrowheads="1"/>
          </p:cNvSpPr>
          <p:nvPr/>
        </p:nvSpPr>
        <p:spPr bwMode="auto">
          <a:xfrm>
            <a:off x="3563938" y="2587625"/>
            <a:ext cx="2881312" cy="2881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18900000" scaled="1"/>
          </a:gradFill>
          <a:ln w="127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8299" name="AutoShape 11"/>
          <p:cNvSpPr>
            <a:spLocks noChangeArrowheads="1"/>
          </p:cNvSpPr>
          <p:nvPr/>
        </p:nvSpPr>
        <p:spPr bwMode="auto">
          <a:xfrm>
            <a:off x="6480175" y="1112838"/>
            <a:ext cx="2232025" cy="1225550"/>
          </a:xfrm>
          <a:prstGeom prst="wedgeRoundRectCallout">
            <a:avLst>
              <a:gd name="adj1" fmla="val -48292"/>
              <a:gd name="adj2" fmla="val 85361"/>
              <a:gd name="adj3" fmla="val 16667"/>
            </a:avLst>
          </a:prstGeom>
          <a:solidFill>
            <a:srgbClr val="CCFF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トラック</a:t>
            </a:r>
          </a:p>
        </p:txBody>
      </p:sp>
      <p:sp>
        <p:nvSpPr>
          <p:cNvPr id="908314" name="AutoShape 26"/>
          <p:cNvSpPr>
            <a:spLocks noChangeArrowheads="1"/>
          </p:cNvSpPr>
          <p:nvPr/>
        </p:nvSpPr>
        <p:spPr bwMode="auto">
          <a:xfrm>
            <a:off x="6553200" y="5649913"/>
            <a:ext cx="2232025" cy="1225550"/>
          </a:xfrm>
          <a:prstGeom prst="wedgeRoundRectCallout">
            <a:avLst>
              <a:gd name="adj1" fmla="val -56259"/>
              <a:gd name="adj2" fmla="val -93653"/>
              <a:gd name="adj3" fmla="val 16667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セクタ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8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8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8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8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0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90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0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8293" grpId="0" animBg="1"/>
      <p:bldP spid="908295" grpId="0" animBg="1"/>
      <p:bldP spid="908296" grpId="0" animBg="1"/>
      <p:bldP spid="908294" grpId="0" animBg="1"/>
      <p:bldP spid="908299" grpId="0" animBg="1"/>
      <p:bldP spid="9083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ハードディスク上の位置指定</a:t>
            </a:r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ボリューム</a:t>
            </a:r>
          </a:p>
          <a:p>
            <a:pPr lvl="1"/>
            <a:r>
              <a:rPr lang="ja-JP" altLang="en-US"/>
              <a:t>ハードディスクドライブの指定</a:t>
            </a:r>
          </a:p>
          <a:p>
            <a:pPr lvl="1"/>
            <a:endParaRPr lang="ja-JP" altLang="en-US"/>
          </a:p>
          <a:p>
            <a:r>
              <a:rPr lang="ja-JP" altLang="en-US"/>
              <a:t>シリンダ番号</a:t>
            </a:r>
          </a:p>
          <a:p>
            <a:pPr lvl="1"/>
            <a:r>
              <a:rPr lang="ja-JP" altLang="en-US"/>
              <a:t>複数ディスク上の同一半径トラックの集合</a:t>
            </a:r>
          </a:p>
          <a:p>
            <a:pPr lvl="1"/>
            <a:endParaRPr lang="ja-JP" altLang="en-US"/>
          </a:p>
          <a:p>
            <a:r>
              <a:rPr lang="ja-JP" altLang="en-US"/>
              <a:t>ヘッド番号</a:t>
            </a:r>
          </a:p>
          <a:p>
            <a:pPr lvl="1"/>
            <a:r>
              <a:rPr lang="ja-JP" altLang="en-US"/>
              <a:t>ヘッドの番号（ディスク枚数 </a:t>
            </a:r>
            <a:r>
              <a:rPr lang="en-US" altLang="ja-JP"/>
              <a:t>x 2</a:t>
            </a:r>
            <a:r>
              <a:rPr lang="ja-JP" altLang="en-US"/>
              <a:t>）</a:t>
            </a:r>
          </a:p>
          <a:p>
            <a:pPr lvl="1"/>
            <a:endParaRPr lang="ja-JP" altLang="en-US"/>
          </a:p>
          <a:p>
            <a:r>
              <a:rPr lang="ja-JP" altLang="en-US"/>
              <a:t>セクタ番号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シーク速度</a:t>
            </a:r>
          </a:p>
        </p:txBody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ハードディスクへのアクセス</a:t>
            </a:r>
          </a:p>
          <a:p>
            <a:pPr lvl="1"/>
            <a:r>
              <a:rPr lang="ja-JP" altLang="en-US"/>
              <a:t>任意の場所を直接指定可能（直接アクセス）</a:t>
            </a:r>
          </a:p>
          <a:p>
            <a:pPr lvl="1"/>
            <a:endParaRPr lang="ja-JP" altLang="en-US"/>
          </a:p>
          <a:p>
            <a:r>
              <a:rPr lang="ja-JP" altLang="en-US"/>
              <a:t>アクセスの手順</a:t>
            </a:r>
          </a:p>
          <a:p>
            <a:pPr lvl="1"/>
            <a:r>
              <a:rPr lang="ja-JP" altLang="en-US"/>
              <a:t>シリンダ（ディスク）を回転</a:t>
            </a:r>
          </a:p>
          <a:p>
            <a:pPr lvl="1"/>
            <a:r>
              <a:rPr lang="ja-JP" altLang="en-US"/>
              <a:t>ヘッドを回転し目的セクタへ</a:t>
            </a:r>
          </a:p>
          <a:p>
            <a:pPr lvl="1"/>
            <a:endParaRPr lang="ja-JP" altLang="en-US"/>
          </a:p>
          <a:p>
            <a:r>
              <a:rPr lang="ja-JP" altLang="en-US"/>
              <a:t>アクセス速度（シーク速度）</a:t>
            </a:r>
          </a:p>
          <a:p>
            <a:pPr lvl="1"/>
            <a:r>
              <a:rPr lang="ja-JP" altLang="en-US"/>
              <a:t>非常に遅い：数</a:t>
            </a:r>
            <a:r>
              <a:rPr lang="en-US" altLang="ja-JP"/>
              <a:t>ms</a:t>
            </a:r>
            <a:r>
              <a:rPr lang="ja-JP" altLang="en-US"/>
              <a:t>から数十</a:t>
            </a:r>
            <a:r>
              <a:rPr lang="en-US" altLang="ja-JP"/>
              <a:t>ms</a:t>
            </a:r>
          </a:p>
          <a:p>
            <a:pPr lvl="2"/>
            <a:r>
              <a:rPr lang="ja-JP" altLang="en-US"/>
              <a:t>参考：</a:t>
            </a:r>
            <a:r>
              <a:rPr lang="en-US" altLang="ja-JP"/>
              <a:t>CPU</a:t>
            </a:r>
            <a:r>
              <a:rPr lang="ja-JP" altLang="en-US"/>
              <a:t>の</a:t>
            </a:r>
            <a:r>
              <a:rPr lang="en-US" altLang="ja-JP"/>
              <a:t>1</a:t>
            </a:r>
            <a:r>
              <a:rPr lang="ja-JP" altLang="en-US"/>
              <a:t>命令の動作速度は </a:t>
            </a:r>
            <a:r>
              <a:rPr lang="en-US" altLang="ja-JP"/>
              <a:t>0.5</a:t>
            </a:r>
            <a:r>
              <a:rPr lang="ja-JP" altLang="en-US"/>
              <a:t>から</a:t>
            </a:r>
            <a:r>
              <a:rPr lang="en-US" altLang="ja-JP"/>
              <a:t>1ns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13.3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プログラム側から見た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二次記憶アクセス方式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アクセス方式の分類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ファイル構造を意識する場合</a:t>
            </a:r>
          </a:p>
          <a:p>
            <a:pPr lvl="1"/>
            <a:r>
              <a:rPr lang="ja-JP" altLang="en-US"/>
              <a:t>順編成</a:t>
            </a:r>
          </a:p>
          <a:p>
            <a:pPr lvl="1"/>
            <a:r>
              <a:rPr lang="ja-JP" altLang="en-US"/>
              <a:t>直接編成</a:t>
            </a:r>
          </a:p>
          <a:p>
            <a:pPr lvl="1"/>
            <a:r>
              <a:rPr lang="ja-JP" altLang="en-US"/>
              <a:t>区分編成</a:t>
            </a:r>
          </a:p>
          <a:p>
            <a:pPr lvl="1"/>
            <a:r>
              <a:rPr lang="ja-JP" altLang="en-US"/>
              <a:t>索引順編成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ファイル構造を意識しない場合</a:t>
            </a:r>
          </a:p>
          <a:p>
            <a:pPr lvl="1"/>
            <a:r>
              <a:rPr lang="ja-JP" altLang="en-US"/>
              <a:t>ストリーム型入出力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アクセス方式の分類</a:t>
            </a:r>
          </a:p>
        </p:txBody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ファイル構造を意識する場合</a:t>
            </a:r>
          </a:p>
          <a:p>
            <a:pPr lvl="1"/>
            <a:r>
              <a:rPr lang="ja-JP" altLang="en-US"/>
              <a:t>順編成</a:t>
            </a:r>
          </a:p>
          <a:p>
            <a:pPr lvl="1"/>
            <a:r>
              <a:rPr lang="ja-JP" altLang="en-US"/>
              <a:t>直接編成</a:t>
            </a:r>
          </a:p>
          <a:p>
            <a:pPr lvl="1"/>
            <a:r>
              <a:rPr lang="ja-JP" altLang="en-US">
                <a:solidFill>
                  <a:schemeClr val="tx1"/>
                </a:solidFill>
              </a:rPr>
              <a:t>区分編成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索引順編成</a:t>
            </a:r>
          </a:p>
          <a:p>
            <a:pPr lvl="1"/>
            <a:endParaRPr lang="ja-JP" altLang="en-US">
              <a:solidFill>
                <a:srgbClr val="DDDDDD"/>
              </a:solidFill>
            </a:endParaRPr>
          </a:p>
          <a:p>
            <a:pPr lvl="1"/>
            <a:endParaRPr lang="ja-JP" altLang="en-US">
              <a:solidFill>
                <a:srgbClr val="DDDDDD"/>
              </a:solidFill>
            </a:endParaRPr>
          </a:p>
          <a:p>
            <a:r>
              <a:rPr lang="ja-JP" altLang="en-US">
                <a:solidFill>
                  <a:srgbClr val="DDDDDD"/>
                </a:solidFill>
              </a:rPr>
              <a:t>ファイル構造を意識しない場合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ストリーム型入出力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順編成と直接編成</a:t>
            </a: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順編成</a:t>
            </a:r>
          </a:p>
          <a:p>
            <a:pPr lvl="1"/>
            <a:r>
              <a:rPr lang="ja-JP" altLang="en-US"/>
              <a:t>順次アクセス</a:t>
            </a:r>
          </a:p>
          <a:p>
            <a:pPr lvl="1"/>
            <a:r>
              <a:rPr lang="ja-JP" altLang="en-US"/>
              <a:t>ヘッドの位置を表すポインタ変数を用いる</a:t>
            </a:r>
          </a:p>
          <a:p>
            <a:pPr lvl="2"/>
            <a:endParaRPr lang="ja-JP" altLang="en-US"/>
          </a:p>
          <a:p>
            <a:r>
              <a:rPr lang="ja-JP" altLang="en-US"/>
              <a:t>直接編成</a:t>
            </a:r>
          </a:p>
          <a:p>
            <a:pPr lvl="1"/>
            <a:r>
              <a:rPr lang="ja-JP" altLang="en-US"/>
              <a:t>直接アクセス</a:t>
            </a:r>
          </a:p>
          <a:p>
            <a:pPr lvl="1"/>
            <a:r>
              <a:rPr lang="ja-JP" altLang="en-US"/>
              <a:t>セクタ単位での読み書き</a:t>
            </a:r>
          </a:p>
          <a:p>
            <a:pPr lvl="2"/>
            <a:endParaRPr lang="ja-JP" altLang="en-US"/>
          </a:p>
          <a:p>
            <a:r>
              <a:rPr lang="ja-JP" altLang="en-US"/>
              <a:t>区分編成</a:t>
            </a:r>
          </a:p>
          <a:p>
            <a:pPr lvl="1"/>
            <a:r>
              <a:rPr lang="ja-JP" altLang="en-US"/>
              <a:t>ファイルを複数の仮想的な区分（メンバ）に分割</a:t>
            </a:r>
          </a:p>
          <a:p>
            <a:pPr lvl="1"/>
            <a:r>
              <a:rPr lang="ja-JP" altLang="en-US"/>
              <a:t>区分単位で読み書き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アクセス方式の分類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ファイル構造を意識する場合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順編成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直接編成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区分編成</a:t>
            </a:r>
          </a:p>
          <a:p>
            <a:pPr lvl="1"/>
            <a:r>
              <a:rPr lang="ja-JP" altLang="en-US"/>
              <a:t>索引順編成</a:t>
            </a:r>
          </a:p>
          <a:p>
            <a:pPr lvl="1"/>
            <a:endParaRPr lang="ja-JP" altLang="en-US">
              <a:solidFill>
                <a:srgbClr val="DDDDDD"/>
              </a:solidFill>
            </a:endParaRPr>
          </a:p>
          <a:p>
            <a:pPr lvl="1"/>
            <a:endParaRPr lang="ja-JP" altLang="en-US">
              <a:solidFill>
                <a:srgbClr val="DDDDDD"/>
              </a:solidFill>
            </a:endParaRPr>
          </a:p>
          <a:p>
            <a:r>
              <a:rPr lang="ja-JP" altLang="en-US">
                <a:solidFill>
                  <a:srgbClr val="DDDDDD"/>
                </a:solidFill>
              </a:rPr>
              <a:t>ファイル構造を意識しない場合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ストリーム型入出力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索引順編成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ファイル名でなく検索語でファイル位置を指定</a:t>
            </a:r>
          </a:p>
        </p:txBody>
      </p:sp>
      <p:grpSp>
        <p:nvGrpSpPr>
          <p:cNvPr id="925707" name="Group 11"/>
          <p:cNvGrpSpPr>
            <a:grpSpLocks/>
          </p:cNvGrpSpPr>
          <p:nvPr/>
        </p:nvGrpSpPr>
        <p:grpSpPr bwMode="auto">
          <a:xfrm>
            <a:off x="5040313" y="2195513"/>
            <a:ext cx="4608512" cy="4608512"/>
            <a:chOff x="3175" y="1383"/>
            <a:chExt cx="2903" cy="2903"/>
          </a:xfrm>
        </p:grpSpPr>
        <p:sp>
          <p:nvSpPr>
            <p:cNvPr id="925700" name="AutoShape 4"/>
            <p:cNvSpPr>
              <a:spLocks noChangeArrowheads="1"/>
            </p:cNvSpPr>
            <p:nvPr/>
          </p:nvSpPr>
          <p:spPr bwMode="auto">
            <a:xfrm>
              <a:off x="3175" y="1383"/>
              <a:ext cx="2903" cy="2903"/>
            </a:xfrm>
            <a:prstGeom prst="flowChartOr">
              <a:avLst/>
            </a:prstGeom>
            <a:solidFill>
              <a:srgbClr val="FFCC99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925701" name="AutoShape 5"/>
            <p:cNvSpPr>
              <a:spLocks noChangeArrowheads="1"/>
            </p:cNvSpPr>
            <p:nvPr/>
          </p:nvSpPr>
          <p:spPr bwMode="auto">
            <a:xfrm rot="2700000">
              <a:off x="3175" y="1383"/>
              <a:ext cx="2903" cy="2903"/>
            </a:xfrm>
            <a:prstGeom prst="flowChartOr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925704" name="Oval 8"/>
            <p:cNvSpPr>
              <a:spLocks noChangeArrowheads="1"/>
            </p:cNvSpPr>
            <p:nvPr/>
          </p:nvSpPr>
          <p:spPr bwMode="auto">
            <a:xfrm>
              <a:off x="3605" y="1813"/>
              <a:ext cx="2042" cy="2042"/>
            </a:xfrm>
            <a:prstGeom prst="ellipse">
              <a:avLst/>
            </a:prstGeom>
            <a:noFill/>
            <a:ln w="38100" algn="ctr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925705" name="Oval 9"/>
            <p:cNvSpPr>
              <a:spLocks noChangeArrowheads="1"/>
            </p:cNvSpPr>
            <p:nvPr/>
          </p:nvSpPr>
          <p:spPr bwMode="auto">
            <a:xfrm>
              <a:off x="4026" y="2234"/>
              <a:ext cx="1202" cy="1202"/>
            </a:xfrm>
            <a:prstGeom prst="ellipse">
              <a:avLst/>
            </a:prstGeom>
            <a:noFill/>
            <a:ln w="38100" algn="ctr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925708" name="Rectangle 12"/>
          <p:cNvSpPr>
            <a:spLocks noChangeArrowheads="1"/>
          </p:cNvSpPr>
          <p:nvPr/>
        </p:nvSpPr>
        <p:spPr bwMode="auto">
          <a:xfrm>
            <a:off x="431800" y="2700338"/>
            <a:ext cx="1800225" cy="719137"/>
          </a:xfrm>
          <a:prstGeom prst="rect">
            <a:avLst/>
          </a:prstGeom>
          <a:solidFill>
            <a:srgbClr val="FF99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ID</a:t>
            </a:r>
          </a:p>
        </p:txBody>
      </p:sp>
      <p:sp>
        <p:nvSpPr>
          <p:cNvPr id="925709" name="Rectangle 13"/>
          <p:cNvSpPr>
            <a:spLocks noChangeArrowheads="1"/>
          </p:cNvSpPr>
          <p:nvPr/>
        </p:nvSpPr>
        <p:spPr bwMode="auto">
          <a:xfrm>
            <a:off x="2232025" y="2700338"/>
            <a:ext cx="1800225" cy="719137"/>
          </a:xfrm>
          <a:prstGeom prst="rect">
            <a:avLst/>
          </a:prstGeom>
          <a:solidFill>
            <a:srgbClr val="FF99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ポインタ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（トラック，セクタ）</a:t>
            </a:r>
          </a:p>
        </p:txBody>
      </p:sp>
      <p:sp>
        <p:nvSpPr>
          <p:cNvPr id="925710" name="Rectangle 14"/>
          <p:cNvSpPr>
            <a:spLocks noChangeArrowheads="1"/>
          </p:cNvSpPr>
          <p:nvPr/>
        </p:nvSpPr>
        <p:spPr bwMode="auto">
          <a:xfrm>
            <a:off x="431800" y="3419475"/>
            <a:ext cx="1800225" cy="719138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N3</a:t>
            </a:r>
          </a:p>
        </p:txBody>
      </p:sp>
      <p:sp>
        <p:nvSpPr>
          <p:cNvPr id="925711" name="Rectangle 15"/>
          <p:cNvSpPr>
            <a:spLocks noChangeArrowheads="1"/>
          </p:cNvSpPr>
          <p:nvPr/>
        </p:nvSpPr>
        <p:spPr bwMode="auto">
          <a:xfrm>
            <a:off x="2232025" y="3419475"/>
            <a:ext cx="1800225" cy="719138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(1, 7)</a:t>
            </a:r>
          </a:p>
        </p:txBody>
      </p:sp>
      <p:sp>
        <p:nvSpPr>
          <p:cNvPr id="925712" name="Rectangle 16"/>
          <p:cNvSpPr>
            <a:spLocks noChangeArrowheads="1"/>
          </p:cNvSpPr>
          <p:nvPr/>
        </p:nvSpPr>
        <p:spPr bwMode="auto">
          <a:xfrm>
            <a:off x="431800" y="4140200"/>
            <a:ext cx="1800225" cy="719138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P5</a:t>
            </a:r>
          </a:p>
        </p:txBody>
      </p:sp>
      <p:sp>
        <p:nvSpPr>
          <p:cNvPr id="925713" name="Rectangle 17"/>
          <p:cNvSpPr>
            <a:spLocks noChangeArrowheads="1"/>
          </p:cNvSpPr>
          <p:nvPr/>
        </p:nvSpPr>
        <p:spPr bwMode="auto">
          <a:xfrm>
            <a:off x="2232025" y="4140200"/>
            <a:ext cx="1800225" cy="719138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(2, 1)</a:t>
            </a:r>
          </a:p>
        </p:txBody>
      </p:sp>
      <p:sp>
        <p:nvSpPr>
          <p:cNvPr id="925714" name="Rectangle 18"/>
          <p:cNvSpPr>
            <a:spLocks noChangeArrowheads="1"/>
          </p:cNvSpPr>
          <p:nvPr/>
        </p:nvSpPr>
        <p:spPr bwMode="auto">
          <a:xfrm>
            <a:off x="431800" y="4859338"/>
            <a:ext cx="1800225" cy="719137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A6</a:t>
            </a:r>
          </a:p>
        </p:txBody>
      </p:sp>
      <p:sp>
        <p:nvSpPr>
          <p:cNvPr id="925715" name="Rectangle 19"/>
          <p:cNvSpPr>
            <a:spLocks noChangeArrowheads="1"/>
          </p:cNvSpPr>
          <p:nvPr/>
        </p:nvSpPr>
        <p:spPr bwMode="auto">
          <a:xfrm>
            <a:off x="2232025" y="4859338"/>
            <a:ext cx="1800225" cy="719137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(2, 2)</a:t>
            </a:r>
          </a:p>
        </p:txBody>
      </p:sp>
      <p:sp>
        <p:nvSpPr>
          <p:cNvPr id="925716" name="Rectangle 20"/>
          <p:cNvSpPr>
            <a:spLocks noChangeArrowheads="1"/>
          </p:cNvSpPr>
          <p:nvPr/>
        </p:nvSpPr>
        <p:spPr bwMode="auto">
          <a:xfrm>
            <a:off x="431800" y="5580063"/>
            <a:ext cx="1800225" cy="719137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Q9</a:t>
            </a:r>
          </a:p>
        </p:txBody>
      </p:sp>
      <p:sp>
        <p:nvSpPr>
          <p:cNvPr id="925717" name="Rectangle 21"/>
          <p:cNvSpPr>
            <a:spLocks noChangeArrowheads="1"/>
          </p:cNvSpPr>
          <p:nvPr/>
        </p:nvSpPr>
        <p:spPr bwMode="auto">
          <a:xfrm>
            <a:off x="2232025" y="5580063"/>
            <a:ext cx="1800225" cy="719137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(1, 1)</a:t>
            </a:r>
          </a:p>
        </p:txBody>
      </p:sp>
      <p:sp>
        <p:nvSpPr>
          <p:cNvPr id="925718" name="Rectangle 22"/>
          <p:cNvSpPr>
            <a:spLocks noChangeArrowheads="1"/>
          </p:cNvSpPr>
          <p:nvPr/>
        </p:nvSpPr>
        <p:spPr bwMode="auto">
          <a:xfrm>
            <a:off x="431800" y="6300788"/>
            <a:ext cx="1800225" cy="719137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</a:p>
        </p:txBody>
      </p:sp>
      <p:sp>
        <p:nvSpPr>
          <p:cNvPr id="925719" name="Rectangle 23"/>
          <p:cNvSpPr>
            <a:spLocks noChangeArrowheads="1"/>
          </p:cNvSpPr>
          <p:nvPr/>
        </p:nvSpPr>
        <p:spPr bwMode="auto">
          <a:xfrm>
            <a:off x="2232025" y="6300788"/>
            <a:ext cx="1800225" cy="719137"/>
          </a:xfrm>
          <a:prstGeom prst="rect">
            <a:avLst/>
          </a:prstGeom>
          <a:solidFill>
            <a:srgbClr val="FFFF99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</a:p>
        </p:txBody>
      </p:sp>
      <p:sp>
        <p:nvSpPr>
          <p:cNvPr id="925727" name="Line 31"/>
          <p:cNvSpPr>
            <a:spLocks noChangeShapeType="1"/>
          </p:cNvSpPr>
          <p:nvPr/>
        </p:nvSpPr>
        <p:spPr bwMode="auto">
          <a:xfrm>
            <a:off x="4032250" y="3779838"/>
            <a:ext cx="4032250" cy="2447925"/>
          </a:xfrm>
          <a:prstGeom prst="line">
            <a:avLst/>
          </a:prstGeom>
          <a:noFill/>
          <a:ln w="762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25728" name="Text Box 32"/>
          <p:cNvSpPr txBox="1">
            <a:spLocks noChangeArrowheads="1"/>
          </p:cNvSpPr>
          <p:nvPr/>
        </p:nvSpPr>
        <p:spPr bwMode="auto">
          <a:xfrm>
            <a:off x="6137851" y="6608763"/>
            <a:ext cx="309998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sz="2000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925729" name="AutoShape 33"/>
          <p:cNvSpPr>
            <a:spLocks noChangeArrowheads="1"/>
          </p:cNvSpPr>
          <p:nvPr/>
        </p:nvSpPr>
        <p:spPr bwMode="auto">
          <a:xfrm>
            <a:off x="1008063" y="1692275"/>
            <a:ext cx="719137" cy="1008063"/>
          </a:xfrm>
          <a:prstGeom prst="downArrow">
            <a:avLst>
              <a:gd name="adj1" fmla="val 50111"/>
              <a:gd name="adj2" fmla="val 71523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検索</a:t>
            </a:r>
          </a:p>
          <a:p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「Ｎ」</a:t>
            </a:r>
            <a:endParaRPr lang="en-US" altLang="ja-JP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25730" name="AutoShape 34"/>
          <p:cNvSpPr>
            <a:spLocks noChangeArrowheads="1"/>
          </p:cNvSpPr>
          <p:nvPr/>
        </p:nvSpPr>
        <p:spPr bwMode="auto">
          <a:xfrm>
            <a:off x="2592388" y="1547813"/>
            <a:ext cx="2159000" cy="1042987"/>
          </a:xfrm>
          <a:prstGeom prst="wedgeRoundRectCallout">
            <a:avLst>
              <a:gd name="adj1" fmla="val -83454"/>
              <a:gd name="adj2" fmla="val 69028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ファイルの内容を代表するような値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2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727" grpId="0" animBg="1"/>
      <p:bldP spid="925729" grpId="0" animBg="1"/>
      <p:bldP spid="9257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アクセス方式の分類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rgbClr val="DDDDDD"/>
                </a:solidFill>
              </a:rPr>
              <a:t>ファイル構造を意識する場合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順編成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直接編成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区分編成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索引順編成</a:t>
            </a:r>
          </a:p>
          <a:p>
            <a:pPr lvl="1"/>
            <a:endParaRPr lang="ja-JP" altLang="en-US">
              <a:solidFill>
                <a:srgbClr val="DDDDDD"/>
              </a:solidFill>
            </a:endParaRPr>
          </a:p>
          <a:p>
            <a:pPr lvl="1"/>
            <a:endParaRPr lang="ja-JP" altLang="en-US">
              <a:solidFill>
                <a:srgbClr val="DDDDDD"/>
              </a:solidFill>
            </a:endParaRPr>
          </a:p>
          <a:p>
            <a:r>
              <a:rPr lang="ja-JP" altLang="en-US"/>
              <a:t>ファイル構造を意識しない場合</a:t>
            </a:r>
          </a:p>
          <a:p>
            <a:pPr lvl="1"/>
            <a:r>
              <a:rPr lang="ja-JP" altLang="en-US"/>
              <a:t>ストリーム型入出力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ストリーム型入出力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「ファイル構造を意識しない」とは</a:t>
            </a:r>
          </a:p>
          <a:p>
            <a:pPr lvl="1"/>
            <a:r>
              <a:rPr lang="ja-JP" altLang="en-US"/>
              <a:t>ファイルの読み書き時に</a:t>
            </a:r>
            <a:br>
              <a:rPr lang="ja-JP" altLang="en-US"/>
            </a:br>
            <a:r>
              <a:rPr lang="ja-JP" altLang="en-US"/>
              <a:t>レコードやセクタを意識しない</a:t>
            </a:r>
          </a:p>
          <a:p>
            <a:pPr lvl="1"/>
            <a:r>
              <a:rPr lang="ja-JP" altLang="en-US"/>
              <a:t>ファイルは区切りのない</a:t>
            </a:r>
            <a:r>
              <a:rPr lang="ja-JP" altLang="en-US">
                <a:solidFill>
                  <a:srgbClr val="A50021"/>
                </a:solidFill>
              </a:rPr>
              <a:t>バイト列として</a:t>
            </a:r>
            <a:r>
              <a:rPr lang="ja-JP" altLang="en-US"/>
              <a:t>読み書き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ストリーム型入出力</a:t>
            </a:r>
          </a:p>
          <a:p>
            <a:pPr lvl="1"/>
            <a:r>
              <a:rPr lang="en-US" altLang="ja-JP"/>
              <a:t>Windows, UNIX </a:t>
            </a:r>
            <a:r>
              <a:rPr lang="ja-JP" altLang="en-US"/>
              <a:t>などで採用</a:t>
            </a:r>
          </a:p>
          <a:p>
            <a:pPr lvl="1"/>
            <a:r>
              <a:rPr lang="ja-JP" altLang="en-US"/>
              <a:t>ファイルの先頭 </a:t>
            </a:r>
            <a:r>
              <a:rPr lang="en-US" altLang="ja-JP"/>
              <a:t>or </a:t>
            </a:r>
            <a:r>
              <a:rPr lang="ja-JP" altLang="en-US"/>
              <a:t>ファイルポインタの位置に</a:t>
            </a:r>
            <a:br>
              <a:rPr lang="ja-JP" altLang="en-US"/>
            </a:br>
            <a:r>
              <a:rPr lang="ja-JP" altLang="en-US"/>
              <a:t>読み書き操作可能</a:t>
            </a:r>
          </a:p>
          <a:p>
            <a:pPr lvl="1"/>
            <a:r>
              <a:rPr lang="ja-JP" altLang="en-US"/>
              <a:t>バイト単位での読み書きが可能</a:t>
            </a:r>
          </a:p>
        </p:txBody>
      </p:sp>
      <p:sp>
        <p:nvSpPr>
          <p:cNvPr id="927748" name="AutoShape 4"/>
          <p:cNvSpPr>
            <a:spLocks noChangeArrowheads="1"/>
          </p:cNvSpPr>
          <p:nvPr/>
        </p:nvSpPr>
        <p:spPr bwMode="auto">
          <a:xfrm>
            <a:off x="3887788" y="3132138"/>
            <a:ext cx="5111750" cy="1079500"/>
          </a:xfrm>
          <a:prstGeom prst="upArrowCallout">
            <a:avLst>
              <a:gd name="adj1" fmla="val 56166"/>
              <a:gd name="adj2" fmla="val 47068"/>
              <a:gd name="adj3" fmla="val 23972"/>
              <a:gd name="adj4" fmla="val 61324"/>
            </a:avLst>
          </a:prstGeom>
          <a:solidFill>
            <a:srgbClr val="FF99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ストリーム型入出力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7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4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13.4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階層化ディレクトリシステム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階層化ディレクトリシステム</a:t>
            </a: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ファイル名重複の問題</a:t>
            </a:r>
          </a:p>
          <a:p>
            <a:pPr lvl="1"/>
            <a:r>
              <a:rPr lang="ja-JP" altLang="en-US"/>
              <a:t>特に複数ユーザで利用する場合など，</a:t>
            </a:r>
            <a:br>
              <a:rPr lang="ja-JP" altLang="en-US"/>
            </a:br>
            <a:r>
              <a:rPr lang="ja-JP" altLang="en-US"/>
              <a:t>同一ファイル名を使用したい場合</a:t>
            </a:r>
          </a:p>
          <a:p>
            <a:pPr lvl="1"/>
            <a:r>
              <a:rPr lang="ja-JP" altLang="en-US"/>
              <a:t>ファイルを構造的に管理したい</a:t>
            </a:r>
          </a:p>
          <a:p>
            <a:pPr lvl="1"/>
            <a:r>
              <a:rPr lang="ja-JP" altLang="en-US"/>
              <a:t>「</a:t>
            </a:r>
            <a:r>
              <a:rPr lang="ja-JP" altLang="en-US">
                <a:solidFill>
                  <a:srgbClr val="A50021"/>
                </a:solidFill>
              </a:rPr>
              <a:t>ディレクトリ</a:t>
            </a:r>
            <a:r>
              <a:rPr lang="ja-JP" altLang="en-US"/>
              <a:t>」と呼ぶ「容れ物」で管理</a:t>
            </a:r>
          </a:p>
          <a:p>
            <a:r>
              <a:rPr lang="ja-JP" altLang="en-US"/>
              <a:t>参考：現実世界における保管場所</a:t>
            </a:r>
          </a:p>
          <a:p>
            <a:pPr lvl="1"/>
            <a:r>
              <a:rPr lang="ja-JP" altLang="en-US"/>
              <a:t>洋服：「自分の家の」「自分の部屋の」「タンスの」「</a:t>
            </a:r>
            <a:r>
              <a:rPr lang="en-US" altLang="ja-JP"/>
              <a:t>2</a:t>
            </a:r>
            <a:r>
              <a:rPr lang="ja-JP" altLang="en-US"/>
              <a:t>番目の引き出し」</a:t>
            </a:r>
          </a:p>
          <a:p>
            <a:pPr lvl="1"/>
            <a:r>
              <a:rPr lang="ja-JP" altLang="en-US"/>
              <a:t>保管場所はある「容れ物」であり，その容れ物は</a:t>
            </a:r>
            <a:br>
              <a:rPr lang="ja-JP" altLang="en-US"/>
            </a:br>
            <a:r>
              <a:rPr lang="ja-JP" altLang="en-US"/>
              <a:t>さらに大きな「容れ物」内に位置している</a:t>
            </a:r>
          </a:p>
          <a:p>
            <a:pPr lvl="1"/>
            <a:r>
              <a:rPr lang="ja-JP" altLang="en-US"/>
              <a:t>「自分の家」も，</a:t>
            </a:r>
            <a:br>
              <a:rPr lang="ja-JP" altLang="en-US"/>
            </a:br>
            <a:r>
              <a:rPr lang="ja-JP" altLang="en-US"/>
              <a:t>「自分の町」などの更に大きな容れ物の中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階層化ディレクトリシステム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「入れ子構造」</a:t>
            </a:r>
          </a:p>
          <a:p>
            <a:pPr lvl="1"/>
            <a:r>
              <a:rPr lang="ja-JP" altLang="en-US"/>
              <a:t>便宜的に木構造で描くことが多い</a:t>
            </a:r>
          </a:p>
          <a:p>
            <a:pPr lvl="1"/>
            <a:r>
              <a:rPr lang="ja-JP" altLang="en-US"/>
              <a:t>最大の「容れ物」は木構造における木の根に位置するため「ルートディレクトリ」と呼ばれる</a:t>
            </a:r>
          </a:p>
        </p:txBody>
      </p:sp>
      <p:pic>
        <p:nvPicPr>
          <p:cNvPr id="929796" name="Picture 4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2125" y="3221038"/>
            <a:ext cx="846138" cy="549275"/>
          </a:xfrm>
          <a:prstGeom prst="rect">
            <a:avLst/>
          </a:prstGeom>
          <a:noFill/>
        </p:spPr>
      </p:pic>
      <p:pic>
        <p:nvPicPr>
          <p:cNvPr id="929797" name="Picture 5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8050" y="3975100"/>
            <a:ext cx="846138" cy="549275"/>
          </a:xfrm>
          <a:prstGeom prst="rect">
            <a:avLst/>
          </a:prstGeom>
          <a:noFill/>
        </p:spPr>
      </p:pic>
      <p:pic>
        <p:nvPicPr>
          <p:cNvPr id="929798" name="Picture 6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3763" y="3975100"/>
            <a:ext cx="846137" cy="549275"/>
          </a:xfrm>
          <a:prstGeom prst="rect">
            <a:avLst/>
          </a:prstGeom>
          <a:noFill/>
        </p:spPr>
      </p:pic>
      <p:pic>
        <p:nvPicPr>
          <p:cNvPr id="929799" name="Picture 7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9475" y="3975100"/>
            <a:ext cx="846138" cy="549275"/>
          </a:xfrm>
          <a:prstGeom prst="rect">
            <a:avLst/>
          </a:prstGeom>
          <a:noFill/>
        </p:spPr>
      </p:pic>
      <p:pic>
        <p:nvPicPr>
          <p:cNvPr id="929800" name="Picture 8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6425" y="4778375"/>
            <a:ext cx="847725" cy="549275"/>
          </a:xfrm>
          <a:prstGeom prst="rect">
            <a:avLst/>
          </a:prstGeom>
          <a:noFill/>
        </p:spPr>
      </p:pic>
      <p:pic>
        <p:nvPicPr>
          <p:cNvPr id="929801" name="Picture 9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8063" y="4978400"/>
            <a:ext cx="846137" cy="549275"/>
          </a:xfrm>
          <a:prstGeom prst="rect">
            <a:avLst/>
          </a:prstGeom>
          <a:noFill/>
        </p:spPr>
      </p:pic>
      <p:pic>
        <p:nvPicPr>
          <p:cNvPr id="929802" name="Picture 10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2950" y="4778375"/>
            <a:ext cx="847725" cy="549275"/>
          </a:xfrm>
          <a:prstGeom prst="rect">
            <a:avLst/>
          </a:prstGeom>
          <a:noFill/>
        </p:spPr>
      </p:pic>
      <p:pic>
        <p:nvPicPr>
          <p:cNvPr id="929803" name="Picture 11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4778375"/>
            <a:ext cx="847725" cy="549275"/>
          </a:xfrm>
          <a:prstGeom prst="rect">
            <a:avLst/>
          </a:prstGeom>
          <a:noFill/>
        </p:spPr>
      </p:pic>
      <p:pic>
        <p:nvPicPr>
          <p:cNvPr id="929804" name="Picture 12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9500" y="4978400"/>
            <a:ext cx="847725" cy="549275"/>
          </a:xfrm>
          <a:prstGeom prst="rect">
            <a:avLst/>
          </a:prstGeom>
          <a:noFill/>
        </p:spPr>
      </p:pic>
      <p:pic>
        <p:nvPicPr>
          <p:cNvPr id="929805" name="Picture 13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25" y="5783263"/>
            <a:ext cx="847725" cy="549275"/>
          </a:xfrm>
          <a:prstGeom prst="rect">
            <a:avLst/>
          </a:prstGeom>
          <a:noFill/>
        </p:spPr>
      </p:pic>
      <p:pic>
        <p:nvPicPr>
          <p:cNvPr id="929806" name="Picture 14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1363" y="5783263"/>
            <a:ext cx="847725" cy="549275"/>
          </a:xfrm>
          <a:prstGeom prst="rect">
            <a:avLst/>
          </a:prstGeom>
          <a:noFill/>
        </p:spPr>
      </p:pic>
      <p:pic>
        <p:nvPicPr>
          <p:cNvPr id="929807" name="Picture 15" descr="BD18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1138" y="5783263"/>
            <a:ext cx="847725" cy="549275"/>
          </a:xfrm>
          <a:prstGeom prst="rect">
            <a:avLst/>
          </a:prstGeom>
          <a:noFill/>
        </p:spPr>
      </p:pic>
      <p:sp>
        <p:nvSpPr>
          <p:cNvPr id="929808" name="AutoShape 16"/>
          <p:cNvSpPr>
            <a:spLocks noChangeArrowheads="1"/>
          </p:cNvSpPr>
          <p:nvPr/>
        </p:nvSpPr>
        <p:spPr bwMode="auto">
          <a:xfrm>
            <a:off x="5105400" y="4978400"/>
            <a:ext cx="552450" cy="652463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29810" name="AutoShape 18"/>
          <p:cNvSpPr>
            <a:spLocks noChangeArrowheads="1"/>
          </p:cNvSpPr>
          <p:nvPr/>
        </p:nvSpPr>
        <p:spPr bwMode="auto">
          <a:xfrm>
            <a:off x="3849688" y="6034088"/>
            <a:ext cx="552450" cy="654050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</a:t>
            </a:r>
          </a:p>
        </p:txBody>
      </p:sp>
      <p:sp>
        <p:nvSpPr>
          <p:cNvPr id="929811" name="AutoShape 19"/>
          <p:cNvSpPr>
            <a:spLocks noChangeArrowheads="1"/>
          </p:cNvSpPr>
          <p:nvPr/>
        </p:nvSpPr>
        <p:spPr bwMode="auto">
          <a:xfrm>
            <a:off x="6862763" y="6586538"/>
            <a:ext cx="552450" cy="65246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</a:t>
            </a:r>
          </a:p>
        </p:txBody>
      </p:sp>
      <p:sp>
        <p:nvSpPr>
          <p:cNvPr id="929812" name="AutoShape 20"/>
          <p:cNvSpPr>
            <a:spLocks noChangeArrowheads="1"/>
          </p:cNvSpPr>
          <p:nvPr/>
        </p:nvSpPr>
        <p:spPr bwMode="auto">
          <a:xfrm>
            <a:off x="4451350" y="6586538"/>
            <a:ext cx="554038" cy="65246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</a:t>
            </a:r>
          </a:p>
        </p:txBody>
      </p:sp>
      <p:cxnSp>
        <p:nvCxnSpPr>
          <p:cNvPr id="929813" name="AutoShape 21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3871913" y="3770313"/>
            <a:ext cx="854075" cy="204787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14" name="AutoShape 22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4725988" y="3770313"/>
            <a:ext cx="401637" cy="204787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15" name="AutoShape 23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4725988" y="3770313"/>
            <a:ext cx="1657350" cy="204787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16" name="AutoShape 24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3570288" y="4524375"/>
            <a:ext cx="301625" cy="25400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17" name="AutoShape 25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3871913" y="4524375"/>
            <a:ext cx="100012" cy="45402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18" name="AutoShape 26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4976813" y="4524375"/>
            <a:ext cx="150812" cy="25400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19" name="AutoShape 27"/>
          <p:cNvCxnSpPr>
            <a:cxnSpLocks noChangeShapeType="1"/>
            <a:stCxn id="0" idx="2"/>
            <a:endCxn id="929808" idx="0"/>
          </p:cNvCxnSpPr>
          <p:nvPr/>
        </p:nvCxnSpPr>
        <p:spPr bwMode="auto">
          <a:xfrm>
            <a:off x="5127625" y="4524375"/>
            <a:ext cx="254000" cy="45402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20" name="AutoShape 28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6281738" y="4524375"/>
            <a:ext cx="101600" cy="25400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21" name="AutoShape 29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6383338" y="4524375"/>
            <a:ext cx="200025" cy="45402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22" name="AutoShape 30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3519488" y="5327650"/>
            <a:ext cx="50800" cy="455613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23" name="AutoShape 31"/>
          <p:cNvCxnSpPr>
            <a:cxnSpLocks noChangeShapeType="1"/>
            <a:stCxn id="0" idx="2"/>
            <a:endCxn id="929810" idx="0"/>
          </p:cNvCxnSpPr>
          <p:nvPr/>
        </p:nvCxnSpPr>
        <p:spPr bwMode="auto">
          <a:xfrm>
            <a:off x="3971925" y="5527675"/>
            <a:ext cx="153988" cy="506413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24" name="AutoShape 32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4975225" y="5327650"/>
            <a:ext cx="1588" cy="455613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25" name="AutoShape 33"/>
          <p:cNvCxnSpPr>
            <a:cxnSpLocks noChangeShapeType="1"/>
            <a:stCxn id="0" idx="2"/>
            <a:endCxn id="929812" idx="0"/>
          </p:cNvCxnSpPr>
          <p:nvPr/>
        </p:nvCxnSpPr>
        <p:spPr bwMode="auto">
          <a:xfrm flipH="1">
            <a:off x="4729163" y="6332538"/>
            <a:ext cx="246062" cy="25400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26" name="AutoShape 34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6583363" y="5527675"/>
            <a:ext cx="401637" cy="255588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29827" name="AutoShape 35"/>
          <p:cNvCxnSpPr>
            <a:cxnSpLocks noChangeShapeType="1"/>
            <a:stCxn id="0" idx="2"/>
            <a:endCxn id="929811" idx="0"/>
          </p:cNvCxnSpPr>
          <p:nvPr/>
        </p:nvCxnSpPr>
        <p:spPr bwMode="auto">
          <a:xfrm>
            <a:off x="6985000" y="6332538"/>
            <a:ext cx="153988" cy="25400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sp>
        <p:nvSpPr>
          <p:cNvPr id="929829" name="Text Box 37"/>
          <p:cNvSpPr txBox="1">
            <a:spLocks noChangeArrowheads="1"/>
          </p:cNvSpPr>
          <p:nvPr/>
        </p:nvSpPr>
        <p:spPr bwMode="auto">
          <a:xfrm>
            <a:off x="4356295" y="3348038"/>
            <a:ext cx="717161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ルート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UNIX</a:t>
            </a:r>
            <a:r>
              <a:rPr lang="ja-JP" altLang="en-US"/>
              <a:t>におけるパス（</a:t>
            </a:r>
            <a:r>
              <a:rPr lang="en-US" altLang="ja-JP"/>
              <a:t>path</a:t>
            </a:r>
            <a:r>
              <a:rPr lang="ja-JP" altLang="en-US"/>
              <a:t>）</a:t>
            </a:r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ファイルの格納場所を指定する書式</a:t>
            </a:r>
          </a:p>
          <a:p>
            <a:pPr lvl="1"/>
            <a:r>
              <a:rPr lang="ja-JP" altLang="en-US"/>
              <a:t>絶対パス</a:t>
            </a:r>
          </a:p>
          <a:p>
            <a:pPr lvl="2"/>
            <a:r>
              <a:rPr lang="ja-JP" altLang="en-US"/>
              <a:t>ルートディレクトリからの経路</a:t>
            </a:r>
          </a:p>
          <a:p>
            <a:pPr lvl="1"/>
            <a:r>
              <a:rPr lang="ja-JP" altLang="en-US"/>
              <a:t>相対パス</a:t>
            </a:r>
          </a:p>
          <a:p>
            <a:pPr lvl="2"/>
            <a:r>
              <a:rPr lang="ja-JP" altLang="en-US"/>
              <a:t>他のファイルやディレクトリ</a:t>
            </a:r>
            <a:br>
              <a:rPr lang="ja-JP" altLang="en-US"/>
            </a:br>
            <a:r>
              <a:rPr lang="ja-JP" altLang="en-US"/>
              <a:t>（一般にはカレントディレクトリ）</a:t>
            </a:r>
            <a:br>
              <a:rPr lang="ja-JP" altLang="en-US"/>
            </a:br>
            <a:r>
              <a:rPr lang="ja-JP" altLang="en-US"/>
              <a:t>からの経路</a:t>
            </a:r>
          </a:p>
          <a:p>
            <a:r>
              <a:rPr lang="ja-JP" altLang="en-US"/>
              <a:t>特殊記法</a:t>
            </a:r>
          </a:p>
          <a:p>
            <a:pPr lvl="1"/>
            <a:r>
              <a:rPr lang="en-US" altLang="ja-JP"/>
              <a:t>.	</a:t>
            </a:r>
            <a:r>
              <a:rPr lang="ja-JP" altLang="en-US"/>
              <a:t>：カレントディレクトリ</a:t>
            </a:r>
          </a:p>
          <a:p>
            <a:pPr lvl="1"/>
            <a:r>
              <a:rPr lang="en-US" altLang="ja-JP"/>
              <a:t>..	</a:t>
            </a:r>
            <a:r>
              <a:rPr lang="ja-JP" altLang="en-US"/>
              <a:t>：親ディレクトリ</a:t>
            </a:r>
          </a:p>
          <a:p>
            <a:pPr lvl="1"/>
            <a:r>
              <a:rPr lang="en-US" altLang="ja-JP"/>
              <a:t>~	</a:t>
            </a:r>
            <a:r>
              <a:rPr lang="ja-JP" altLang="en-US"/>
              <a:t>：ホームディレクトリ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絶対パスと相対パス</a:t>
            </a:r>
          </a:p>
        </p:txBody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ja-JP"/>
              <a:t>A</a:t>
            </a:r>
            <a:r>
              <a:rPr lang="ja-JP" altLang="en-US"/>
              <a:t>がカレントディレクトリの場合の</a:t>
            </a:r>
            <a:br>
              <a:rPr lang="ja-JP" altLang="en-US"/>
            </a:br>
            <a:r>
              <a:rPr lang="ja-JP" altLang="en-US"/>
              <a:t>ファイル</a:t>
            </a:r>
            <a:r>
              <a:rPr lang="en-US" altLang="ja-JP"/>
              <a:t>a</a:t>
            </a:r>
            <a:r>
              <a:rPr lang="ja-JP" altLang="en-US"/>
              <a:t>のパス表記</a:t>
            </a:r>
          </a:p>
          <a:p>
            <a:r>
              <a:rPr lang="ja-JP" altLang="en-US"/>
              <a:t>絶対パス</a:t>
            </a:r>
          </a:p>
          <a:p>
            <a:pPr lvl="1"/>
            <a:r>
              <a:rPr lang="en-US" altLang="ja-JP"/>
              <a:t>/A/a</a:t>
            </a:r>
          </a:p>
          <a:p>
            <a:pPr lvl="1"/>
            <a:endParaRPr lang="en-US" altLang="ja-JP"/>
          </a:p>
          <a:p>
            <a:r>
              <a:rPr lang="ja-JP" altLang="en-US"/>
              <a:t>相対パス</a:t>
            </a:r>
          </a:p>
          <a:p>
            <a:pPr lvl="1"/>
            <a:r>
              <a:rPr lang="en-US" altLang="ja-JP"/>
              <a:t>a	</a:t>
            </a:r>
          </a:p>
          <a:p>
            <a:pPr lvl="1"/>
            <a:r>
              <a:rPr lang="en-US" altLang="ja-JP"/>
              <a:t>./a</a:t>
            </a:r>
          </a:p>
          <a:p>
            <a:pPr lvl="1"/>
            <a:r>
              <a:rPr lang="en-US" altLang="ja-JP"/>
              <a:t>../A/a</a:t>
            </a:r>
          </a:p>
          <a:p>
            <a:pPr lvl="1"/>
            <a:endParaRPr lang="en-US" altLang="ja-JP"/>
          </a:p>
          <a:p>
            <a:pPr lvl="1"/>
            <a:endParaRPr lang="ja-JP" altLang="en-US"/>
          </a:p>
        </p:txBody>
      </p:sp>
      <p:grpSp>
        <p:nvGrpSpPr>
          <p:cNvPr id="931850" name="Group 10"/>
          <p:cNvGrpSpPr>
            <a:grpSpLocks/>
          </p:cNvGrpSpPr>
          <p:nvPr/>
        </p:nvGrpSpPr>
        <p:grpSpPr bwMode="auto">
          <a:xfrm>
            <a:off x="7199313" y="1973263"/>
            <a:ext cx="1008062" cy="654050"/>
            <a:chOff x="4354" y="1020"/>
            <a:chExt cx="635" cy="412"/>
          </a:xfrm>
        </p:grpSpPr>
        <p:pic>
          <p:nvPicPr>
            <p:cNvPr id="931844" name="Picture 4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1849" name="Text Box 9"/>
            <p:cNvSpPr txBox="1">
              <a:spLocks noChangeArrowheads="1"/>
            </p:cNvSpPr>
            <p:nvPr/>
          </p:nvSpPr>
          <p:spPr bwMode="auto">
            <a:xfrm>
              <a:off x="4582" y="1132"/>
              <a:ext cx="179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/</a:t>
              </a:r>
            </a:p>
          </p:txBody>
        </p:sp>
      </p:grpSp>
      <p:grpSp>
        <p:nvGrpSpPr>
          <p:cNvPr id="931851" name="Group 11"/>
          <p:cNvGrpSpPr>
            <a:grpSpLocks/>
          </p:cNvGrpSpPr>
          <p:nvPr/>
        </p:nvGrpSpPr>
        <p:grpSpPr bwMode="auto">
          <a:xfrm>
            <a:off x="5975350" y="2909888"/>
            <a:ext cx="1008063" cy="654050"/>
            <a:chOff x="4354" y="1020"/>
            <a:chExt cx="635" cy="412"/>
          </a:xfrm>
        </p:grpSpPr>
        <p:pic>
          <p:nvPicPr>
            <p:cNvPr id="931852" name="Picture 12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1853" name="Text Box 13"/>
            <p:cNvSpPr txBox="1">
              <a:spLocks noChangeArrowheads="1"/>
            </p:cNvSpPr>
            <p:nvPr/>
          </p:nvSpPr>
          <p:spPr bwMode="auto">
            <a:xfrm>
              <a:off x="4574" y="1132"/>
              <a:ext cx="196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</a:t>
              </a:r>
            </a:p>
          </p:txBody>
        </p:sp>
      </p:grpSp>
      <p:grpSp>
        <p:nvGrpSpPr>
          <p:cNvPr id="931854" name="Group 14"/>
          <p:cNvGrpSpPr>
            <a:grpSpLocks/>
          </p:cNvGrpSpPr>
          <p:nvPr/>
        </p:nvGrpSpPr>
        <p:grpSpPr bwMode="auto">
          <a:xfrm>
            <a:off x="7199313" y="2909888"/>
            <a:ext cx="1008062" cy="654050"/>
            <a:chOff x="4354" y="1020"/>
            <a:chExt cx="635" cy="412"/>
          </a:xfrm>
        </p:grpSpPr>
        <p:pic>
          <p:nvPicPr>
            <p:cNvPr id="931855" name="Picture 15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1856" name="Text Box 16"/>
            <p:cNvSpPr txBox="1">
              <a:spLocks noChangeArrowheads="1"/>
            </p:cNvSpPr>
            <p:nvPr/>
          </p:nvSpPr>
          <p:spPr bwMode="auto">
            <a:xfrm>
              <a:off x="4573" y="1132"/>
              <a:ext cx="197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B</a:t>
              </a:r>
            </a:p>
          </p:txBody>
        </p:sp>
      </p:grpSp>
      <p:grpSp>
        <p:nvGrpSpPr>
          <p:cNvPr id="931857" name="Group 17"/>
          <p:cNvGrpSpPr>
            <a:grpSpLocks/>
          </p:cNvGrpSpPr>
          <p:nvPr/>
        </p:nvGrpSpPr>
        <p:grpSpPr bwMode="auto">
          <a:xfrm>
            <a:off x="8423275" y="2909888"/>
            <a:ext cx="1008063" cy="654050"/>
            <a:chOff x="4354" y="1020"/>
            <a:chExt cx="635" cy="412"/>
          </a:xfrm>
        </p:grpSpPr>
        <p:pic>
          <p:nvPicPr>
            <p:cNvPr id="931858" name="Picture 18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1859" name="Text Box 19"/>
            <p:cNvSpPr txBox="1">
              <a:spLocks noChangeArrowheads="1"/>
            </p:cNvSpPr>
            <p:nvPr/>
          </p:nvSpPr>
          <p:spPr bwMode="auto">
            <a:xfrm>
              <a:off x="4572" y="1132"/>
              <a:ext cx="200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C</a:t>
              </a:r>
            </a:p>
          </p:txBody>
        </p:sp>
      </p:grpSp>
      <p:grpSp>
        <p:nvGrpSpPr>
          <p:cNvPr id="931863" name="Group 23"/>
          <p:cNvGrpSpPr>
            <a:grpSpLocks/>
          </p:cNvGrpSpPr>
          <p:nvPr/>
        </p:nvGrpSpPr>
        <p:grpSpPr bwMode="auto">
          <a:xfrm>
            <a:off x="5903913" y="4854575"/>
            <a:ext cx="1008062" cy="654050"/>
            <a:chOff x="4354" y="1020"/>
            <a:chExt cx="635" cy="412"/>
          </a:xfrm>
        </p:grpSpPr>
        <p:pic>
          <p:nvPicPr>
            <p:cNvPr id="931864" name="Picture 24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1865" name="Text Box 25"/>
            <p:cNvSpPr txBox="1">
              <a:spLocks noChangeArrowheads="1"/>
            </p:cNvSpPr>
            <p:nvPr/>
          </p:nvSpPr>
          <p:spPr bwMode="auto">
            <a:xfrm>
              <a:off x="4578" y="1132"/>
              <a:ext cx="188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E</a:t>
              </a:r>
            </a:p>
          </p:txBody>
        </p:sp>
      </p:grpSp>
      <p:grpSp>
        <p:nvGrpSpPr>
          <p:cNvPr id="931866" name="Group 26"/>
          <p:cNvGrpSpPr>
            <a:grpSpLocks/>
          </p:cNvGrpSpPr>
          <p:nvPr/>
        </p:nvGrpSpPr>
        <p:grpSpPr bwMode="auto">
          <a:xfrm>
            <a:off x="6623050" y="5646738"/>
            <a:ext cx="1008063" cy="654050"/>
            <a:chOff x="4354" y="1020"/>
            <a:chExt cx="635" cy="412"/>
          </a:xfrm>
        </p:grpSpPr>
        <p:pic>
          <p:nvPicPr>
            <p:cNvPr id="931867" name="Picture 27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1868" name="Text Box 28"/>
            <p:cNvSpPr txBox="1">
              <a:spLocks noChangeArrowheads="1"/>
            </p:cNvSpPr>
            <p:nvPr/>
          </p:nvSpPr>
          <p:spPr bwMode="auto">
            <a:xfrm>
              <a:off x="4579" y="1132"/>
              <a:ext cx="186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F</a:t>
              </a:r>
            </a:p>
          </p:txBody>
        </p:sp>
      </p:grpSp>
      <p:grpSp>
        <p:nvGrpSpPr>
          <p:cNvPr id="931869" name="Group 29"/>
          <p:cNvGrpSpPr>
            <a:grpSpLocks/>
          </p:cNvGrpSpPr>
          <p:nvPr/>
        </p:nvGrpSpPr>
        <p:grpSpPr bwMode="auto">
          <a:xfrm>
            <a:off x="8135938" y="3989388"/>
            <a:ext cx="1008062" cy="654050"/>
            <a:chOff x="4354" y="1020"/>
            <a:chExt cx="635" cy="412"/>
          </a:xfrm>
        </p:grpSpPr>
        <p:pic>
          <p:nvPicPr>
            <p:cNvPr id="931870" name="Picture 30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1871" name="Text Box 31"/>
            <p:cNvSpPr txBox="1">
              <a:spLocks noChangeArrowheads="1"/>
            </p:cNvSpPr>
            <p:nvPr/>
          </p:nvSpPr>
          <p:spPr bwMode="auto">
            <a:xfrm>
              <a:off x="4571" y="1132"/>
              <a:ext cx="202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G</a:t>
              </a:r>
            </a:p>
          </p:txBody>
        </p:sp>
      </p:grpSp>
      <p:grpSp>
        <p:nvGrpSpPr>
          <p:cNvPr id="931872" name="Group 32"/>
          <p:cNvGrpSpPr>
            <a:grpSpLocks/>
          </p:cNvGrpSpPr>
          <p:nvPr/>
        </p:nvGrpSpPr>
        <p:grpSpPr bwMode="auto">
          <a:xfrm>
            <a:off x="8856663" y="4781550"/>
            <a:ext cx="1008062" cy="654050"/>
            <a:chOff x="4354" y="1020"/>
            <a:chExt cx="635" cy="412"/>
          </a:xfrm>
        </p:grpSpPr>
        <p:pic>
          <p:nvPicPr>
            <p:cNvPr id="931873" name="Picture 33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1874" name="Text Box 34"/>
            <p:cNvSpPr txBox="1">
              <a:spLocks noChangeArrowheads="1"/>
            </p:cNvSpPr>
            <p:nvPr/>
          </p:nvSpPr>
          <p:spPr bwMode="auto">
            <a:xfrm>
              <a:off x="4574" y="1132"/>
              <a:ext cx="197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H</a:t>
              </a:r>
            </a:p>
          </p:txBody>
        </p:sp>
      </p:grpSp>
      <p:cxnSp>
        <p:nvCxnSpPr>
          <p:cNvPr id="931878" name="AutoShape 38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6480175" y="2627313"/>
            <a:ext cx="1223963" cy="2825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1879" name="AutoShape 39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7704138" y="2627313"/>
            <a:ext cx="0" cy="2825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1880" name="AutoShape 40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7704138" y="2627313"/>
            <a:ext cx="1223962" cy="2825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1882" name="AutoShape 42"/>
          <p:cNvCxnSpPr>
            <a:cxnSpLocks noChangeShapeType="1"/>
            <a:stCxn id="0" idx="2"/>
            <a:endCxn id="931887" idx="0"/>
          </p:cNvCxnSpPr>
          <p:nvPr/>
        </p:nvCxnSpPr>
        <p:spPr bwMode="auto">
          <a:xfrm flipH="1">
            <a:off x="5603875" y="3563938"/>
            <a:ext cx="876300" cy="64135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1883" name="AutoShape 43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6408738" y="3563938"/>
            <a:ext cx="71437" cy="1290637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1884" name="AutoShape 44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6480175" y="3563938"/>
            <a:ext cx="647700" cy="208280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1885" name="AutoShape 45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8640763" y="3563938"/>
            <a:ext cx="287337" cy="42545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1886" name="AutoShape 46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8928100" y="3563938"/>
            <a:ext cx="433388" cy="1217612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sp>
        <p:nvSpPr>
          <p:cNvPr id="931887" name="AutoShape 47"/>
          <p:cNvSpPr>
            <a:spLocks noChangeArrowheads="1"/>
          </p:cNvSpPr>
          <p:nvPr/>
        </p:nvSpPr>
        <p:spPr bwMode="auto">
          <a:xfrm>
            <a:off x="5327650" y="4205288"/>
            <a:ext cx="552450" cy="65246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920" name="AutoShape 56"/>
          <p:cNvSpPr>
            <a:spLocks noChangeArrowheads="1"/>
          </p:cNvSpPr>
          <p:nvPr/>
        </p:nvSpPr>
        <p:spPr bwMode="auto">
          <a:xfrm>
            <a:off x="215900" y="3635375"/>
            <a:ext cx="3455988" cy="7921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21" name="AutoShape 57"/>
          <p:cNvSpPr>
            <a:spLocks noChangeArrowheads="1"/>
          </p:cNvSpPr>
          <p:nvPr/>
        </p:nvSpPr>
        <p:spPr bwMode="auto">
          <a:xfrm>
            <a:off x="2087563" y="5724525"/>
            <a:ext cx="2305050" cy="7921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19" name="AutoShape 55"/>
          <p:cNvSpPr>
            <a:spLocks noChangeArrowheads="1"/>
          </p:cNvSpPr>
          <p:nvPr/>
        </p:nvSpPr>
        <p:spPr bwMode="auto">
          <a:xfrm>
            <a:off x="647700" y="1979613"/>
            <a:ext cx="3455988" cy="79216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絶対パスと相対パス</a:t>
            </a:r>
          </a:p>
        </p:txBody>
      </p:sp>
      <p:grpSp>
        <p:nvGrpSpPr>
          <p:cNvPr id="932868" name="Group 4"/>
          <p:cNvGrpSpPr>
            <a:grpSpLocks/>
          </p:cNvGrpSpPr>
          <p:nvPr/>
        </p:nvGrpSpPr>
        <p:grpSpPr bwMode="auto">
          <a:xfrm>
            <a:off x="7199313" y="1979613"/>
            <a:ext cx="1008062" cy="654050"/>
            <a:chOff x="4354" y="1020"/>
            <a:chExt cx="635" cy="412"/>
          </a:xfrm>
        </p:grpSpPr>
        <p:pic>
          <p:nvPicPr>
            <p:cNvPr id="932869" name="Picture 5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2870" name="Text Box 6"/>
            <p:cNvSpPr txBox="1">
              <a:spLocks noChangeArrowheads="1"/>
            </p:cNvSpPr>
            <p:nvPr/>
          </p:nvSpPr>
          <p:spPr bwMode="auto">
            <a:xfrm>
              <a:off x="4582" y="1132"/>
              <a:ext cx="179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/</a:t>
              </a:r>
            </a:p>
          </p:txBody>
        </p:sp>
      </p:grpSp>
      <p:grpSp>
        <p:nvGrpSpPr>
          <p:cNvPr id="932871" name="Group 7"/>
          <p:cNvGrpSpPr>
            <a:grpSpLocks/>
          </p:cNvGrpSpPr>
          <p:nvPr/>
        </p:nvGrpSpPr>
        <p:grpSpPr bwMode="auto">
          <a:xfrm>
            <a:off x="5975350" y="2916238"/>
            <a:ext cx="1008063" cy="654050"/>
            <a:chOff x="4354" y="1020"/>
            <a:chExt cx="635" cy="412"/>
          </a:xfrm>
        </p:grpSpPr>
        <p:pic>
          <p:nvPicPr>
            <p:cNvPr id="932872" name="Picture 8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2873" name="Text Box 9"/>
            <p:cNvSpPr txBox="1">
              <a:spLocks noChangeArrowheads="1"/>
            </p:cNvSpPr>
            <p:nvPr/>
          </p:nvSpPr>
          <p:spPr bwMode="auto">
            <a:xfrm>
              <a:off x="4574" y="1132"/>
              <a:ext cx="196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</a:t>
              </a:r>
            </a:p>
          </p:txBody>
        </p:sp>
      </p:grpSp>
      <p:grpSp>
        <p:nvGrpSpPr>
          <p:cNvPr id="932874" name="Group 10"/>
          <p:cNvGrpSpPr>
            <a:grpSpLocks/>
          </p:cNvGrpSpPr>
          <p:nvPr/>
        </p:nvGrpSpPr>
        <p:grpSpPr bwMode="auto">
          <a:xfrm>
            <a:off x="7199313" y="2916238"/>
            <a:ext cx="1008062" cy="654050"/>
            <a:chOff x="4354" y="1020"/>
            <a:chExt cx="635" cy="412"/>
          </a:xfrm>
        </p:grpSpPr>
        <p:pic>
          <p:nvPicPr>
            <p:cNvPr id="932875" name="Picture 11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2876" name="Text Box 12"/>
            <p:cNvSpPr txBox="1">
              <a:spLocks noChangeArrowheads="1"/>
            </p:cNvSpPr>
            <p:nvPr/>
          </p:nvSpPr>
          <p:spPr bwMode="auto">
            <a:xfrm>
              <a:off x="4573" y="1132"/>
              <a:ext cx="197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B</a:t>
              </a:r>
            </a:p>
          </p:txBody>
        </p:sp>
      </p:grpSp>
      <p:grpSp>
        <p:nvGrpSpPr>
          <p:cNvPr id="932877" name="Group 13"/>
          <p:cNvGrpSpPr>
            <a:grpSpLocks/>
          </p:cNvGrpSpPr>
          <p:nvPr/>
        </p:nvGrpSpPr>
        <p:grpSpPr bwMode="auto">
          <a:xfrm>
            <a:off x="8423275" y="2916238"/>
            <a:ext cx="1008063" cy="654050"/>
            <a:chOff x="4354" y="1020"/>
            <a:chExt cx="635" cy="412"/>
          </a:xfrm>
        </p:grpSpPr>
        <p:pic>
          <p:nvPicPr>
            <p:cNvPr id="932878" name="Picture 14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2879" name="Text Box 15"/>
            <p:cNvSpPr txBox="1">
              <a:spLocks noChangeArrowheads="1"/>
            </p:cNvSpPr>
            <p:nvPr/>
          </p:nvSpPr>
          <p:spPr bwMode="auto">
            <a:xfrm>
              <a:off x="4572" y="1132"/>
              <a:ext cx="200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C</a:t>
              </a:r>
            </a:p>
          </p:txBody>
        </p:sp>
      </p:grpSp>
      <p:grpSp>
        <p:nvGrpSpPr>
          <p:cNvPr id="932880" name="Group 16"/>
          <p:cNvGrpSpPr>
            <a:grpSpLocks/>
          </p:cNvGrpSpPr>
          <p:nvPr/>
        </p:nvGrpSpPr>
        <p:grpSpPr bwMode="auto">
          <a:xfrm>
            <a:off x="5903913" y="4860925"/>
            <a:ext cx="1008062" cy="654050"/>
            <a:chOff x="4354" y="1020"/>
            <a:chExt cx="635" cy="412"/>
          </a:xfrm>
        </p:grpSpPr>
        <p:pic>
          <p:nvPicPr>
            <p:cNvPr id="932881" name="Picture 17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2882" name="Text Box 18"/>
            <p:cNvSpPr txBox="1">
              <a:spLocks noChangeArrowheads="1"/>
            </p:cNvSpPr>
            <p:nvPr/>
          </p:nvSpPr>
          <p:spPr bwMode="auto">
            <a:xfrm>
              <a:off x="4578" y="1132"/>
              <a:ext cx="188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E</a:t>
              </a:r>
            </a:p>
          </p:txBody>
        </p:sp>
      </p:grpSp>
      <p:grpSp>
        <p:nvGrpSpPr>
          <p:cNvPr id="932883" name="Group 19"/>
          <p:cNvGrpSpPr>
            <a:grpSpLocks/>
          </p:cNvGrpSpPr>
          <p:nvPr/>
        </p:nvGrpSpPr>
        <p:grpSpPr bwMode="auto">
          <a:xfrm>
            <a:off x="6623050" y="5653088"/>
            <a:ext cx="1008063" cy="654050"/>
            <a:chOff x="4354" y="1020"/>
            <a:chExt cx="635" cy="412"/>
          </a:xfrm>
        </p:grpSpPr>
        <p:pic>
          <p:nvPicPr>
            <p:cNvPr id="932884" name="Picture 20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2885" name="Text Box 21"/>
            <p:cNvSpPr txBox="1">
              <a:spLocks noChangeArrowheads="1"/>
            </p:cNvSpPr>
            <p:nvPr/>
          </p:nvSpPr>
          <p:spPr bwMode="auto">
            <a:xfrm>
              <a:off x="4579" y="1132"/>
              <a:ext cx="186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F</a:t>
              </a:r>
            </a:p>
          </p:txBody>
        </p:sp>
      </p:grpSp>
      <p:grpSp>
        <p:nvGrpSpPr>
          <p:cNvPr id="932886" name="Group 22"/>
          <p:cNvGrpSpPr>
            <a:grpSpLocks/>
          </p:cNvGrpSpPr>
          <p:nvPr/>
        </p:nvGrpSpPr>
        <p:grpSpPr bwMode="auto">
          <a:xfrm>
            <a:off x="8135938" y="3995738"/>
            <a:ext cx="1008062" cy="654050"/>
            <a:chOff x="4354" y="1020"/>
            <a:chExt cx="635" cy="412"/>
          </a:xfrm>
        </p:grpSpPr>
        <p:pic>
          <p:nvPicPr>
            <p:cNvPr id="932887" name="Picture 23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2888" name="Text Box 24"/>
            <p:cNvSpPr txBox="1">
              <a:spLocks noChangeArrowheads="1"/>
            </p:cNvSpPr>
            <p:nvPr/>
          </p:nvSpPr>
          <p:spPr bwMode="auto">
            <a:xfrm>
              <a:off x="4571" y="1132"/>
              <a:ext cx="202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G</a:t>
              </a:r>
            </a:p>
          </p:txBody>
        </p:sp>
      </p:grpSp>
      <p:grpSp>
        <p:nvGrpSpPr>
          <p:cNvPr id="932889" name="Group 25"/>
          <p:cNvGrpSpPr>
            <a:grpSpLocks/>
          </p:cNvGrpSpPr>
          <p:nvPr/>
        </p:nvGrpSpPr>
        <p:grpSpPr bwMode="auto">
          <a:xfrm>
            <a:off x="8856663" y="4787900"/>
            <a:ext cx="1008062" cy="654050"/>
            <a:chOff x="4354" y="1020"/>
            <a:chExt cx="635" cy="412"/>
          </a:xfrm>
        </p:grpSpPr>
        <p:pic>
          <p:nvPicPr>
            <p:cNvPr id="932890" name="Picture 26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2891" name="Text Box 27"/>
            <p:cNvSpPr txBox="1">
              <a:spLocks noChangeArrowheads="1"/>
            </p:cNvSpPr>
            <p:nvPr/>
          </p:nvSpPr>
          <p:spPr bwMode="auto">
            <a:xfrm>
              <a:off x="4574" y="1132"/>
              <a:ext cx="197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H</a:t>
              </a:r>
            </a:p>
          </p:txBody>
        </p:sp>
      </p:grpSp>
      <p:cxnSp>
        <p:nvCxnSpPr>
          <p:cNvPr id="932892" name="AutoShape 28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6480175" y="2633663"/>
            <a:ext cx="1223963" cy="2825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2893" name="AutoShape 29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7704138" y="2633663"/>
            <a:ext cx="0" cy="2825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2894" name="AutoShape 30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7704138" y="2633663"/>
            <a:ext cx="1223962" cy="2825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2895" name="AutoShape 31"/>
          <p:cNvCxnSpPr>
            <a:cxnSpLocks noChangeShapeType="1"/>
            <a:stCxn id="0" idx="2"/>
            <a:endCxn id="932900" idx="0"/>
          </p:cNvCxnSpPr>
          <p:nvPr/>
        </p:nvCxnSpPr>
        <p:spPr bwMode="auto">
          <a:xfrm flipH="1">
            <a:off x="5603875" y="3570288"/>
            <a:ext cx="876300" cy="64135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2896" name="AutoShape 32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6408738" y="3570288"/>
            <a:ext cx="71437" cy="1290637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2897" name="AutoShape 33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6480175" y="3570288"/>
            <a:ext cx="647700" cy="208280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2898" name="AutoShape 34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8640763" y="3570288"/>
            <a:ext cx="287337" cy="42545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2899" name="AutoShape 35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8928100" y="3570288"/>
            <a:ext cx="433388" cy="1217612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sp>
        <p:nvSpPr>
          <p:cNvPr id="932900" name="AutoShape 36"/>
          <p:cNvSpPr>
            <a:spLocks noChangeArrowheads="1"/>
          </p:cNvSpPr>
          <p:nvPr/>
        </p:nvSpPr>
        <p:spPr bwMode="auto">
          <a:xfrm>
            <a:off x="5327650" y="4211638"/>
            <a:ext cx="552450" cy="65246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2901" name="Rectangle 37"/>
          <p:cNvSpPr>
            <a:spLocks noChangeArrowheads="1"/>
          </p:cNvSpPr>
          <p:nvPr/>
        </p:nvSpPr>
        <p:spPr bwMode="auto">
          <a:xfrm>
            <a:off x="792163" y="2124075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2902" name="Rectangle 38"/>
          <p:cNvSpPr>
            <a:spLocks noChangeArrowheads="1"/>
          </p:cNvSpPr>
          <p:nvPr/>
        </p:nvSpPr>
        <p:spPr bwMode="auto">
          <a:xfrm>
            <a:off x="1511300" y="2124075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03" name="Rectangle 39"/>
          <p:cNvSpPr>
            <a:spLocks noChangeArrowheads="1"/>
          </p:cNvSpPr>
          <p:nvPr/>
        </p:nvSpPr>
        <p:spPr bwMode="auto">
          <a:xfrm>
            <a:off x="1871663" y="2124075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932904" name="Rectangle 40"/>
          <p:cNvSpPr>
            <a:spLocks noChangeArrowheads="1"/>
          </p:cNvSpPr>
          <p:nvPr/>
        </p:nvSpPr>
        <p:spPr bwMode="auto">
          <a:xfrm>
            <a:off x="2590800" y="2124075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05" name="Rectangle 41"/>
          <p:cNvSpPr>
            <a:spLocks noChangeArrowheads="1"/>
          </p:cNvSpPr>
          <p:nvPr/>
        </p:nvSpPr>
        <p:spPr bwMode="auto">
          <a:xfrm>
            <a:off x="2952750" y="2124075"/>
            <a:ext cx="719138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932906" name="Rectangle 42"/>
          <p:cNvSpPr>
            <a:spLocks noChangeArrowheads="1"/>
          </p:cNvSpPr>
          <p:nvPr/>
        </p:nvSpPr>
        <p:spPr bwMode="auto">
          <a:xfrm>
            <a:off x="3671888" y="2124075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07" name="Rectangle 43"/>
          <p:cNvSpPr>
            <a:spLocks noChangeArrowheads="1"/>
          </p:cNvSpPr>
          <p:nvPr/>
        </p:nvSpPr>
        <p:spPr bwMode="auto">
          <a:xfrm>
            <a:off x="360363" y="3781425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2908" name="Rectangle 44"/>
          <p:cNvSpPr>
            <a:spLocks noChangeArrowheads="1"/>
          </p:cNvSpPr>
          <p:nvPr/>
        </p:nvSpPr>
        <p:spPr bwMode="auto">
          <a:xfrm>
            <a:off x="1079500" y="3781425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09" name="Rectangle 45"/>
          <p:cNvSpPr>
            <a:spLocks noChangeArrowheads="1"/>
          </p:cNvSpPr>
          <p:nvPr/>
        </p:nvSpPr>
        <p:spPr bwMode="auto">
          <a:xfrm>
            <a:off x="1439863" y="3781425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</a:t>
            </a:r>
          </a:p>
        </p:txBody>
      </p:sp>
      <p:sp>
        <p:nvSpPr>
          <p:cNvPr id="932910" name="Rectangle 46"/>
          <p:cNvSpPr>
            <a:spLocks noChangeArrowheads="1"/>
          </p:cNvSpPr>
          <p:nvPr/>
        </p:nvSpPr>
        <p:spPr bwMode="auto">
          <a:xfrm>
            <a:off x="2159000" y="3781425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11" name="Rectangle 47"/>
          <p:cNvSpPr>
            <a:spLocks noChangeArrowheads="1"/>
          </p:cNvSpPr>
          <p:nvPr/>
        </p:nvSpPr>
        <p:spPr bwMode="auto">
          <a:xfrm>
            <a:off x="2520950" y="3781425"/>
            <a:ext cx="719138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</a:t>
            </a:r>
          </a:p>
        </p:txBody>
      </p:sp>
      <p:sp>
        <p:nvSpPr>
          <p:cNvPr id="932912" name="Rectangle 48"/>
          <p:cNvSpPr>
            <a:spLocks noChangeArrowheads="1"/>
          </p:cNvSpPr>
          <p:nvPr/>
        </p:nvSpPr>
        <p:spPr bwMode="auto">
          <a:xfrm>
            <a:off x="3240088" y="3781425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13" name="Rectangle 49"/>
          <p:cNvSpPr>
            <a:spLocks noChangeArrowheads="1"/>
          </p:cNvSpPr>
          <p:nvPr/>
        </p:nvSpPr>
        <p:spPr bwMode="auto">
          <a:xfrm>
            <a:off x="2232025" y="5868988"/>
            <a:ext cx="719138" cy="503237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G</a:t>
            </a:r>
          </a:p>
        </p:txBody>
      </p:sp>
      <p:sp>
        <p:nvSpPr>
          <p:cNvPr id="932914" name="Rectangle 50"/>
          <p:cNvSpPr>
            <a:spLocks noChangeArrowheads="1"/>
          </p:cNvSpPr>
          <p:nvPr/>
        </p:nvSpPr>
        <p:spPr bwMode="auto">
          <a:xfrm>
            <a:off x="2951163" y="5868988"/>
            <a:ext cx="288925" cy="503237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15" name="Rectangle 51"/>
          <p:cNvSpPr>
            <a:spLocks noChangeArrowheads="1"/>
          </p:cNvSpPr>
          <p:nvPr/>
        </p:nvSpPr>
        <p:spPr bwMode="auto">
          <a:xfrm>
            <a:off x="3311525" y="5868988"/>
            <a:ext cx="719138" cy="503237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</a:t>
            </a:r>
          </a:p>
        </p:txBody>
      </p:sp>
      <p:sp>
        <p:nvSpPr>
          <p:cNvPr id="932916" name="Rectangle 52"/>
          <p:cNvSpPr>
            <a:spLocks noChangeArrowheads="1"/>
          </p:cNvSpPr>
          <p:nvPr/>
        </p:nvSpPr>
        <p:spPr bwMode="auto">
          <a:xfrm>
            <a:off x="4030663" y="5868988"/>
            <a:ext cx="288925" cy="503237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2922" name="Text Box 58"/>
          <p:cNvSpPr txBox="1">
            <a:spLocks noChangeArrowheads="1"/>
          </p:cNvSpPr>
          <p:nvPr/>
        </p:nvSpPr>
        <p:spPr bwMode="auto">
          <a:xfrm>
            <a:off x="575376" y="1763713"/>
            <a:ext cx="284350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</a:p>
        </p:txBody>
      </p:sp>
      <p:sp>
        <p:nvSpPr>
          <p:cNvPr id="932923" name="Text Box 59"/>
          <p:cNvSpPr txBox="1">
            <a:spLocks noChangeArrowheads="1"/>
          </p:cNvSpPr>
          <p:nvPr/>
        </p:nvSpPr>
        <p:spPr bwMode="auto">
          <a:xfrm>
            <a:off x="130743" y="3419475"/>
            <a:ext cx="311601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2924" name="Text Box 60"/>
          <p:cNvSpPr txBox="1">
            <a:spLocks noChangeArrowheads="1"/>
          </p:cNvSpPr>
          <p:nvPr/>
        </p:nvSpPr>
        <p:spPr bwMode="auto">
          <a:xfrm>
            <a:off x="1999200" y="5532438"/>
            <a:ext cx="318013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cxnSp>
        <p:nvCxnSpPr>
          <p:cNvPr id="932926" name="AutoShape 62"/>
          <p:cNvCxnSpPr>
            <a:cxnSpLocks noChangeShapeType="1"/>
            <a:stCxn id="932902" idx="2"/>
            <a:endCxn id="932923" idx="0"/>
          </p:cNvCxnSpPr>
          <p:nvPr/>
        </p:nvCxnSpPr>
        <p:spPr bwMode="auto">
          <a:xfrm rot="5400000">
            <a:off x="575073" y="2338785"/>
            <a:ext cx="792162" cy="136921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32927" name="AutoShape 63"/>
          <p:cNvCxnSpPr>
            <a:cxnSpLocks noChangeShapeType="1"/>
            <a:stCxn id="932906" idx="2"/>
            <a:endCxn id="932924" idx="0"/>
          </p:cNvCxnSpPr>
          <p:nvPr/>
        </p:nvCxnSpPr>
        <p:spPr bwMode="auto">
          <a:xfrm rot="5400000">
            <a:off x="1534717" y="3250803"/>
            <a:ext cx="2905125" cy="1658144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932928" name="Oval 64"/>
          <p:cNvSpPr>
            <a:spLocks noChangeArrowheads="1"/>
          </p:cNvSpPr>
          <p:nvPr/>
        </p:nvSpPr>
        <p:spPr bwMode="auto">
          <a:xfrm>
            <a:off x="287338" y="5076825"/>
            <a:ext cx="863600" cy="863600"/>
          </a:xfrm>
          <a:prstGeom prst="ellipse">
            <a:avLst/>
          </a:prstGeom>
          <a:solidFill>
            <a:srgbClr val="CCFFFF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実体</a:t>
            </a:r>
          </a:p>
        </p:txBody>
      </p:sp>
      <p:cxnSp>
        <p:nvCxnSpPr>
          <p:cNvPr id="932929" name="AutoShape 65"/>
          <p:cNvCxnSpPr>
            <a:cxnSpLocks noChangeShapeType="1"/>
            <a:stCxn id="932908" idx="2"/>
            <a:endCxn id="932928" idx="0"/>
          </p:cNvCxnSpPr>
          <p:nvPr/>
        </p:nvCxnSpPr>
        <p:spPr bwMode="auto">
          <a:xfrm rot="5400000">
            <a:off x="584995" y="4437856"/>
            <a:ext cx="773112" cy="504825"/>
          </a:xfrm>
          <a:prstGeom prst="bentConnector3">
            <a:avLst>
              <a:gd name="adj1" fmla="val 48667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932930" name="AutoShape 66"/>
          <p:cNvSpPr>
            <a:spLocks noChangeArrowheads="1"/>
          </p:cNvSpPr>
          <p:nvPr/>
        </p:nvSpPr>
        <p:spPr bwMode="auto">
          <a:xfrm>
            <a:off x="4032250" y="900113"/>
            <a:ext cx="1512888" cy="1081087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ディレクトリ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93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リンク</a:t>
            </a:r>
          </a:p>
        </p:txBody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同一ファイルを複数名で参照可能にするしくみ</a:t>
            </a:r>
          </a:p>
          <a:p>
            <a:endParaRPr lang="ja-JP" altLang="en-US"/>
          </a:p>
          <a:p>
            <a:r>
              <a:rPr lang="ja-JP" altLang="en-US"/>
              <a:t>ハードリンク</a:t>
            </a:r>
          </a:p>
        </p:txBody>
      </p:sp>
      <p:sp>
        <p:nvSpPr>
          <p:cNvPr id="935940" name="AutoShape 4"/>
          <p:cNvSpPr>
            <a:spLocks noChangeArrowheads="1"/>
          </p:cNvSpPr>
          <p:nvPr/>
        </p:nvSpPr>
        <p:spPr bwMode="auto">
          <a:xfrm>
            <a:off x="1403350" y="5003800"/>
            <a:ext cx="1295400" cy="7921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5941" name="AutoShape 5"/>
          <p:cNvSpPr>
            <a:spLocks noChangeArrowheads="1"/>
          </p:cNvSpPr>
          <p:nvPr/>
        </p:nvSpPr>
        <p:spPr bwMode="auto">
          <a:xfrm>
            <a:off x="3275013" y="5003800"/>
            <a:ext cx="1296987" cy="7921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5942" name="AutoShape 6"/>
          <p:cNvSpPr>
            <a:spLocks noChangeArrowheads="1"/>
          </p:cNvSpPr>
          <p:nvPr/>
        </p:nvSpPr>
        <p:spPr bwMode="auto">
          <a:xfrm>
            <a:off x="1835150" y="3348038"/>
            <a:ext cx="2376488" cy="79216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935943" name="Group 7"/>
          <p:cNvGrpSpPr>
            <a:grpSpLocks/>
          </p:cNvGrpSpPr>
          <p:nvPr/>
        </p:nvGrpSpPr>
        <p:grpSpPr bwMode="auto">
          <a:xfrm>
            <a:off x="6946900" y="3348038"/>
            <a:ext cx="1008063" cy="654050"/>
            <a:chOff x="4354" y="1020"/>
            <a:chExt cx="635" cy="412"/>
          </a:xfrm>
        </p:grpSpPr>
        <p:pic>
          <p:nvPicPr>
            <p:cNvPr id="935944" name="Picture 8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5945" name="Text Box 9"/>
            <p:cNvSpPr txBox="1">
              <a:spLocks noChangeArrowheads="1"/>
            </p:cNvSpPr>
            <p:nvPr/>
          </p:nvSpPr>
          <p:spPr bwMode="auto">
            <a:xfrm>
              <a:off x="4582" y="1132"/>
              <a:ext cx="179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/</a:t>
              </a:r>
            </a:p>
          </p:txBody>
        </p:sp>
      </p:grpSp>
      <p:grpSp>
        <p:nvGrpSpPr>
          <p:cNvPr id="935946" name="Group 10"/>
          <p:cNvGrpSpPr>
            <a:grpSpLocks/>
          </p:cNvGrpSpPr>
          <p:nvPr/>
        </p:nvGrpSpPr>
        <p:grpSpPr bwMode="auto">
          <a:xfrm>
            <a:off x="6084888" y="4640263"/>
            <a:ext cx="1008062" cy="654050"/>
            <a:chOff x="4354" y="1020"/>
            <a:chExt cx="635" cy="412"/>
          </a:xfrm>
        </p:grpSpPr>
        <p:pic>
          <p:nvPicPr>
            <p:cNvPr id="935947" name="Picture 11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5948" name="Text Box 12"/>
            <p:cNvSpPr txBox="1">
              <a:spLocks noChangeArrowheads="1"/>
            </p:cNvSpPr>
            <p:nvPr/>
          </p:nvSpPr>
          <p:spPr bwMode="auto">
            <a:xfrm>
              <a:off x="4574" y="1132"/>
              <a:ext cx="196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</a:t>
              </a:r>
            </a:p>
          </p:txBody>
        </p:sp>
      </p:grpSp>
      <p:grpSp>
        <p:nvGrpSpPr>
          <p:cNvPr id="935952" name="Group 16"/>
          <p:cNvGrpSpPr>
            <a:grpSpLocks/>
          </p:cNvGrpSpPr>
          <p:nvPr/>
        </p:nvGrpSpPr>
        <p:grpSpPr bwMode="auto">
          <a:xfrm>
            <a:off x="7812088" y="4640263"/>
            <a:ext cx="1008062" cy="654050"/>
            <a:chOff x="4354" y="1020"/>
            <a:chExt cx="635" cy="412"/>
          </a:xfrm>
        </p:grpSpPr>
        <p:pic>
          <p:nvPicPr>
            <p:cNvPr id="935953" name="Picture 17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5954" name="Text Box 18"/>
            <p:cNvSpPr txBox="1">
              <a:spLocks noChangeArrowheads="1"/>
            </p:cNvSpPr>
            <p:nvPr/>
          </p:nvSpPr>
          <p:spPr bwMode="auto">
            <a:xfrm>
              <a:off x="4573" y="1132"/>
              <a:ext cx="197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B</a:t>
              </a:r>
            </a:p>
          </p:txBody>
        </p:sp>
      </p:grpSp>
      <p:cxnSp>
        <p:nvCxnSpPr>
          <p:cNvPr id="935967" name="AutoShape 31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6589713" y="4002088"/>
            <a:ext cx="862012" cy="6381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5969" name="AutoShape 33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7451725" y="4002088"/>
            <a:ext cx="865188" cy="6381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5970" name="AutoShape 34"/>
          <p:cNvCxnSpPr>
            <a:cxnSpLocks noChangeShapeType="1"/>
            <a:stCxn id="0" idx="2"/>
            <a:endCxn id="935975" idx="0"/>
          </p:cNvCxnSpPr>
          <p:nvPr/>
        </p:nvCxnSpPr>
        <p:spPr bwMode="auto">
          <a:xfrm flipH="1">
            <a:off x="6578600" y="5294313"/>
            <a:ext cx="11113" cy="7143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sp>
        <p:nvSpPr>
          <p:cNvPr id="935975" name="AutoShape 39"/>
          <p:cNvSpPr>
            <a:spLocks noChangeArrowheads="1"/>
          </p:cNvSpPr>
          <p:nvPr/>
        </p:nvSpPr>
        <p:spPr bwMode="auto">
          <a:xfrm>
            <a:off x="6302375" y="6008688"/>
            <a:ext cx="552450" cy="65246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5976" name="Rectangle 40"/>
          <p:cNvSpPr>
            <a:spLocks noChangeArrowheads="1"/>
          </p:cNvSpPr>
          <p:nvPr/>
        </p:nvSpPr>
        <p:spPr bwMode="auto">
          <a:xfrm>
            <a:off x="1979613" y="3492500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5977" name="Rectangle 41"/>
          <p:cNvSpPr>
            <a:spLocks noChangeArrowheads="1"/>
          </p:cNvSpPr>
          <p:nvPr/>
        </p:nvSpPr>
        <p:spPr bwMode="auto">
          <a:xfrm>
            <a:off x="2698750" y="3492500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5978" name="Rectangle 42"/>
          <p:cNvSpPr>
            <a:spLocks noChangeArrowheads="1"/>
          </p:cNvSpPr>
          <p:nvPr/>
        </p:nvSpPr>
        <p:spPr bwMode="auto">
          <a:xfrm>
            <a:off x="3059113" y="3492500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935979" name="Rectangle 43"/>
          <p:cNvSpPr>
            <a:spLocks noChangeArrowheads="1"/>
          </p:cNvSpPr>
          <p:nvPr/>
        </p:nvSpPr>
        <p:spPr bwMode="auto">
          <a:xfrm>
            <a:off x="3778250" y="3492500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5982" name="Rectangle 46"/>
          <p:cNvSpPr>
            <a:spLocks noChangeArrowheads="1"/>
          </p:cNvSpPr>
          <p:nvPr/>
        </p:nvSpPr>
        <p:spPr bwMode="auto">
          <a:xfrm>
            <a:off x="1547813" y="5149850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5983" name="Rectangle 47"/>
          <p:cNvSpPr>
            <a:spLocks noChangeArrowheads="1"/>
          </p:cNvSpPr>
          <p:nvPr/>
        </p:nvSpPr>
        <p:spPr bwMode="auto">
          <a:xfrm>
            <a:off x="2266950" y="5149850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5988" name="Rectangle 52"/>
          <p:cNvSpPr>
            <a:spLocks noChangeArrowheads="1"/>
          </p:cNvSpPr>
          <p:nvPr/>
        </p:nvSpPr>
        <p:spPr bwMode="auto">
          <a:xfrm>
            <a:off x="3419475" y="5148263"/>
            <a:ext cx="719138" cy="503237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935989" name="Rectangle 53"/>
          <p:cNvSpPr>
            <a:spLocks noChangeArrowheads="1"/>
          </p:cNvSpPr>
          <p:nvPr/>
        </p:nvSpPr>
        <p:spPr bwMode="auto">
          <a:xfrm>
            <a:off x="4138613" y="5148263"/>
            <a:ext cx="288925" cy="503237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5992" name="Text Box 56"/>
          <p:cNvSpPr txBox="1">
            <a:spLocks noChangeArrowheads="1"/>
          </p:cNvSpPr>
          <p:nvPr/>
        </p:nvSpPr>
        <p:spPr bwMode="auto">
          <a:xfrm>
            <a:off x="1762826" y="3132138"/>
            <a:ext cx="284350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</a:p>
        </p:txBody>
      </p:sp>
      <p:sp>
        <p:nvSpPr>
          <p:cNvPr id="935993" name="Text Box 57"/>
          <p:cNvSpPr txBox="1">
            <a:spLocks noChangeArrowheads="1"/>
          </p:cNvSpPr>
          <p:nvPr/>
        </p:nvSpPr>
        <p:spPr bwMode="auto">
          <a:xfrm>
            <a:off x="1318193" y="4787900"/>
            <a:ext cx="311601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5994" name="Text Box 58"/>
          <p:cNvSpPr txBox="1">
            <a:spLocks noChangeArrowheads="1"/>
          </p:cNvSpPr>
          <p:nvPr/>
        </p:nvSpPr>
        <p:spPr bwMode="auto">
          <a:xfrm>
            <a:off x="3188260" y="4811713"/>
            <a:ext cx="313204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cxnSp>
        <p:nvCxnSpPr>
          <p:cNvPr id="935995" name="AutoShape 59"/>
          <p:cNvCxnSpPr>
            <a:cxnSpLocks noChangeShapeType="1"/>
            <a:stCxn id="935977" idx="2"/>
            <a:endCxn id="935993" idx="0"/>
          </p:cNvCxnSpPr>
          <p:nvPr/>
        </p:nvCxnSpPr>
        <p:spPr bwMode="auto">
          <a:xfrm rot="5400000">
            <a:off x="1762523" y="3707210"/>
            <a:ext cx="792162" cy="136921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35996" name="AutoShape 60"/>
          <p:cNvCxnSpPr>
            <a:cxnSpLocks noChangeShapeType="1"/>
            <a:stCxn id="935979" idx="2"/>
            <a:endCxn id="935994" idx="0"/>
          </p:cNvCxnSpPr>
          <p:nvPr/>
        </p:nvCxnSpPr>
        <p:spPr bwMode="auto">
          <a:xfrm rot="5400000">
            <a:off x="3225801" y="4114800"/>
            <a:ext cx="815975" cy="57785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935997" name="Oval 61"/>
          <p:cNvSpPr>
            <a:spLocks noChangeArrowheads="1"/>
          </p:cNvSpPr>
          <p:nvPr/>
        </p:nvSpPr>
        <p:spPr bwMode="auto">
          <a:xfrm>
            <a:off x="1474788" y="6445250"/>
            <a:ext cx="863600" cy="863600"/>
          </a:xfrm>
          <a:prstGeom prst="ellipse">
            <a:avLst/>
          </a:prstGeom>
          <a:solidFill>
            <a:srgbClr val="CCFFFF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実体</a:t>
            </a:r>
          </a:p>
        </p:txBody>
      </p:sp>
      <p:cxnSp>
        <p:nvCxnSpPr>
          <p:cNvPr id="935998" name="AutoShape 62"/>
          <p:cNvCxnSpPr>
            <a:cxnSpLocks noChangeShapeType="1"/>
            <a:stCxn id="935983" idx="2"/>
            <a:endCxn id="935997" idx="0"/>
          </p:cNvCxnSpPr>
          <p:nvPr/>
        </p:nvCxnSpPr>
        <p:spPr bwMode="auto">
          <a:xfrm rot="5400000">
            <a:off x="1772445" y="5806281"/>
            <a:ext cx="773112" cy="504825"/>
          </a:xfrm>
          <a:prstGeom prst="bentConnector3">
            <a:avLst>
              <a:gd name="adj1" fmla="val 48667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36000" name="AutoShape 64"/>
          <p:cNvCxnSpPr>
            <a:cxnSpLocks noChangeShapeType="1"/>
            <a:stCxn id="0" idx="2"/>
            <a:endCxn id="936001" idx="0"/>
          </p:cNvCxnSpPr>
          <p:nvPr/>
        </p:nvCxnSpPr>
        <p:spPr bwMode="auto">
          <a:xfrm flipH="1">
            <a:off x="8305800" y="5294313"/>
            <a:ext cx="11113" cy="64135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sp>
        <p:nvSpPr>
          <p:cNvPr id="936001" name="AutoShape 65"/>
          <p:cNvSpPr>
            <a:spLocks noChangeArrowheads="1"/>
          </p:cNvSpPr>
          <p:nvPr/>
        </p:nvSpPr>
        <p:spPr bwMode="auto">
          <a:xfrm>
            <a:off x="8029575" y="5935663"/>
            <a:ext cx="552450" cy="65246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cxnSp>
        <p:nvCxnSpPr>
          <p:cNvPr id="936003" name="AutoShape 67"/>
          <p:cNvCxnSpPr>
            <a:cxnSpLocks noChangeShapeType="1"/>
            <a:stCxn id="935989" idx="2"/>
            <a:endCxn id="935997" idx="6"/>
          </p:cNvCxnSpPr>
          <p:nvPr/>
        </p:nvCxnSpPr>
        <p:spPr bwMode="auto">
          <a:xfrm rot="5400000">
            <a:off x="2707482" y="5301456"/>
            <a:ext cx="1206500" cy="1944687"/>
          </a:xfrm>
          <a:prstGeom prst="bentConnector2">
            <a:avLst/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リンク</a:t>
            </a:r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同一ファイルを複数名で参照可能にするしくみ</a:t>
            </a:r>
          </a:p>
          <a:p>
            <a:endParaRPr lang="ja-JP" altLang="en-US"/>
          </a:p>
          <a:p>
            <a:r>
              <a:rPr lang="ja-JP" altLang="en-US"/>
              <a:t>シンボリックリンク</a:t>
            </a:r>
          </a:p>
        </p:txBody>
      </p:sp>
      <p:sp>
        <p:nvSpPr>
          <p:cNvPr id="936964" name="AutoShape 4"/>
          <p:cNvSpPr>
            <a:spLocks noChangeArrowheads="1"/>
          </p:cNvSpPr>
          <p:nvPr/>
        </p:nvSpPr>
        <p:spPr bwMode="auto">
          <a:xfrm>
            <a:off x="1403350" y="5003800"/>
            <a:ext cx="1295400" cy="7921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6965" name="AutoShape 5"/>
          <p:cNvSpPr>
            <a:spLocks noChangeArrowheads="1"/>
          </p:cNvSpPr>
          <p:nvPr/>
        </p:nvSpPr>
        <p:spPr bwMode="auto">
          <a:xfrm>
            <a:off x="3275013" y="5003800"/>
            <a:ext cx="1836737" cy="7921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6966" name="AutoShape 6"/>
          <p:cNvSpPr>
            <a:spLocks noChangeArrowheads="1"/>
          </p:cNvSpPr>
          <p:nvPr/>
        </p:nvSpPr>
        <p:spPr bwMode="auto">
          <a:xfrm>
            <a:off x="1835150" y="3348038"/>
            <a:ext cx="2376488" cy="79216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936967" name="Group 7"/>
          <p:cNvGrpSpPr>
            <a:grpSpLocks/>
          </p:cNvGrpSpPr>
          <p:nvPr/>
        </p:nvGrpSpPr>
        <p:grpSpPr bwMode="auto">
          <a:xfrm>
            <a:off x="6946900" y="3348038"/>
            <a:ext cx="1008063" cy="654050"/>
            <a:chOff x="4354" y="1020"/>
            <a:chExt cx="635" cy="412"/>
          </a:xfrm>
        </p:grpSpPr>
        <p:pic>
          <p:nvPicPr>
            <p:cNvPr id="936968" name="Picture 8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6969" name="Text Box 9"/>
            <p:cNvSpPr txBox="1">
              <a:spLocks noChangeArrowheads="1"/>
            </p:cNvSpPr>
            <p:nvPr/>
          </p:nvSpPr>
          <p:spPr bwMode="auto">
            <a:xfrm>
              <a:off x="4582" y="1132"/>
              <a:ext cx="179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/</a:t>
              </a:r>
            </a:p>
          </p:txBody>
        </p:sp>
      </p:grpSp>
      <p:grpSp>
        <p:nvGrpSpPr>
          <p:cNvPr id="936970" name="Group 10"/>
          <p:cNvGrpSpPr>
            <a:grpSpLocks/>
          </p:cNvGrpSpPr>
          <p:nvPr/>
        </p:nvGrpSpPr>
        <p:grpSpPr bwMode="auto">
          <a:xfrm>
            <a:off x="6084888" y="4640263"/>
            <a:ext cx="1008062" cy="654050"/>
            <a:chOff x="4354" y="1020"/>
            <a:chExt cx="635" cy="412"/>
          </a:xfrm>
        </p:grpSpPr>
        <p:pic>
          <p:nvPicPr>
            <p:cNvPr id="936971" name="Picture 11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6972" name="Text Box 12"/>
            <p:cNvSpPr txBox="1">
              <a:spLocks noChangeArrowheads="1"/>
            </p:cNvSpPr>
            <p:nvPr/>
          </p:nvSpPr>
          <p:spPr bwMode="auto">
            <a:xfrm>
              <a:off x="4574" y="1132"/>
              <a:ext cx="196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</a:t>
              </a:r>
            </a:p>
          </p:txBody>
        </p:sp>
      </p:grpSp>
      <p:grpSp>
        <p:nvGrpSpPr>
          <p:cNvPr id="936973" name="Group 13"/>
          <p:cNvGrpSpPr>
            <a:grpSpLocks/>
          </p:cNvGrpSpPr>
          <p:nvPr/>
        </p:nvGrpSpPr>
        <p:grpSpPr bwMode="auto">
          <a:xfrm>
            <a:off x="7812088" y="4640263"/>
            <a:ext cx="1008062" cy="654050"/>
            <a:chOff x="4354" y="1020"/>
            <a:chExt cx="635" cy="412"/>
          </a:xfrm>
        </p:grpSpPr>
        <p:pic>
          <p:nvPicPr>
            <p:cNvPr id="936974" name="Picture 14" descr="BD18204_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54" y="1020"/>
              <a:ext cx="635" cy="412"/>
            </a:xfrm>
            <a:prstGeom prst="rect">
              <a:avLst/>
            </a:prstGeom>
            <a:noFill/>
          </p:spPr>
        </p:pic>
        <p:sp>
          <p:nvSpPr>
            <p:cNvPr id="936975" name="Text Box 15"/>
            <p:cNvSpPr txBox="1">
              <a:spLocks noChangeArrowheads="1"/>
            </p:cNvSpPr>
            <p:nvPr/>
          </p:nvSpPr>
          <p:spPr bwMode="auto">
            <a:xfrm>
              <a:off x="4573" y="1132"/>
              <a:ext cx="197" cy="21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B</a:t>
              </a:r>
            </a:p>
          </p:txBody>
        </p:sp>
      </p:grpSp>
      <p:cxnSp>
        <p:nvCxnSpPr>
          <p:cNvPr id="936976" name="AutoShape 16"/>
          <p:cNvCxnSpPr>
            <a:cxnSpLocks noChangeShapeType="1"/>
            <a:stCxn id="0" idx="2"/>
            <a:endCxn id="0" idx="0"/>
          </p:cNvCxnSpPr>
          <p:nvPr/>
        </p:nvCxnSpPr>
        <p:spPr bwMode="auto">
          <a:xfrm flipH="1">
            <a:off x="6589713" y="4002088"/>
            <a:ext cx="862012" cy="6381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6977" name="AutoShape 17"/>
          <p:cNvCxnSpPr>
            <a:cxnSpLocks noChangeShapeType="1"/>
            <a:stCxn id="0" idx="2"/>
            <a:endCxn id="0" idx="0"/>
          </p:cNvCxnSpPr>
          <p:nvPr/>
        </p:nvCxnSpPr>
        <p:spPr bwMode="auto">
          <a:xfrm>
            <a:off x="7451725" y="4002088"/>
            <a:ext cx="865188" cy="6381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cxnSp>
        <p:nvCxnSpPr>
          <p:cNvPr id="936978" name="AutoShape 18"/>
          <p:cNvCxnSpPr>
            <a:cxnSpLocks noChangeShapeType="1"/>
            <a:stCxn id="0" idx="2"/>
            <a:endCxn id="936979" idx="0"/>
          </p:cNvCxnSpPr>
          <p:nvPr/>
        </p:nvCxnSpPr>
        <p:spPr bwMode="auto">
          <a:xfrm flipH="1">
            <a:off x="6578600" y="5294313"/>
            <a:ext cx="11113" cy="714375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sp>
        <p:nvSpPr>
          <p:cNvPr id="936979" name="AutoShape 19"/>
          <p:cNvSpPr>
            <a:spLocks noChangeArrowheads="1"/>
          </p:cNvSpPr>
          <p:nvPr/>
        </p:nvSpPr>
        <p:spPr bwMode="auto">
          <a:xfrm>
            <a:off x="6302375" y="6008688"/>
            <a:ext cx="552450" cy="65246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6980" name="Rectangle 20"/>
          <p:cNvSpPr>
            <a:spLocks noChangeArrowheads="1"/>
          </p:cNvSpPr>
          <p:nvPr/>
        </p:nvSpPr>
        <p:spPr bwMode="auto">
          <a:xfrm>
            <a:off x="1979613" y="3492500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6981" name="Rectangle 21"/>
          <p:cNvSpPr>
            <a:spLocks noChangeArrowheads="1"/>
          </p:cNvSpPr>
          <p:nvPr/>
        </p:nvSpPr>
        <p:spPr bwMode="auto">
          <a:xfrm>
            <a:off x="2698750" y="3492500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6982" name="Rectangle 22"/>
          <p:cNvSpPr>
            <a:spLocks noChangeArrowheads="1"/>
          </p:cNvSpPr>
          <p:nvPr/>
        </p:nvSpPr>
        <p:spPr bwMode="auto">
          <a:xfrm>
            <a:off x="3059113" y="3492500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936983" name="Rectangle 23"/>
          <p:cNvSpPr>
            <a:spLocks noChangeArrowheads="1"/>
          </p:cNvSpPr>
          <p:nvPr/>
        </p:nvSpPr>
        <p:spPr bwMode="auto">
          <a:xfrm>
            <a:off x="3778250" y="3492500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6984" name="Rectangle 24"/>
          <p:cNvSpPr>
            <a:spLocks noChangeArrowheads="1"/>
          </p:cNvSpPr>
          <p:nvPr/>
        </p:nvSpPr>
        <p:spPr bwMode="auto">
          <a:xfrm>
            <a:off x="1547813" y="5149850"/>
            <a:ext cx="719137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6985" name="Rectangle 25"/>
          <p:cNvSpPr>
            <a:spLocks noChangeArrowheads="1"/>
          </p:cNvSpPr>
          <p:nvPr/>
        </p:nvSpPr>
        <p:spPr bwMode="auto">
          <a:xfrm>
            <a:off x="2266950" y="5149850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6986" name="Rectangle 26"/>
          <p:cNvSpPr>
            <a:spLocks noChangeArrowheads="1"/>
          </p:cNvSpPr>
          <p:nvPr/>
        </p:nvSpPr>
        <p:spPr bwMode="auto">
          <a:xfrm>
            <a:off x="3419475" y="5148263"/>
            <a:ext cx="719138" cy="503237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936987" name="Rectangle 27"/>
          <p:cNvSpPr>
            <a:spLocks noChangeArrowheads="1"/>
          </p:cNvSpPr>
          <p:nvPr/>
        </p:nvSpPr>
        <p:spPr bwMode="auto">
          <a:xfrm>
            <a:off x="4138613" y="5148263"/>
            <a:ext cx="830262" cy="503237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/A/a</a:t>
            </a:r>
          </a:p>
        </p:txBody>
      </p:sp>
      <p:sp>
        <p:nvSpPr>
          <p:cNvPr id="936988" name="Text Box 28"/>
          <p:cNvSpPr txBox="1">
            <a:spLocks noChangeArrowheads="1"/>
          </p:cNvSpPr>
          <p:nvPr/>
        </p:nvSpPr>
        <p:spPr bwMode="auto">
          <a:xfrm>
            <a:off x="1762826" y="3132138"/>
            <a:ext cx="284350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</a:p>
        </p:txBody>
      </p:sp>
      <p:sp>
        <p:nvSpPr>
          <p:cNvPr id="936989" name="Text Box 29"/>
          <p:cNvSpPr txBox="1">
            <a:spLocks noChangeArrowheads="1"/>
          </p:cNvSpPr>
          <p:nvPr/>
        </p:nvSpPr>
        <p:spPr bwMode="auto">
          <a:xfrm>
            <a:off x="1318193" y="4787900"/>
            <a:ext cx="311601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36990" name="Text Box 30"/>
          <p:cNvSpPr txBox="1">
            <a:spLocks noChangeArrowheads="1"/>
          </p:cNvSpPr>
          <p:nvPr/>
        </p:nvSpPr>
        <p:spPr bwMode="auto">
          <a:xfrm>
            <a:off x="3188260" y="4811713"/>
            <a:ext cx="313204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cxnSp>
        <p:nvCxnSpPr>
          <p:cNvPr id="936991" name="AutoShape 31"/>
          <p:cNvCxnSpPr>
            <a:cxnSpLocks noChangeShapeType="1"/>
            <a:stCxn id="936981" idx="2"/>
            <a:endCxn id="936989" idx="0"/>
          </p:cNvCxnSpPr>
          <p:nvPr/>
        </p:nvCxnSpPr>
        <p:spPr bwMode="auto">
          <a:xfrm rot="5400000">
            <a:off x="1762523" y="3707210"/>
            <a:ext cx="792162" cy="136921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36992" name="AutoShape 32"/>
          <p:cNvCxnSpPr>
            <a:cxnSpLocks noChangeShapeType="1"/>
            <a:stCxn id="936983" idx="2"/>
            <a:endCxn id="936990" idx="0"/>
          </p:cNvCxnSpPr>
          <p:nvPr/>
        </p:nvCxnSpPr>
        <p:spPr bwMode="auto">
          <a:xfrm rot="5400000">
            <a:off x="3225801" y="4114800"/>
            <a:ext cx="815975" cy="57785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936993" name="Oval 33"/>
          <p:cNvSpPr>
            <a:spLocks noChangeArrowheads="1"/>
          </p:cNvSpPr>
          <p:nvPr/>
        </p:nvSpPr>
        <p:spPr bwMode="auto">
          <a:xfrm>
            <a:off x="1474788" y="6445250"/>
            <a:ext cx="863600" cy="863600"/>
          </a:xfrm>
          <a:prstGeom prst="ellipse">
            <a:avLst/>
          </a:prstGeom>
          <a:solidFill>
            <a:srgbClr val="CCFFFF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実体</a:t>
            </a:r>
          </a:p>
        </p:txBody>
      </p:sp>
      <p:cxnSp>
        <p:nvCxnSpPr>
          <p:cNvPr id="936994" name="AutoShape 34"/>
          <p:cNvCxnSpPr>
            <a:cxnSpLocks noChangeShapeType="1"/>
            <a:stCxn id="936985" idx="2"/>
            <a:endCxn id="936993" idx="0"/>
          </p:cNvCxnSpPr>
          <p:nvPr/>
        </p:nvCxnSpPr>
        <p:spPr bwMode="auto">
          <a:xfrm rot="5400000">
            <a:off x="1772445" y="5806281"/>
            <a:ext cx="773112" cy="504825"/>
          </a:xfrm>
          <a:prstGeom prst="bentConnector3">
            <a:avLst>
              <a:gd name="adj1" fmla="val 48667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36995" name="AutoShape 35"/>
          <p:cNvCxnSpPr>
            <a:cxnSpLocks noChangeShapeType="1"/>
            <a:stCxn id="0" idx="2"/>
            <a:endCxn id="936996" idx="0"/>
          </p:cNvCxnSpPr>
          <p:nvPr/>
        </p:nvCxnSpPr>
        <p:spPr bwMode="auto">
          <a:xfrm flipH="1">
            <a:off x="8305800" y="5294313"/>
            <a:ext cx="11113" cy="64135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</p:cxnSp>
      <p:sp>
        <p:nvSpPr>
          <p:cNvPr id="936996" name="AutoShape 36"/>
          <p:cNvSpPr>
            <a:spLocks noChangeArrowheads="1"/>
          </p:cNvSpPr>
          <p:nvPr/>
        </p:nvSpPr>
        <p:spPr bwMode="auto">
          <a:xfrm>
            <a:off x="8029575" y="5935663"/>
            <a:ext cx="552450" cy="65246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936998" name="AutoShape 38"/>
          <p:cNvSpPr>
            <a:spLocks noChangeArrowheads="1"/>
          </p:cNvSpPr>
          <p:nvPr/>
        </p:nvSpPr>
        <p:spPr bwMode="auto">
          <a:xfrm>
            <a:off x="4462463" y="3346450"/>
            <a:ext cx="1800225" cy="1295400"/>
          </a:xfrm>
          <a:prstGeom prst="wedgeRoundRectCallout">
            <a:avLst>
              <a:gd name="adj1" fmla="val -37477"/>
              <a:gd name="adj2" fmla="val 91616"/>
              <a:gd name="adj3" fmla="val 16667"/>
            </a:avLst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ファイル実体への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ポインタではなく</a:t>
            </a:r>
          </a:p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パス情報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を記憶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リンク</a:t>
            </a:r>
          </a:p>
        </p:txBody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ハードリンク</a:t>
            </a:r>
          </a:p>
          <a:p>
            <a:pPr lvl="1"/>
            <a:r>
              <a:rPr lang="ja-JP" altLang="en-US"/>
              <a:t>ファイル実体を複数のディレクトリファイルが指す</a:t>
            </a:r>
          </a:p>
          <a:p>
            <a:pPr lvl="1"/>
            <a:r>
              <a:rPr lang="ja-JP" altLang="en-US"/>
              <a:t>全てのファイル名に対し削除が行われると</a:t>
            </a:r>
            <a:br>
              <a:rPr lang="ja-JP" altLang="en-US"/>
            </a:br>
            <a:r>
              <a:rPr lang="ja-JP" altLang="en-US"/>
              <a:t>ファイルは削除される</a:t>
            </a:r>
          </a:p>
          <a:p>
            <a:pPr lvl="1"/>
            <a:endParaRPr lang="ja-JP" altLang="en-US"/>
          </a:p>
          <a:p>
            <a:r>
              <a:rPr lang="ja-JP" altLang="en-US"/>
              <a:t>シンボリックリンク</a:t>
            </a:r>
          </a:p>
          <a:p>
            <a:pPr lvl="1"/>
            <a:r>
              <a:rPr lang="ja-JP" altLang="en-US"/>
              <a:t>ファイル実体へのポインタではなく，</a:t>
            </a:r>
            <a:br>
              <a:rPr lang="ja-JP" altLang="en-US"/>
            </a:br>
            <a:r>
              <a:rPr lang="ja-JP" altLang="en-US"/>
              <a:t>ファイル名のパス情報により参照</a:t>
            </a:r>
          </a:p>
          <a:p>
            <a:pPr lvl="1"/>
            <a:r>
              <a:rPr lang="ja-JP" altLang="en-US"/>
              <a:t>ファイルが削除された場合，</a:t>
            </a:r>
            <a:br>
              <a:rPr lang="ja-JP" altLang="en-US"/>
            </a:br>
            <a:r>
              <a:rPr lang="ja-JP" altLang="en-US"/>
              <a:t>シンボリックリンクだけが残ってしまう</a:t>
            </a:r>
            <a:br>
              <a:rPr lang="ja-JP" altLang="en-US"/>
            </a:br>
            <a:r>
              <a:rPr lang="ja-JP" altLang="en-US"/>
              <a:t>（参照先の実体が存在しないリンクに）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13.5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領域割り当て方式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領域割り当て</a:t>
            </a:r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ファイルに対する領域の割り当て</a:t>
            </a:r>
          </a:p>
          <a:p>
            <a:pPr lvl="1"/>
            <a:r>
              <a:rPr lang="ja-JP" altLang="en-US"/>
              <a:t>ディスク型の場合</a:t>
            </a:r>
          </a:p>
          <a:p>
            <a:pPr lvl="1"/>
            <a:r>
              <a:rPr lang="ja-JP" altLang="en-US"/>
              <a:t>「プロセスに対する主記憶領域の割当て」と同様</a:t>
            </a:r>
            <a:br>
              <a:rPr lang="ja-JP" altLang="en-US"/>
            </a:br>
            <a:r>
              <a:rPr lang="ja-JP" altLang="en-US"/>
              <a:t>「ファイルに対する二次記憶領域の割当て」が必要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領域割り当て方式</a:t>
            </a:r>
          </a:p>
        </p:txBody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固定長割り当て方式</a:t>
            </a:r>
          </a:p>
          <a:p>
            <a:pPr lvl="2"/>
            <a:r>
              <a:rPr lang="ja-JP" altLang="en-US"/>
              <a:t>プロセスが必要とする量の二次記憶領域を</a:t>
            </a:r>
            <a:br>
              <a:rPr lang="ja-JP" altLang="en-US"/>
            </a:br>
            <a:r>
              <a:rPr lang="en-US" altLang="ja-JP"/>
              <a:t>1</a:t>
            </a:r>
            <a:r>
              <a:rPr lang="ja-JP" altLang="en-US"/>
              <a:t>セクタまたは</a:t>
            </a:r>
            <a:r>
              <a:rPr lang="en-US" altLang="ja-JP"/>
              <a:t>1</a:t>
            </a:r>
            <a:r>
              <a:rPr lang="ja-JP" altLang="en-US"/>
              <a:t>クラスタ（複数セクタをまとめた単位）</a:t>
            </a:r>
            <a:br>
              <a:rPr lang="ja-JP" altLang="en-US"/>
            </a:br>
            <a:r>
              <a:rPr lang="ja-JP" altLang="en-US"/>
              <a:t>単位で割り当てる</a:t>
            </a:r>
          </a:p>
          <a:p>
            <a:pPr lvl="1"/>
            <a:r>
              <a:rPr lang="ja-JP" altLang="en-US"/>
              <a:t>複数の単位領域の集合を一領域として扱う仕組が必要</a:t>
            </a:r>
          </a:p>
          <a:p>
            <a:pPr lvl="2"/>
            <a:r>
              <a:rPr lang="ja-JP" altLang="en-US">
                <a:solidFill>
                  <a:srgbClr val="A50021"/>
                </a:solidFill>
              </a:rPr>
              <a:t>リスト方式</a:t>
            </a:r>
          </a:p>
          <a:p>
            <a:pPr lvl="2"/>
            <a:r>
              <a:rPr lang="ja-JP" altLang="en-US">
                <a:solidFill>
                  <a:srgbClr val="A50021"/>
                </a:solidFill>
              </a:rPr>
              <a:t>インデクス方式</a:t>
            </a:r>
            <a:endParaRPr lang="ja-JP" altLang="en-US"/>
          </a:p>
          <a:p>
            <a:endParaRPr lang="ja-JP" altLang="en-US"/>
          </a:p>
          <a:p>
            <a:r>
              <a:rPr lang="ja-JP" altLang="en-US"/>
              <a:t>連続領域割り当て方式</a:t>
            </a:r>
          </a:p>
          <a:p>
            <a:pPr lvl="2"/>
            <a:r>
              <a:rPr lang="ja-JP" altLang="en-US"/>
              <a:t>プロセス実行前に，</a:t>
            </a:r>
            <a:br>
              <a:rPr lang="ja-JP" altLang="en-US"/>
            </a:br>
            <a:r>
              <a:rPr lang="ja-JP" altLang="en-US"/>
              <a:t>必要となる大きさの連続したセクタを割り当てる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領域割り当て方式</a:t>
            </a: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固定長割り当て方式</a:t>
            </a:r>
          </a:p>
          <a:p>
            <a:pPr lvl="2"/>
            <a:r>
              <a:rPr lang="ja-JP" altLang="en-US"/>
              <a:t>プロセスが必要とする量の二次記憶領域を</a:t>
            </a:r>
            <a:br>
              <a:rPr lang="ja-JP" altLang="en-US"/>
            </a:br>
            <a:r>
              <a:rPr lang="en-US" altLang="ja-JP"/>
              <a:t>1</a:t>
            </a:r>
            <a:r>
              <a:rPr lang="ja-JP" altLang="en-US"/>
              <a:t>セクタまたは</a:t>
            </a:r>
            <a:r>
              <a:rPr lang="en-US" altLang="ja-JP"/>
              <a:t>1</a:t>
            </a:r>
            <a:r>
              <a:rPr lang="ja-JP" altLang="en-US"/>
              <a:t>クラスタ（複数セクタをまとめた単位）</a:t>
            </a:r>
            <a:br>
              <a:rPr lang="ja-JP" altLang="en-US"/>
            </a:br>
            <a:r>
              <a:rPr lang="ja-JP" altLang="en-US"/>
              <a:t>単位で割り当てる</a:t>
            </a:r>
          </a:p>
          <a:p>
            <a:pPr lvl="1"/>
            <a:r>
              <a:rPr lang="ja-JP" altLang="en-US"/>
              <a:t>複数の単位領域の集合を一領域として扱う仕組が必要</a:t>
            </a:r>
          </a:p>
          <a:p>
            <a:pPr lvl="2"/>
            <a:r>
              <a:rPr lang="ja-JP" altLang="en-US">
                <a:solidFill>
                  <a:srgbClr val="A50021"/>
                </a:solidFill>
              </a:rPr>
              <a:t>リスト方式</a:t>
            </a:r>
          </a:p>
          <a:p>
            <a:pPr lvl="2"/>
            <a:r>
              <a:rPr lang="ja-JP" altLang="en-US">
                <a:solidFill>
                  <a:srgbClr val="A50021"/>
                </a:solidFill>
              </a:rPr>
              <a:t>インデクス方式</a:t>
            </a:r>
            <a:endParaRPr lang="ja-JP" altLang="en-US"/>
          </a:p>
          <a:p>
            <a:endParaRPr lang="ja-JP" altLang="en-US"/>
          </a:p>
          <a:p>
            <a:r>
              <a:rPr lang="ja-JP" altLang="en-US">
                <a:solidFill>
                  <a:srgbClr val="DDDDDD"/>
                </a:solidFill>
              </a:rPr>
              <a:t>連続領域割り当て方式</a:t>
            </a:r>
          </a:p>
          <a:p>
            <a:pPr lvl="2"/>
            <a:r>
              <a:rPr lang="ja-JP" altLang="en-US">
                <a:solidFill>
                  <a:srgbClr val="DDDDDD"/>
                </a:solidFill>
              </a:rPr>
              <a:t>プロセス実行前に，</a:t>
            </a:r>
            <a:br>
              <a:rPr lang="ja-JP" altLang="en-US">
                <a:solidFill>
                  <a:srgbClr val="DDDDDD"/>
                </a:solidFill>
              </a:rPr>
            </a:br>
            <a:r>
              <a:rPr lang="ja-JP" altLang="en-US">
                <a:solidFill>
                  <a:srgbClr val="DDDDDD"/>
                </a:solidFill>
              </a:rPr>
              <a:t>必要となる大きさの連続したセクタを割り当てる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リスト方式</a:t>
            </a:r>
          </a:p>
        </p:txBody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ファイル構成セクタをリストで管理</a:t>
            </a:r>
          </a:p>
          <a:p>
            <a:pPr lvl="1"/>
            <a:r>
              <a:rPr lang="ja-JP" altLang="en-US"/>
              <a:t>ディレクトリファイルは先頭構成セクタへのポインタ</a:t>
            </a:r>
            <a:br>
              <a:rPr lang="ja-JP" altLang="en-US"/>
            </a:br>
            <a:r>
              <a:rPr lang="ja-JP" altLang="en-US"/>
              <a:t>を保持</a:t>
            </a:r>
          </a:p>
          <a:p>
            <a:pPr lvl="1"/>
            <a:r>
              <a:rPr lang="ja-JP" altLang="en-US"/>
              <a:t>セクタの最後に次のセクタへのポインタを格納</a:t>
            </a:r>
          </a:p>
        </p:txBody>
      </p:sp>
      <p:sp>
        <p:nvSpPr>
          <p:cNvPr id="941065" name="AutoShape 9"/>
          <p:cNvSpPr>
            <a:spLocks noChangeArrowheads="1"/>
          </p:cNvSpPr>
          <p:nvPr/>
        </p:nvSpPr>
        <p:spPr bwMode="auto">
          <a:xfrm>
            <a:off x="1008063" y="3651250"/>
            <a:ext cx="1295400" cy="7921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1066" name="Rectangle 10"/>
          <p:cNvSpPr>
            <a:spLocks noChangeArrowheads="1"/>
          </p:cNvSpPr>
          <p:nvPr/>
        </p:nvSpPr>
        <p:spPr bwMode="auto">
          <a:xfrm>
            <a:off x="1152525" y="3797300"/>
            <a:ext cx="719138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41067" name="Rectangle 11"/>
          <p:cNvSpPr>
            <a:spLocks noChangeArrowheads="1"/>
          </p:cNvSpPr>
          <p:nvPr/>
        </p:nvSpPr>
        <p:spPr bwMode="auto">
          <a:xfrm>
            <a:off x="1871663" y="3797300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941070" name="AutoShape 14"/>
          <p:cNvCxnSpPr>
            <a:cxnSpLocks noChangeShapeType="1"/>
            <a:stCxn id="941067" idx="2"/>
            <a:endCxn id="0" idx="1"/>
          </p:cNvCxnSpPr>
          <p:nvPr/>
        </p:nvCxnSpPr>
        <p:spPr bwMode="auto">
          <a:xfrm rot="16200000" flipH="1">
            <a:off x="2420144" y="3915569"/>
            <a:ext cx="1639887" cy="2447925"/>
          </a:xfrm>
          <a:prstGeom prst="bentConnector2">
            <a:avLst/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pic>
        <p:nvPicPr>
          <p:cNvPr id="941071" name="Picture 15" descr="dis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4050" y="3578225"/>
            <a:ext cx="5102225" cy="3514725"/>
          </a:xfrm>
          <a:prstGeom prst="rect">
            <a:avLst/>
          </a:prstGeom>
          <a:noFill/>
        </p:spPr>
      </p:pic>
      <p:pic>
        <p:nvPicPr>
          <p:cNvPr id="941072" name="Picture 16" descr="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050" y="5335588"/>
            <a:ext cx="1203325" cy="1247775"/>
          </a:xfrm>
          <a:prstGeom prst="rect">
            <a:avLst/>
          </a:prstGeom>
          <a:noFill/>
        </p:spPr>
      </p:pic>
      <p:pic>
        <p:nvPicPr>
          <p:cNvPr id="941073" name="Picture 17" descr="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3575" y="3576638"/>
            <a:ext cx="1812925" cy="831850"/>
          </a:xfrm>
          <a:prstGeom prst="rect">
            <a:avLst/>
          </a:prstGeom>
          <a:noFill/>
        </p:spPr>
      </p:pic>
      <p:pic>
        <p:nvPicPr>
          <p:cNvPr id="941074" name="Picture 18" descr="s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4900" y="5335588"/>
            <a:ext cx="828675" cy="628650"/>
          </a:xfrm>
          <a:prstGeom prst="rect">
            <a:avLst/>
          </a:prstGeom>
          <a:noFill/>
        </p:spPr>
      </p:pic>
      <p:pic>
        <p:nvPicPr>
          <p:cNvPr id="941075" name="Picture 19" descr="s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9438" y="5949950"/>
            <a:ext cx="1377950" cy="704850"/>
          </a:xfrm>
          <a:prstGeom prst="rect">
            <a:avLst/>
          </a:prstGeom>
          <a:noFill/>
        </p:spPr>
      </p:pic>
      <p:cxnSp>
        <p:nvCxnSpPr>
          <p:cNvPr id="941076" name="AutoShape 20"/>
          <p:cNvCxnSpPr>
            <a:cxnSpLocks noChangeShapeType="1"/>
            <a:stCxn id="0" idx="0"/>
            <a:endCxn id="0" idx="0"/>
          </p:cNvCxnSpPr>
          <p:nvPr/>
        </p:nvCxnSpPr>
        <p:spPr bwMode="auto">
          <a:xfrm rot="16200000">
            <a:off x="5161756" y="3482182"/>
            <a:ext cx="1757363" cy="1949450"/>
          </a:xfrm>
          <a:prstGeom prst="bentConnector3">
            <a:avLst>
              <a:gd name="adj1" fmla="val 113009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41077" name="AutoShape 21"/>
          <p:cNvCxnSpPr>
            <a:cxnSpLocks noChangeShapeType="1"/>
            <a:stCxn id="0" idx="3"/>
            <a:endCxn id="0" idx="3"/>
          </p:cNvCxnSpPr>
          <p:nvPr/>
        </p:nvCxnSpPr>
        <p:spPr bwMode="auto">
          <a:xfrm flipH="1">
            <a:off x="8283575" y="3992563"/>
            <a:ext cx="542925" cy="1657350"/>
          </a:xfrm>
          <a:prstGeom prst="bentConnector3">
            <a:avLst>
              <a:gd name="adj1" fmla="val -42106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41078" name="AutoShape 22"/>
          <p:cNvCxnSpPr>
            <a:cxnSpLocks noChangeShapeType="1"/>
            <a:stCxn id="0" idx="1"/>
            <a:endCxn id="0" idx="3"/>
          </p:cNvCxnSpPr>
          <p:nvPr/>
        </p:nvCxnSpPr>
        <p:spPr bwMode="auto">
          <a:xfrm rot="10800000" flipV="1">
            <a:off x="7037388" y="5649913"/>
            <a:ext cx="417512" cy="652462"/>
          </a:xfrm>
          <a:prstGeom prst="bentConnector3">
            <a:avLst>
              <a:gd name="adj1" fmla="val 4981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4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4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4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4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4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4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4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インデクス方式</a:t>
            </a:r>
          </a:p>
        </p:txBody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セクタの連結をテーブルで管理</a:t>
            </a:r>
          </a:p>
        </p:txBody>
      </p:sp>
      <p:sp>
        <p:nvSpPr>
          <p:cNvPr id="942084" name="AutoShape 4"/>
          <p:cNvSpPr>
            <a:spLocks noChangeArrowheads="1"/>
          </p:cNvSpPr>
          <p:nvPr/>
        </p:nvSpPr>
        <p:spPr bwMode="auto">
          <a:xfrm>
            <a:off x="287338" y="3651250"/>
            <a:ext cx="1295400" cy="7921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085" name="Rectangle 5"/>
          <p:cNvSpPr>
            <a:spLocks noChangeArrowheads="1"/>
          </p:cNvSpPr>
          <p:nvPr/>
        </p:nvSpPr>
        <p:spPr bwMode="auto">
          <a:xfrm>
            <a:off x="431800" y="3797300"/>
            <a:ext cx="719138" cy="503238"/>
          </a:xfrm>
          <a:prstGeom prst="rect">
            <a:avLst/>
          </a:prstGeom>
          <a:solidFill>
            <a:srgbClr val="FF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942086" name="Rectangle 6"/>
          <p:cNvSpPr>
            <a:spLocks noChangeArrowheads="1"/>
          </p:cNvSpPr>
          <p:nvPr/>
        </p:nvSpPr>
        <p:spPr bwMode="auto">
          <a:xfrm>
            <a:off x="1150938" y="3797300"/>
            <a:ext cx="288925" cy="503238"/>
          </a:xfrm>
          <a:prstGeom prst="rect">
            <a:avLst/>
          </a:prstGeom>
          <a:solidFill>
            <a:srgbClr val="FFCC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pic>
        <p:nvPicPr>
          <p:cNvPr id="942088" name="Picture 8" descr="dis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4050" y="3578225"/>
            <a:ext cx="5102225" cy="3514725"/>
          </a:xfrm>
          <a:prstGeom prst="rect">
            <a:avLst/>
          </a:prstGeom>
          <a:noFill/>
        </p:spPr>
      </p:pic>
      <p:pic>
        <p:nvPicPr>
          <p:cNvPr id="942089" name="Picture 9" descr="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050" y="5335588"/>
            <a:ext cx="1203325" cy="1247775"/>
          </a:xfrm>
          <a:prstGeom prst="rect">
            <a:avLst/>
          </a:prstGeom>
          <a:noFill/>
        </p:spPr>
      </p:pic>
      <p:pic>
        <p:nvPicPr>
          <p:cNvPr id="942090" name="Picture 10" descr="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3575" y="3576638"/>
            <a:ext cx="1812925" cy="831850"/>
          </a:xfrm>
          <a:prstGeom prst="rect">
            <a:avLst/>
          </a:prstGeom>
          <a:noFill/>
        </p:spPr>
      </p:pic>
      <p:pic>
        <p:nvPicPr>
          <p:cNvPr id="942091" name="Picture 11" descr="s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4900" y="5335588"/>
            <a:ext cx="828675" cy="628650"/>
          </a:xfrm>
          <a:prstGeom prst="rect">
            <a:avLst/>
          </a:prstGeom>
          <a:noFill/>
        </p:spPr>
      </p:pic>
      <p:pic>
        <p:nvPicPr>
          <p:cNvPr id="942092" name="Picture 12" descr="s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9438" y="5949950"/>
            <a:ext cx="1377950" cy="704850"/>
          </a:xfrm>
          <a:prstGeom prst="rect">
            <a:avLst/>
          </a:prstGeom>
          <a:noFill/>
        </p:spPr>
      </p:pic>
      <p:sp>
        <p:nvSpPr>
          <p:cNvPr id="942096" name="Text Box 16"/>
          <p:cNvSpPr txBox="1">
            <a:spLocks noChangeArrowheads="1"/>
          </p:cNvSpPr>
          <p:nvPr/>
        </p:nvSpPr>
        <p:spPr bwMode="auto">
          <a:xfrm>
            <a:off x="6079237" y="6588125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942097" name="Text Box 17"/>
          <p:cNvSpPr txBox="1">
            <a:spLocks noChangeArrowheads="1"/>
          </p:cNvSpPr>
          <p:nvPr/>
        </p:nvSpPr>
        <p:spPr bwMode="auto">
          <a:xfrm>
            <a:off x="4869562" y="5795963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942098" name="Text Box 18"/>
          <p:cNvSpPr txBox="1">
            <a:spLocks noChangeArrowheads="1"/>
          </p:cNvSpPr>
          <p:nvPr/>
        </p:nvSpPr>
        <p:spPr bwMode="auto">
          <a:xfrm>
            <a:off x="4855275" y="4595813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942099" name="Text Box 19"/>
          <p:cNvSpPr txBox="1">
            <a:spLocks noChangeArrowheads="1"/>
          </p:cNvSpPr>
          <p:nvPr/>
        </p:nvSpPr>
        <p:spPr bwMode="auto">
          <a:xfrm>
            <a:off x="6007800" y="3779838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942100" name="Text Box 20"/>
          <p:cNvSpPr txBox="1">
            <a:spLocks noChangeArrowheads="1"/>
          </p:cNvSpPr>
          <p:nvPr/>
        </p:nvSpPr>
        <p:spPr bwMode="auto">
          <a:xfrm>
            <a:off x="7663562" y="370840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942101" name="Text Box 21"/>
          <p:cNvSpPr txBox="1">
            <a:spLocks noChangeArrowheads="1"/>
          </p:cNvSpPr>
          <p:nvPr/>
        </p:nvSpPr>
        <p:spPr bwMode="auto">
          <a:xfrm>
            <a:off x="7749287" y="6588125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942102" name="Text Box 22"/>
          <p:cNvSpPr txBox="1">
            <a:spLocks noChangeArrowheads="1"/>
          </p:cNvSpPr>
          <p:nvPr/>
        </p:nvSpPr>
        <p:spPr bwMode="auto">
          <a:xfrm>
            <a:off x="8901812" y="5748338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942103" name="Text Box 23"/>
          <p:cNvSpPr txBox="1">
            <a:spLocks noChangeArrowheads="1"/>
          </p:cNvSpPr>
          <p:nvPr/>
        </p:nvSpPr>
        <p:spPr bwMode="auto">
          <a:xfrm>
            <a:off x="8887525" y="457200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942104" name="Text Box 24"/>
          <p:cNvSpPr txBox="1">
            <a:spLocks noChangeArrowheads="1"/>
          </p:cNvSpPr>
          <p:nvPr/>
        </p:nvSpPr>
        <p:spPr bwMode="auto">
          <a:xfrm>
            <a:off x="6243841" y="416401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</a:t>
            </a:r>
          </a:p>
        </p:txBody>
      </p:sp>
      <p:sp>
        <p:nvSpPr>
          <p:cNvPr id="942105" name="Text Box 25"/>
          <p:cNvSpPr txBox="1">
            <a:spLocks noChangeArrowheads="1"/>
          </p:cNvSpPr>
          <p:nvPr/>
        </p:nvSpPr>
        <p:spPr bwMode="auto">
          <a:xfrm>
            <a:off x="6309425" y="6156325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942106" name="Text Box 26"/>
          <p:cNvSpPr txBox="1">
            <a:spLocks noChangeArrowheads="1"/>
          </p:cNvSpPr>
          <p:nvPr/>
        </p:nvSpPr>
        <p:spPr bwMode="auto">
          <a:xfrm>
            <a:off x="5380241" y="47879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</a:p>
        </p:txBody>
      </p:sp>
      <p:sp>
        <p:nvSpPr>
          <p:cNvPr id="942107" name="Text Box 27"/>
          <p:cNvSpPr txBox="1">
            <a:spLocks noChangeArrowheads="1"/>
          </p:cNvSpPr>
          <p:nvPr/>
        </p:nvSpPr>
        <p:spPr bwMode="auto">
          <a:xfrm>
            <a:off x="5431537" y="5580063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</a:p>
        </p:txBody>
      </p:sp>
      <p:sp>
        <p:nvSpPr>
          <p:cNvPr id="942108" name="Text Box 28"/>
          <p:cNvSpPr txBox="1">
            <a:spLocks noChangeArrowheads="1"/>
          </p:cNvSpPr>
          <p:nvPr/>
        </p:nvSpPr>
        <p:spPr bwMode="auto">
          <a:xfrm>
            <a:off x="7396366" y="6156325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</a:t>
            </a:r>
          </a:p>
        </p:txBody>
      </p:sp>
      <p:sp>
        <p:nvSpPr>
          <p:cNvPr id="942109" name="Text Box 29"/>
          <p:cNvSpPr txBox="1">
            <a:spLocks noChangeArrowheads="1"/>
          </p:cNvSpPr>
          <p:nvPr/>
        </p:nvSpPr>
        <p:spPr bwMode="auto">
          <a:xfrm>
            <a:off x="8274254" y="558006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</a:t>
            </a:r>
          </a:p>
        </p:txBody>
      </p:sp>
      <p:sp>
        <p:nvSpPr>
          <p:cNvPr id="942110" name="Text Box 30"/>
          <p:cNvSpPr txBox="1">
            <a:spLocks noChangeArrowheads="1"/>
          </p:cNvSpPr>
          <p:nvPr/>
        </p:nvSpPr>
        <p:spPr bwMode="auto">
          <a:xfrm>
            <a:off x="7467804" y="41402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</a:p>
        </p:txBody>
      </p:sp>
      <p:sp>
        <p:nvSpPr>
          <p:cNvPr id="942111" name="Text Box 31"/>
          <p:cNvSpPr txBox="1">
            <a:spLocks noChangeArrowheads="1"/>
          </p:cNvSpPr>
          <p:nvPr/>
        </p:nvSpPr>
        <p:spPr bwMode="auto">
          <a:xfrm>
            <a:off x="8259966" y="4738688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13</a:t>
            </a:r>
          </a:p>
        </p:txBody>
      </p:sp>
      <p:sp>
        <p:nvSpPr>
          <p:cNvPr id="942112" name="Text Box 32"/>
          <p:cNvSpPr txBox="1">
            <a:spLocks noChangeArrowheads="1"/>
          </p:cNvSpPr>
          <p:nvPr/>
        </p:nvSpPr>
        <p:spPr bwMode="auto">
          <a:xfrm>
            <a:off x="6474029" y="45720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19</a:t>
            </a:r>
          </a:p>
        </p:txBody>
      </p:sp>
      <p:sp>
        <p:nvSpPr>
          <p:cNvPr id="942113" name="Text Box 33"/>
          <p:cNvSpPr txBox="1">
            <a:spLocks noChangeArrowheads="1"/>
          </p:cNvSpPr>
          <p:nvPr/>
        </p:nvSpPr>
        <p:spPr bwMode="auto">
          <a:xfrm>
            <a:off x="5956504" y="493236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18</a:t>
            </a:r>
          </a:p>
        </p:txBody>
      </p:sp>
      <p:sp>
        <p:nvSpPr>
          <p:cNvPr id="942114" name="Text Box 34"/>
          <p:cNvSpPr txBox="1">
            <a:spLocks noChangeArrowheads="1"/>
          </p:cNvSpPr>
          <p:nvPr/>
        </p:nvSpPr>
        <p:spPr bwMode="auto">
          <a:xfrm>
            <a:off x="5956504" y="54356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17</a:t>
            </a:r>
          </a:p>
        </p:txBody>
      </p:sp>
      <p:sp>
        <p:nvSpPr>
          <p:cNvPr id="942115" name="Text Box 35"/>
          <p:cNvSpPr txBox="1">
            <a:spLocks noChangeArrowheads="1"/>
          </p:cNvSpPr>
          <p:nvPr/>
        </p:nvSpPr>
        <p:spPr bwMode="auto">
          <a:xfrm>
            <a:off x="6474029" y="579596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16</a:t>
            </a:r>
          </a:p>
        </p:txBody>
      </p:sp>
      <p:sp>
        <p:nvSpPr>
          <p:cNvPr id="942116" name="Text Box 36"/>
          <p:cNvSpPr txBox="1">
            <a:spLocks noChangeArrowheads="1"/>
          </p:cNvSpPr>
          <p:nvPr/>
        </p:nvSpPr>
        <p:spPr bwMode="auto">
          <a:xfrm>
            <a:off x="7180466" y="5819775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23</a:t>
            </a:r>
          </a:p>
        </p:txBody>
      </p:sp>
      <p:sp>
        <p:nvSpPr>
          <p:cNvPr id="942117" name="Text Box 37"/>
          <p:cNvSpPr txBox="1">
            <a:spLocks noChangeArrowheads="1"/>
          </p:cNvSpPr>
          <p:nvPr/>
        </p:nvSpPr>
        <p:spPr bwMode="auto">
          <a:xfrm>
            <a:off x="7683704" y="54356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22</a:t>
            </a:r>
          </a:p>
        </p:txBody>
      </p:sp>
      <p:sp>
        <p:nvSpPr>
          <p:cNvPr id="942118" name="Text Box 38"/>
          <p:cNvSpPr txBox="1">
            <a:spLocks noChangeArrowheads="1"/>
          </p:cNvSpPr>
          <p:nvPr/>
        </p:nvSpPr>
        <p:spPr bwMode="auto">
          <a:xfrm>
            <a:off x="7180466" y="45720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</a:t>
            </a:r>
          </a:p>
        </p:txBody>
      </p:sp>
      <p:sp>
        <p:nvSpPr>
          <p:cNvPr id="942119" name="Text Box 39"/>
          <p:cNvSpPr txBox="1">
            <a:spLocks noChangeArrowheads="1"/>
          </p:cNvSpPr>
          <p:nvPr/>
        </p:nvSpPr>
        <p:spPr bwMode="auto">
          <a:xfrm>
            <a:off x="7683704" y="493236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21</a:t>
            </a:r>
          </a:p>
        </p:txBody>
      </p:sp>
      <p:sp>
        <p:nvSpPr>
          <p:cNvPr id="942120" name="Rectangle 40"/>
          <p:cNvSpPr>
            <a:spLocks noChangeArrowheads="1"/>
          </p:cNvSpPr>
          <p:nvPr/>
        </p:nvSpPr>
        <p:spPr bwMode="auto">
          <a:xfrm>
            <a:off x="3024188" y="2195513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121" name="Rectangle 41"/>
          <p:cNvSpPr>
            <a:spLocks noChangeArrowheads="1"/>
          </p:cNvSpPr>
          <p:nvPr/>
        </p:nvSpPr>
        <p:spPr bwMode="auto">
          <a:xfrm>
            <a:off x="3024188" y="2627313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942122" name="Rectangle 42"/>
          <p:cNvSpPr>
            <a:spLocks noChangeArrowheads="1"/>
          </p:cNvSpPr>
          <p:nvPr/>
        </p:nvSpPr>
        <p:spPr bwMode="auto">
          <a:xfrm>
            <a:off x="3024188" y="3060700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123" name="Rectangle 43"/>
          <p:cNvSpPr>
            <a:spLocks noChangeArrowheads="1"/>
          </p:cNvSpPr>
          <p:nvPr/>
        </p:nvSpPr>
        <p:spPr bwMode="auto">
          <a:xfrm>
            <a:off x="3024188" y="3492500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124" name="Rectangle 44"/>
          <p:cNvSpPr>
            <a:spLocks noChangeArrowheads="1"/>
          </p:cNvSpPr>
          <p:nvPr/>
        </p:nvSpPr>
        <p:spPr bwMode="auto">
          <a:xfrm>
            <a:off x="3024188" y="3924300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22</a:t>
            </a:r>
          </a:p>
        </p:txBody>
      </p:sp>
      <p:sp>
        <p:nvSpPr>
          <p:cNvPr id="942125" name="Rectangle 45"/>
          <p:cNvSpPr>
            <a:spLocks noChangeArrowheads="1"/>
          </p:cNvSpPr>
          <p:nvPr/>
        </p:nvSpPr>
        <p:spPr bwMode="auto">
          <a:xfrm>
            <a:off x="3024188" y="4356100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126" name="Rectangle 46"/>
          <p:cNvSpPr>
            <a:spLocks noChangeArrowheads="1"/>
          </p:cNvSpPr>
          <p:nvPr/>
        </p:nvSpPr>
        <p:spPr bwMode="auto">
          <a:xfrm>
            <a:off x="3024188" y="4789488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127" name="Rectangle 47"/>
          <p:cNvSpPr>
            <a:spLocks noChangeArrowheads="1"/>
          </p:cNvSpPr>
          <p:nvPr/>
        </p:nvSpPr>
        <p:spPr bwMode="auto">
          <a:xfrm>
            <a:off x="3024188" y="5221288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128" name="Rectangle 48"/>
          <p:cNvSpPr>
            <a:spLocks noChangeArrowheads="1"/>
          </p:cNvSpPr>
          <p:nvPr/>
        </p:nvSpPr>
        <p:spPr bwMode="auto">
          <a:xfrm>
            <a:off x="3024188" y="5651500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END</a:t>
            </a:r>
          </a:p>
        </p:txBody>
      </p:sp>
      <p:sp>
        <p:nvSpPr>
          <p:cNvPr id="942129" name="Rectangle 49"/>
          <p:cNvSpPr>
            <a:spLocks noChangeArrowheads="1"/>
          </p:cNvSpPr>
          <p:nvPr/>
        </p:nvSpPr>
        <p:spPr bwMode="auto">
          <a:xfrm>
            <a:off x="3024188" y="6083300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130" name="Rectangle 50"/>
          <p:cNvSpPr>
            <a:spLocks noChangeArrowheads="1"/>
          </p:cNvSpPr>
          <p:nvPr/>
        </p:nvSpPr>
        <p:spPr bwMode="auto">
          <a:xfrm>
            <a:off x="3024188" y="6516688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42131" name="Rectangle 51"/>
          <p:cNvSpPr>
            <a:spLocks noChangeArrowheads="1"/>
          </p:cNvSpPr>
          <p:nvPr/>
        </p:nvSpPr>
        <p:spPr bwMode="auto">
          <a:xfrm>
            <a:off x="3024188" y="6948488"/>
            <a:ext cx="792162" cy="431800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942132" name="Text Box 52"/>
          <p:cNvSpPr txBox="1">
            <a:spLocks noChangeArrowheads="1"/>
          </p:cNvSpPr>
          <p:nvPr/>
        </p:nvSpPr>
        <p:spPr bwMode="auto">
          <a:xfrm>
            <a:off x="2658175" y="226695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942133" name="Text Box 53"/>
          <p:cNvSpPr txBox="1">
            <a:spLocks noChangeArrowheads="1"/>
          </p:cNvSpPr>
          <p:nvPr/>
        </p:nvSpPr>
        <p:spPr bwMode="auto">
          <a:xfrm>
            <a:off x="2658175" y="269875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942134" name="Text Box 54"/>
          <p:cNvSpPr txBox="1">
            <a:spLocks noChangeArrowheads="1"/>
          </p:cNvSpPr>
          <p:nvPr/>
        </p:nvSpPr>
        <p:spPr bwMode="auto">
          <a:xfrm>
            <a:off x="2658175" y="313055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942135" name="Text Box 55"/>
          <p:cNvSpPr txBox="1">
            <a:spLocks noChangeArrowheads="1"/>
          </p:cNvSpPr>
          <p:nvPr/>
        </p:nvSpPr>
        <p:spPr bwMode="auto">
          <a:xfrm>
            <a:off x="2658175" y="356235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942136" name="Text Box 56"/>
          <p:cNvSpPr txBox="1">
            <a:spLocks noChangeArrowheads="1"/>
          </p:cNvSpPr>
          <p:nvPr/>
        </p:nvSpPr>
        <p:spPr bwMode="auto">
          <a:xfrm>
            <a:off x="2658175" y="399415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942137" name="Text Box 57"/>
          <p:cNvSpPr txBox="1">
            <a:spLocks noChangeArrowheads="1"/>
          </p:cNvSpPr>
          <p:nvPr/>
        </p:nvSpPr>
        <p:spPr bwMode="auto">
          <a:xfrm>
            <a:off x="2658175" y="442595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942138" name="Text Box 58"/>
          <p:cNvSpPr txBox="1">
            <a:spLocks noChangeArrowheads="1"/>
          </p:cNvSpPr>
          <p:nvPr/>
        </p:nvSpPr>
        <p:spPr bwMode="auto">
          <a:xfrm>
            <a:off x="2658175" y="4859338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942139" name="Text Box 59"/>
          <p:cNvSpPr txBox="1">
            <a:spLocks noChangeArrowheads="1"/>
          </p:cNvSpPr>
          <p:nvPr/>
        </p:nvSpPr>
        <p:spPr bwMode="auto">
          <a:xfrm>
            <a:off x="2658175" y="5291138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942140" name="Text Box 60"/>
          <p:cNvSpPr txBox="1">
            <a:spLocks noChangeArrowheads="1"/>
          </p:cNvSpPr>
          <p:nvPr/>
        </p:nvSpPr>
        <p:spPr bwMode="auto">
          <a:xfrm>
            <a:off x="2658175" y="5722938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942141" name="Text Box 61"/>
          <p:cNvSpPr txBox="1">
            <a:spLocks noChangeArrowheads="1"/>
          </p:cNvSpPr>
          <p:nvPr/>
        </p:nvSpPr>
        <p:spPr bwMode="auto">
          <a:xfrm>
            <a:off x="2688632" y="6154738"/>
            <a:ext cx="223436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</p:txBody>
      </p:sp>
      <p:sp>
        <p:nvSpPr>
          <p:cNvPr id="942142" name="Text Box 62"/>
          <p:cNvSpPr txBox="1">
            <a:spLocks noChangeArrowheads="1"/>
          </p:cNvSpPr>
          <p:nvPr/>
        </p:nvSpPr>
        <p:spPr bwMode="auto">
          <a:xfrm>
            <a:off x="2606879" y="6586538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21</a:t>
            </a:r>
          </a:p>
        </p:txBody>
      </p:sp>
      <p:sp>
        <p:nvSpPr>
          <p:cNvPr id="942143" name="Text Box 63"/>
          <p:cNvSpPr txBox="1">
            <a:spLocks noChangeArrowheads="1"/>
          </p:cNvSpPr>
          <p:nvPr/>
        </p:nvSpPr>
        <p:spPr bwMode="auto">
          <a:xfrm>
            <a:off x="2606879" y="7019925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22</a:t>
            </a:r>
          </a:p>
        </p:txBody>
      </p:sp>
      <p:cxnSp>
        <p:nvCxnSpPr>
          <p:cNvPr id="942144" name="AutoShape 64"/>
          <p:cNvCxnSpPr>
            <a:cxnSpLocks noChangeShapeType="1"/>
            <a:stCxn id="942086" idx="3"/>
            <a:endCxn id="942133" idx="1"/>
          </p:cNvCxnSpPr>
          <p:nvPr/>
        </p:nvCxnSpPr>
        <p:spPr bwMode="auto">
          <a:xfrm flipV="1">
            <a:off x="1439863" y="2869118"/>
            <a:ext cx="1218312" cy="117980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42145" name="AutoShape 65"/>
          <p:cNvCxnSpPr>
            <a:cxnSpLocks noChangeShapeType="1"/>
            <a:stCxn id="942121" idx="3"/>
            <a:endCxn id="942136" idx="1"/>
          </p:cNvCxnSpPr>
          <p:nvPr/>
        </p:nvCxnSpPr>
        <p:spPr bwMode="auto">
          <a:xfrm flipH="1">
            <a:off x="2658175" y="2843213"/>
            <a:ext cx="1158175" cy="1321305"/>
          </a:xfrm>
          <a:prstGeom prst="bentConnector5">
            <a:avLst>
              <a:gd name="adj1" fmla="val -19738"/>
              <a:gd name="adj2" fmla="val 51723"/>
              <a:gd name="adj3" fmla="val 119738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42147" name="AutoShape 67"/>
          <p:cNvCxnSpPr>
            <a:cxnSpLocks noChangeShapeType="1"/>
            <a:stCxn id="942124" idx="3"/>
            <a:endCxn id="942143" idx="1"/>
          </p:cNvCxnSpPr>
          <p:nvPr/>
        </p:nvCxnSpPr>
        <p:spPr bwMode="auto">
          <a:xfrm flipH="1">
            <a:off x="2606879" y="4140200"/>
            <a:ext cx="1209471" cy="3050093"/>
          </a:xfrm>
          <a:prstGeom prst="bentConnector5">
            <a:avLst>
              <a:gd name="adj1" fmla="val -18901"/>
              <a:gd name="adj2" fmla="val 50746"/>
              <a:gd name="adj3" fmla="val 118901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42148" name="AutoShape 68"/>
          <p:cNvCxnSpPr>
            <a:cxnSpLocks noChangeShapeType="1"/>
            <a:stCxn id="942131" idx="3"/>
            <a:endCxn id="942140" idx="1"/>
          </p:cNvCxnSpPr>
          <p:nvPr/>
        </p:nvCxnSpPr>
        <p:spPr bwMode="auto">
          <a:xfrm flipH="1" flipV="1">
            <a:off x="2658175" y="5893306"/>
            <a:ext cx="1158175" cy="1271082"/>
          </a:xfrm>
          <a:prstGeom prst="bentConnector5">
            <a:avLst>
              <a:gd name="adj1" fmla="val -19738"/>
              <a:gd name="adj2" fmla="val 51791"/>
              <a:gd name="adj3" fmla="val 119738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42150" name="AutoShape 70"/>
          <p:cNvCxnSpPr>
            <a:cxnSpLocks noChangeShapeType="1"/>
          </p:cNvCxnSpPr>
          <p:nvPr/>
        </p:nvCxnSpPr>
        <p:spPr bwMode="auto">
          <a:xfrm rot="16200000">
            <a:off x="5161756" y="3482182"/>
            <a:ext cx="1757363" cy="1949450"/>
          </a:xfrm>
          <a:prstGeom prst="bentConnector3">
            <a:avLst>
              <a:gd name="adj1" fmla="val 113009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42151" name="AutoShape 71"/>
          <p:cNvCxnSpPr>
            <a:cxnSpLocks noChangeShapeType="1"/>
          </p:cNvCxnSpPr>
          <p:nvPr/>
        </p:nvCxnSpPr>
        <p:spPr bwMode="auto">
          <a:xfrm flipH="1">
            <a:off x="8283575" y="3992563"/>
            <a:ext cx="542925" cy="1657350"/>
          </a:xfrm>
          <a:prstGeom prst="bentConnector3">
            <a:avLst>
              <a:gd name="adj1" fmla="val -42106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942152" name="AutoShape 72"/>
          <p:cNvCxnSpPr>
            <a:cxnSpLocks noChangeShapeType="1"/>
          </p:cNvCxnSpPr>
          <p:nvPr/>
        </p:nvCxnSpPr>
        <p:spPr bwMode="auto">
          <a:xfrm rot="10800000" flipV="1">
            <a:off x="7037388" y="5649913"/>
            <a:ext cx="417512" cy="652462"/>
          </a:xfrm>
          <a:prstGeom prst="bentConnector3">
            <a:avLst>
              <a:gd name="adj1" fmla="val 4981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42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4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4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4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4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領域割り当て方式</a:t>
            </a:r>
          </a:p>
        </p:txBody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rgbClr val="DDDDDD"/>
                </a:solidFill>
              </a:rPr>
              <a:t>固定長割り当て方式</a:t>
            </a:r>
          </a:p>
          <a:p>
            <a:pPr lvl="2"/>
            <a:r>
              <a:rPr lang="ja-JP" altLang="en-US">
                <a:solidFill>
                  <a:srgbClr val="DDDDDD"/>
                </a:solidFill>
              </a:rPr>
              <a:t>プロセスが必要とする量の二次記憶領域を</a:t>
            </a:r>
            <a:br>
              <a:rPr lang="ja-JP" altLang="en-US">
                <a:solidFill>
                  <a:srgbClr val="DDDDDD"/>
                </a:solidFill>
              </a:rPr>
            </a:br>
            <a:r>
              <a:rPr lang="en-US" altLang="ja-JP">
                <a:solidFill>
                  <a:srgbClr val="DDDDDD"/>
                </a:solidFill>
              </a:rPr>
              <a:t>1</a:t>
            </a:r>
            <a:r>
              <a:rPr lang="ja-JP" altLang="en-US">
                <a:solidFill>
                  <a:srgbClr val="DDDDDD"/>
                </a:solidFill>
              </a:rPr>
              <a:t>セクタまたは</a:t>
            </a:r>
            <a:r>
              <a:rPr lang="en-US" altLang="ja-JP">
                <a:solidFill>
                  <a:srgbClr val="DDDDDD"/>
                </a:solidFill>
              </a:rPr>
              <a:t>1</a:t>
            </a:r>
            <a:r>
              <a:rPr lang="ja-JP" altLang="en-US">
                <a:solidFill>
                  <a:srgbClr val="DDDDDD"/>
                </a:solidFill>
              </a:rPr>
              <a:t>クラスタ（複数セクタをまとめた単位）</a:t>
            </a:r>
            <a:br>
              <a:rPr lang="ja-JP" altLang="en-US">
                <a:solidFill>
                  <a:srgbClr val="DDDDDD"/>
                </a:solidFill>
              </a:rPr>
            </a:br>
            <a:r>
              <a:rPr lang="ja-JP" altLang="en-US">
                <a:solidFill>
                  <a:srgbClr val="DDDDDD"/>
                </a:solidFill>
              </a:rPr>
              <a:t>単位で割り当てる</a:t>
            </a:r>
          </a:p>
          <a:p>
            <a:pPr lvl="1"/>
            <a:r>
              <a:rPr lang="ja-JP" altLang="en-US">
                <a:solidFill>
                  <a:srgbClr val="DDDDDD"/>
                </a:solidFill>
              </a:rPr>
              <a:t>複数の単位領域の集合を一領域として扱う仕組が必要</a:t>
            </a:r>
          </a:p>
          <a:p>
            <a:pPr lvl="2"/>
            <a:r>
              <a:rPr lang="ja-JP" altLang="en-US">
                <a:solidFill>
                  <a:srgbClr val="DDDDDD"/>
                </a:solidFill>
              </a:rPr>
              <a:t>リスト方式</a:t>
            </a:r>
          </a:p>
          <a:p>
            <a:pPr lvl="2"/>
            <a:r>
              <a:rPr lang="ja-JP" altLang="en-US">
                <a:solidFill>
                  <a:srgbClr val="DDDDDD"/>
                </a:solidFill>
              </a:rPr>
              <a:t>インデクス方式</a:t>
            </a:r>
          </a:p>
          <a:p>
            <a:endParaRPr lang="ja-JP" altLang="en-US">
              <a:solidFill>
                <a:srgbClr val="DDDDDD"/>
              </a:solidFill>
            </a:endParaRPr>
          </a:p>
          <a:p>
            <a:r>
              <a:rPr lang="ja-JP" altLang="en-US"/>
              <a:t>連続領域割り当て方式</a:t>
            </a:r>
          </a:p>
          <a:p>
            <a:pPr lvl="2"/>
            <a:r>
              <a:rPr lang="ja-JP" altLang="en-US"/>
              <a:t>プロセス実行前に，</a:t>
            </a:r>
            <a:br>
              <a:rPr lang="ja-JP" altLang="en-US"/>
            </a:br>
            <a:r>
              <a:rPr lang="ja-JP" altLang="en-US"/>
              <a:t>必要となる大きさの連続したセクタを割り当てる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高速なファイルシステムの要求</a:t>
            </a:r>
          </a:p>
          <a:p>
            <a:pPr lvl="1"/>
            <a:r>
              <a:rPr lang="ja-JP" altLang="en-US"/>
              <a:t>固定長割り当てでは，複数領域を連結するための</a:t>
            </a:r>
            <a:br>
              <a:rPr lang="ja-JP" altLang="en-US"/>
            </a:br>
            <a:r>
              <a:rPr lang="ja-JP" altLang="en-US"/>
              <a:t>再構成オーバヘッドが存在し，アクセス時間が長い</a:t>
            </a:r>
          </a:p>
          <a:p>
            <a:pPr lvl="1"/>
            <a:endParaRPr lang="ja-JP" altLang="en-US"/>
          </a:p>
          <a:p>
            <a:r>
              <a:rPr lang="ja-JP" altLang="en-US"/>
              <a:t>連続割り当ての利点</a:t>
            </a:r>
          </a:p>
          <a:p>
            <a:pPr lvl="1"/>
            <a:r>
              <a:rPr lang="ja-JP" altLang="en-US"/>
              <a:t>ヘッド回転数の減少</a:t>
            </a:r>
          </a:p>
          <a:p>
            <a:pPr lvl="1"/>
            <a:r>
              <a:rPr lang="ja-JP" altLang="en-US"/>
              <a:t>ファイル内相対位置</a:t>
            </a:r>
            <a:br>
              <a:rPr lang="ja-JP" altLang="en-US"/>
            </a:br>
            <a:r>
              <a:rPr lang="ja-JP" altLang="en-US"/>
              <a:t>が求めやすいため</a:t>
            </a:r>
            <a:br>
              <a:rPr lang="ja-JP" altLang="en-US"/>
            </a:br>
            <a:r>
              <a:rPr lang="ja-JP" altLang="en-US"/>
              <a:t>ランダムアクセスも</a:t>
            </a:r>
            <a:br>
              <a:rPr lang="ja-JP" altLang="en-US"/>
            </a:br>
            <a:r>
              <a:rPr lang="ja-JP" altLang="en-US"/>
              <a:t>容易</a:t>
            </a:r>
          </a:p>
        </p:txBody>
      </p:sp>
      <p:pic>
        <p:nvPicPr>
          <p:cNvPr id="954374" name="Picture 6" descr="dis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4050" y="3578225"/>
            <a:ext cx="5102225" cy="3514725"/>
          </a:xfrm>
          <a:prstGeom prst="rect">
            <a:avLst/>
          </a:prstGeom>
          <a:noFill/>
        </p:spPr>
      </p:pic>
      <p:pic>
        <p:nvPicPr>
          <p:cNvPr id="954406" name="Picture 38" descr="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050" y="4389438"/>
            <a:ext cx="2816225" cy="2263775"/>
          </a:xfrm>
          <a:prstGeom prst="rect">
            <a:avLst/>
          </a:prstGeom>
          <a:noFill/>
        </p:spPr>
      </p:pic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連続割り当て方式</a:t>
            </a:r>
          </a:p>
        </p:txBody>
      </p:sp>
      <p:sp>
        <p:nvSpPr>
          <p:cNvPr id="954379" name="Text Box 11"/>
          <p:cNvSpPr txBox="1">
            <a:spLocks noChangeArrowheads="1"/>
          </p:cNvSpPr>
          <p:nvPr/>
        </p:nvSpPr>
        <p:spPr bwMode="auto">
          <a:xfrm>
            <a:off x="6079237" y="6588125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954380" name="Text Box 12"/>
          <p:cNvSpPr txBox="1">
            <a:spLocks noChangeArrowheads="1"/>
          </p:cNvSpPr>
          <p:nvPr/>
        </p:nvSpPr>
        <p:spPr bwMode="auto">
          <a:xfrm>
            <a:off x="4869562" y="5795963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954381" name="Text Box 13"/>
          <p:cNvSpPr txBox="1">
            <a:spLocks noChangeArrowheads="1"/>
          </p:cNvSpPr>
          <p:nvPr/>
        </p:nvSpPr>
        <p:spPr bwMode="auto">
          <a:xfrm>
            <a:off x="4855275" y="4595813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954382" name="Text Box 14"/>
          <p:cNvSpPr txBox="1">
            <a:spLocks noChangeArrowheads="1"/>
          </p:cNvSpPr>
          <p:nvPr/>
        </p:nvSpPr>
        <p:spPr bwMode="auto">
          <a:xfrm>
            <a:off x="6007800" y="3779838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954383" name="Text Box 15"/>
          <p:cNvSpPr txBox="1">
            <a:spLocks noChangeArrowheads="1"/>
          </p:cNvSpPr>
          <p:nvPr/>
        </p:nvSpPr>
        <p:spPr bwMode="auto">
          <a:xfrm>
            <a:off x="7663562" y="370840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954384" name="Text Box 16"/>
          <p:cNvSpPr txBox="1">
            <a:spLocks noChangeArrowheads="1"/>
          </p:cNvSpPr>
          <p:nvPr/>
        </p:nvSpPr>
        <p:spPr bwMode="auto">
          <a:xfrm>
            <a:off x="7749287" y="6588125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954385" name="Text Box 17"/>
          <p:cNvSpPr txBox="1">
            <a:spLocks noChangeArrowheads="1"/>
          </p:cNvSpPr>
          <p:nvPr/>
        </p:nvSpPr>
        <p:spPr bwMode="auto">
          <a:xfrm>
            <a:off x="8901812" y="5748338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954386" name="Text Box 18"/>
          <p:cNvSpPr txBox="1">
            <a:spLocks noChangeArrowheads="1"/>
          </p:cNvSpPr>
          <p:nvPr/>
        </p:nvSpPr>
        <p:spPr bwMode="auto">
          <a:xfrm>
            <a:off x="8887525" y="4572000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954387" name="Text Box 19"/>
          <p:cNvSpPr txBox="1">
            <a:spLocks noChangeArrowheads="1"/>
          </p:cNvSpPr>
          <p:nvPr/>
        </p:nvSpPr>
        <p:spPr bwMode="auto">
          <a:xfrm>
            <a:off x="6243841" y="416401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</a:t>
            </a:r>
          </a:p>
        </p:txBody>
      </p:sp>
      <p:sp>
        <p:nvSpPr>
          <p:cNvPr id="954388" name="Text Box 20"/>
          <p:cNvSpPr txBox="1">
            <a:spLocks noChangeArrowheads="1"/>
          </p:cNvSpPr>
          <p:nvPr/>
        </p:nvSpPr>
        <p:spPr bwMode="auto">
          <a:xfrm>
            <a:off x="6309425" y="6156325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954389" name="Text Box 21"/>
          <p:cNvSpPr txBox="1">
            <a:spLocks noChangeArrowheads="1"/>
          </p:cNvSpPr>
          <p:nvPr/>
        </p:nvSpPr>
        <p:spPr bwMode="auto">
          <a:xfrm>
            <a:off x="5380241" y="47879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</a:p>
        </p:txBody>
      </p:sp>
      <p:sp>
        <p:nvSpPr>
          <p:cNvPr id="954390" name="Text Box 22"/>
          <p:cNvSpPr txBox="1">
            <a:spLocks noChangeArrowheads="1"/>
          </p:cNvSpPr>
          <p:nvPr/>
        </p:nvSpPr>
        <p:spPr bwMode="auto">
          <a:xfrm>
            <a:off x="5431537" y="5580063"/>
            <a:ext cx="284350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</a:p>
        </p:txBody>
      </p:sp>
      <p:sp>
        <p:nvSpPr>
          <p:cNvPr id="954391" name="Text Box 23"/>
          <p:cNvSpPr txBox="1">
            <a:spLocks noChangeArrowheads="1"/>
          </p:cNvSpPr>
          <p:nvPr/>
        </p:nvSpPr>
        <p:spPr bwMode="auto">
          <a:xfrm>
            <a:off x="7396366" y="6156325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</a:t>
            </a:r>
          </a:p>
        </p:txBody>
      </p:sp>
      <p:sp>
        <p:nvSpPr>
          <p:cNvPr id="954392" name="Text Box 24"/>
          <p:cNvSpPr txBox="1">
            <a:spLocks noChangeArrowheads="1"/>
          </p:cNvSpPr>
          <p:nvPr/>
        </p:nvSpPr>
        <p:spPr bwMode="auto">
          <a:xfrm>
            <a:off x="8274254" y="558006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</a:t>
            </a:r>
          </a:p>
        </p:txBody>
      </p:sp>
      <p:sp>
        <p:nvSpPr>
          <p:cNvPr id="954393" name="Text Box 25"/>
          <p:cNvSpPr txBox="1">
            <a:spLocks noChangeArrowheads="1"/>
          </p:cNvSpPr>
          <p:nvPr/>
        </p:nvSpPr>
        <p:spPr bwMode="auto">
          <a:xfrm>
            <a:off x="7467804" y="41402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</a:p>
        </p:txBody>
      </p:sp>
      <p:sp>
        <p:nvSpPr>
          <p:cNvPr id="954394" name="Text Box 26"/>
          <p:cNvSpPr txBox="1">
            <a:spLocks noChangeArrowheads="1"/>
          </p:cNvSpPr>
          <p:nvPr/>
        </p:nvSpPr>
        <p:spPr bwMode="auto">
          <a:xfrm>
            <a:off x="8259966" y="4738688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13</a:t>
            </a:r>
          </a:p>
        </p:txBody>
      </p:sp>
      <p:sp>
        <p:nvSpPr>
          <p:cNvPr id="954395" name="Text Box 27"/>
          <p:cNvSpPr txBox="1">
            <a:spLocks noChangeArrowheads="1"/>
          </p:cNvSpPr>
          <p:nvPr/>
        </p:nvSpPr>
        <p:spPr bwMode="auto">
          <a:xfrm>
            <a:off x="6474029" y="45720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19</a:t>
            </a:r>
          </a:p>
        </p:txBody>
      </p:sp>
      <p:sp>
        <p:nvSpPr>
          <p:cNvPr id="954396" name="Text Box 28"/>
          <p:cNvSpPr txBox="1">
            <a:spLocks noChangeArrowheads="1"/>
          </p:cNvSpPr>
          <p:nvPr/>
        </p:nvSpPr>
        <p:spPr bwMode="auto">
          <a:xfrm>
            <a:off x="5956504" y="493236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18</a:t>
            </a:r>
          </a:p>
        </p:txBody>
      </p:sp>
      <p:sp>
        <p:nvSpPr>
          <p:cNvPr id="954397" name="Text Box 29"/>
          <p:cNvSpPr txBox="1">
            <a:spLocks noChangeArrowheads="1"/>
          </p:cNvSpPr>
          <p:nvPr/>
        </p:nvSpPr>
        <p:spPr bwMode="auto">
          <a:xfrm>
            <a:off x="5956504" y="54356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17</a:t>
            </a:r>
          </a:p>
        </p:txBody>
      </p:sp>
      <p:sp>
        <p:nvSpPr>
          <p:cNvPr id="954398" name="Text Box 30"/>
          <p:cNvSpPr txBox="1">
            <a:spLocks noChangeArrowheads="1"/>
          </p:cNvSpPr>
          <p:nvPr/>
        </p:nvSpPr>
        <p:spPr bwMode="auto">
          <a:xfrm>
            <a:off x="6474029" y="579596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16</a:t>
            </a:r>
          </a:p>
        </p:txBody>
      </p:sp>
      <p:sp>
        <p:nvSpPr>
          <p:cNvPr id="954399" name="Text Box 31"/>
          <p:cNvSpPr txBox="1">
            <a:spLocks noChangeArrowheads="1"/>
          </p:cNvSpPr>
          <p:nvPr/>
        </p:nvSpPr>
        <p:spPr bwMode="auto">
          <a:xfrm>
            <a:off x="7180466" y="5819775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23</a:t>
            </a:r>
          </a:p>
        </p:txBody>
      </p:sp>
      <p:sp>
        <p:nvSpPr>
          <p:cNvPr id="954400" name="Text Box 32"/>
          <p:cNvSpPr txBox="1">
            <a:spLocks noChangeArrowheads="1"/>
          </p:cNvSpPr>
          <p:nvPr/>
        </p:nvSpPr>
        <p:spPr bwMode="auto">
          <a:xfrm>
            <a:off x="7683704" y="54356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22</a:t>
            </a:r>
          </a:p>
        </p:txBody>
      </p:sp>
      <p:sp>
        <p:nvSpPr>
          <p:cNvPr id="954401" name="Text Box 33"/>
          <p:cNvSpPr txBox="1">
            <a:spLocks noChangeArrowheads="1"/>
          </p:cNvSpPr>
          <p:nvPr/>
        </p:nvSpPr>
        <p:spPr bwMode="auto">
          <a:xfrm>
            <a:off x="7180466" y="4572000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</a:t>
            </a:r>
          </a:p>
        </p:txBody>
      </p:sp>
      <p:sp>
        <p:nvSpPr>
          <p:cNvPr id="954402" name="Text Box 34"/>
          <p:cNvSpPr txBox="1">
            <a:spLocks noChangeArrowheads="1"/>
          </p:cNvSpPr>
          <p:nvPr/>
        </p:nvSpPr>
        <p:spPr bwMode="auto">
          <a:xfrm>
            <a:off x="7683704" y="4932363"/>
            <a:ext cx="386942" cy="34073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54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固定長割当て </a:t>
            </a:r>
            <a:r>
              <a:rPr lang="en-US" altLang="ja-JP"/>
              <a:t>v.s. </a:t>
            </a:r>
            <a:r>
              <a:rPr lang="ja-JP" altLang="en-US"/>
              <a:t>連続領域割当て</a:t>
            </a:r>
          </a:p>
        </p:txBody>
      </p:sp>
      <p:sp>
        <p:nvSpPr>
          <p:cNvPr id="94311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4752975" cy="6588125"/>
          </a:xfrm>
        </p:spPr>
        <p:txBody>
          <a:bodyPr/>
          <a:lstStyle/>
          <a:p>
            <a:r>
              <a:rPr lang="ja-JP" altLang="en-US"/>
              <a:t>固定長割り当て</a:t>
            </a:r>
          </a:p>
          <a:p>
            <a:pPr lvl="1"/>
            <a:r>
              <a:rPr lang="en-US" altLang="ja-JP">
                <a:solidFill>
                  <a:srgbClr val="A50021"/>
                </a:solidFill>
              </a:rPr>
              <a:t>×</a:t>
            </a:r>
            <a:r>
              <a:rPr lang="ja-JP" altLang="en-US"/>
              <a:t>アクセス時間：長</a:t>
            </a:r>
          </a:p>
          <a:p>
            <a:pPr lvl="2"/>
            <a:r>
              <a:rPr lang="ja-JP" altLang="en-US"/>
              <a:t>複数セクタの再構成</a:t>
            </a:r>
          </a:p>
          <a:p>
            <a:pPr lvl="2"/>
            <a:endParaRPr lang="ja-JP" altLang="en-US"/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空セクタさえあれば</a:t>
            </a:r>
            <a:br>
              <a:rPr lang="ja-JP" altLang="en-US"/>
            </a:br>
            <a:r>
              <a:rPr lang="ja-JP" altLang="en-US"/>
              <a:t>いつでも割り当て可</a:t>
            </a:r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割り当て領域の</a:t>
            </a:r>
            <a:br>
              <a:rPr lang="ja-JP" altLang="en-US"/>
            </a:br>
            <a:r>
              <a:rPr lang="ja-JP" altLang="en-US"/>
              <a:t>大きさ変更が容易</a:t>
            </a:r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効率的な割り当て</a:t>
            </a:r>
            <a:br>
              <a:rPr lang="ja-JP" altLang="en-US"/>
            </a:br>
            <a:r>
              <a:rPr lang="ja-JP" altLang="en-US"/>
              <a:t>（無駄セクタが少）</a:t>
            </a:r>
          </a:p>
          <a:p>
            <a:endParaRPr lang="en-US" altLang="ja-JP"/>
          </a:p>
        </p:txBody>
      </p:sp>
      <p:sp>
        <p:nvSpPr>
          <p:cNvPr id="943116" name="Rectangle 12"/>
          <p:cNvSpPr>
            <a:spLocks noChangeArrowheads="1"/>
          </p:cNvSpPr>
          <p:nvPr/>
        </p:nvSpPr>
        <p:spPr bwMode="auto">
          <a:xfrm>
            <a:off x="5184775" y="971550"/>
            <a:ext cx="4752975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ja-JP" altLang="en-US" sz="3200" b="1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連続領域割り当て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アクセス時間：短</a:t>
            </a:r>
          </a:p>
          <a:p>
            <a:pPr marL="1295400" lvl="2" indent="-215900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StarSymbol" pitchFamily="2" charset="0"/>
              <a:buChar char="➔"/>
            </a:pPr>
            <a:r>
              <a:rPr lang="ja-JP" altLang="en-US" sz="2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連続領域</a:t>
            </a:r>
          </a:p>
          <a:p>
            <a:pPr marL="1295400" lvl="2" indent="-215900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StarSymbol" pitchFamily="2" charset="0"/>
              <a:buChar char="➔"/>
            </a:pPr>
            <a:r>
              <a:rPr lang="ja-JP" altLang="en-US" sz="2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ランダムアクセスも高速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en-US" altLang="ja-JP" sz="2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ja-JP" altLang="en-US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割り当てはプロセス</a:t>
            </a:r>
            <a:br>
              <a:rPr lang="ja-JP" altLang="en-US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開始時のみ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en-US" altLang="ja-JP" sz="2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ja-JP" altLang="en-US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大きさ変更が困難</a:t>
            </a:r>
            <a:br>
              <a:rPr lang="ja-JP" altLang="en-US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endParaRPr lang="ja-JP" altLang="en-US" sz="2800" dirty="0">
              <a:solidFill>
                <a:srgbClr val="0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en-US" altLang="ja-JP" sz="2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ja-JP" altLang="en-US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領域が余っているのに連続していないので、割り当てることができない</a:t>
            </a:r>
            <a:br>
              <a:rPr lang="en-US" altLang="ja-JP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＝＞注意</a:t>
            </a:r>
            <a:endParaRPr lang="en-US" altLang="ja-JP" sz="3200" b="1" dirty="0">
              <a:solidFill>
                <a:srgbClr val="333366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035525-C534-4052-A916-2889C01F5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二種類の</a:t>
            </a:r>
            <a:r>
              <a:rPr kumimoji="1" lang="ja-JP" altLang="en-US" dirty="0">
                <a:solidFill>
                  <a:srgbClr val="FF0000"/>
                </a:solidFill>
              </a:rPr>
              <a:t>ディスク</a:t>
            </a:r>
            <a:r>
              <a:rPr kumimoji="1" lang="ja-JP" altLang="en-US" dirty="0"/>
              <a:t>フラグメンテーション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6D2345-04E5-4162-B28C-6A46FE8C5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792" y="863525"/>
            <a:ext cx="9644062" cy="5580608"/>
          </a:xfrm>
        </p:spPr>
        <p:txBody>
          <a:bodyPr>
            <a:normAutofit fontScale="92500" lnSpcReduction="10000"/>
          </a:bodyPr>
          <a:lstStyle/>
          <a:p>
            <a:r>
              <a:rPr kumimoji="1" lang="ja-JP" altLang="en-US" dirty="0"/>
              <a:t>固定長割り当て時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主にハードディスクにおいて、とびとびのセクターをアクセスするために、ヘッドのシーク時間およびトラック内の当該セクターへの移動時間によるアクセス速度の低下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(Windows) </a:t>
            </a:r>
            <a:r>
              <a:rPr kumimoji="1" lang="ja-JP" altLang="en-US" dirty="0"/>
              <a:t>デフラグ＝＞連続領域に再割り当て</a:t>
            </a:r>
            <a:endParaRPr kumimoji="1" lang="en-US" altLang="ja-JP" dirty="0"/>
          </a:p>
          <a:p>
            <a:pPr lvl="2"/>
            <a:r>
              <a:rPr kumimoji="1" lang="en-US" altLang="ja-JP" dirty="0"/>
              <a:t>SSD</a:t>
            </a:r>
            <a:r>
              <a:rPr kumimoji="1" lang="ja-JP" altLang="en-US" dirty="0"/>
              <a:t>では無意味</a:t>
            </a:r>
            <a:endParaRPr kumimoji="1" lang="en-US" altLang="ja-JP" dirty="0"/>
          </a:p>
          <a:p>
            <a:r>
              <a:rPr kumimoji="1" lang="ja-JP" altLang="en-US" dirty="0"/>
              <a:t>連続領域割り当て時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全体的にはハードディスクの容量は十分余っているのに、連続したセクターが割り当てられないことにより、使えない細かな領域のみが残ってしまう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主記憶領域割り当て時の可変長割り当てと同じ仕組み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但し、セクター単位の固定長領域を割り当てていることに注意が必要</a:t>
            </a:r>
            <a:endParaRPr kumimoji="1" lang="en-US" altLang="ja-JP" dirty="0"/>
          </a:p>
          <a:p>
            <a:pPr lvl="1"/>
            <a:endParaRPr kumimoji="1" lang="en-US" altLang="ja-JP" dirty="0"/>
          </a:p>
          <a:p>
            <a:pPr lvl="1"/>
            <a:endParaRPr kumimoji="1" lang="ja-JP" altLang="en-US" dirty="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A5F0394-82CA-4398-949A-3CFA970322E3}"/>
              </a:ext>
            </a:extLst>
          </p:cNvPr>
          <p:cNvSpPr/>
          <p:nvPr/>
        </p:nvSpPr>
        <p:spPr bwMode="auto">
          <a:xfrm>
            <a:off x="323975" y="6444133"/>
            <a:ext cx="9394700" cy="1058416"/>
          </a:xfrm>
          <a:prstGeom prst="round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000" b="0" i="0" u="none" strike="noStrike" cap="none" normalizeH="0" baseline="0" dirty="0">
                <a:ln>
                  <a:noFill/>
                </a:ln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ハードディスクの場合も、セクター単位でしか割り当てられないため、セクター内での余り領域は存在するが、それは固定長割り当てでも、連続領域割り当てでも同じ（主記憶割り当てとは異なることに注意）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84C63A9-7D4E-438B-887F-A6F7AF86E227}"/>
              </a:ext>
            </a:extLst>
          </p:cNvPr>
          <p:cNvSpPr/>
          <p:nvPr/>
        </p:nvSpPr>
        <p:spPr bwMode="auto">
          <a:xfrm>
            <a:off x="3528144" y="3149773"/>
            <a:ext cx="2304256" cy="50405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-OTF 新ゴ Pro H" pitchFamily="34" charset="-128"/>
                <a:ea typeface="A-OTF 新ゴ Pro H" pitchFamily="34" charset="-128"/>
              </a:rPr>
              <a:t>というより有害</a:t>
            </a:r>
          </a:p>
        </p:txBody>
      </p:sp>
    </p:spTree>
    <p:extLst>
      <p:ext uri="{BB962C8B-B14F-4D97-AF65-F5344CB8AC3E}">
        <p14:creationId xmlns:p14="http://schemas.microsoft.com/office/powerpoint/2010/main" val="51672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二次記憶</a:t>
            </a:r>
          </a:p>
          <a:p>
            <a:pPr lvl="1"/>
            <a:r>
              <a:rPr lang="ja-JP" altLang="en-US"/>
              <a:t>テープ型デバイス</a:t>
            </a:r>
          </a:p>
          <a:p>
            <a:pPr lvl="2"/>
            <a:r>
              <a:rPr lang="ja-JP" altLang="en-US"/>
              <a:t>順次アクセスのみ可能</a:t>
            </a:r>
          </a:p>
          <a:p>
            <a:pPr lvl="1"/>
            <a:r>
              <a:rPr lang="ja-JP" altLang="en-US"/>
              <a:t>ディスク型デバイス</a:t>
            </a:r>
          </a:p>
          <a:p>
            <a:pPr lvl="2"/>
            <a:r>
              <a:rPr lang="ja-JP" altLang="en-US"/>
              <a:t>直接アクセス可能</a:t>
            </a:r>
          </a:p>
          <a:p>
            <a:pPr lvl="2"/>
            <a:endParaRPr lang="ja-JP" altLang="en-US"/>
          </a:p>
          <a:p>
            <a:r>
              <a:rPr lang="ja-JP" altLang="en-US"/>
              <a:t>ファイル</a:t>
            </a:r>
          </a:p>
          <a:p>
            <a:pPr lvl="1"/>
            <a:r>
              <a:rPr lang="ja-JP" altLang="en-US"/>
              <a:t>データが存在するセクタ番号に対して，</a:t>
            </a:r>
            <a:br>
              <a:rPr lang="ja-JP" altLang="en-US"/>
            </a:br>
            <a:r>
              <a:rPr lang="ja-JP" altLang="en-US"/>
              <a:t>ユーザが利用・管理しやすい「ファイル名」による</a:t>
            </a:r>
            <a:br>
              <a:rPr lang="ja-JP" altLang="en-US"/>
            </a:br>
            <a:r>
              <a:rPr lang="ja-JP" altLang="en-US"/>
              <a:t>アクセスを可能とする仕組み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82060</TotalTime>
  <Words>2033</Words>
  <Application>Microsoft Office PowerPoint</Application>
  <PresentationFormat>ユーザー設定</PresentationFormat>
  <Paragraphs>522</Paragraphs>
  <Slides>48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58" baseType="lpstr">
      <vt:lpstr>A-OTF 新ゴ Pro H</vt:lpstr>
      <vt:lpstr>A-OTF 新ゴ Pro M</vt:lpstr>
      <vt:lpstr>Meiryo UI</vt:lpstr>
      <vt:lpstr>ＭＳ Ｐゴシック</vt:lpstr>
      <vt:lpstr>StarSymbol</vt:lpstr>
      <vt:lpstr>ヒラギノ角ゴ Pro W6</vt:lpstr>
      <vt:lpstr>Arial Narrow</vt:lpstr>
      <vt:lpstr>Times New Roman</vt:lpstr>
      <vt:lpstr>Wingdings</vt:lpstr>
      <vt:lpstr>coe-g2-20041122</vt:lpstr>
      <vt:lpstr>PowerPoint プレゼンテーション</vt:lpstr>
      <vt:lpstr>PowerPoint プレゼンテーション</vt:lpstr>
      <vt:lpstr>記憶領域</vt:lpstr>
      <vt:lpstr>アクセス方式</vt:lpstr>
      <vt:lpstr>ファイルの理想条件</vt:lpstr>
      <vt:lpstr>PowerPoint プレゼンテーション</vt:lpstr>
      <vt:lpstr>デバイスとアクセス方式</vt:lpstr>
      <vt:lpstr>デバイスとアクセス方式</vt:lpstr>
      <vt:lpstr>テープ型デバイス</vt:lpstr>
      <vt:lpstr>PowerPoint プレゼンテーション</vt:lpstr>
      <vt:lpstr>磁気テープの構造</vt:lpstr>
      <vt:lpstr>磁気テープの構造</vt:lpstr>
      <vt:lpstr>IRG</vt:lpstr>
      <vt:lpstr>DATなど（ヘリカルスキャン）</vt:lpstr>
      <vt:lpstr>順次アクセス方式</vt:lpstr>
      <vt:lpstr>デバイスとアクセス方式</vt:lpstr>
      <vt:lpstr>ディスク型デバイス</vt:lpstr>
      <vt:lpstr>ディスク</vt:lpstr>
      <vt:lpstr>ハードディスク上の位置指定</vt:lpstr>
      <vt:lpstr>シーク速度</vt:lpstr>
      <vt:lpstr>PowerPoint プレゼンテーション</vt:lpstr>
      <vt:lpstr>アクセス方式の分類</vt:lpstr>
      <vt:lpstr>アクセス方式の分類</vt:lpstr>
      <vt:lpstr>順編成と直接編成</vt:lpstr>
      <vt:lpstr>アクセス方式の分類</vt:lpstr>
      <vt:lpstr>索引順編成</vt:lpstr>
      <vt:lpstr>アクセス方式の分類</vt:lpstr>
      <vt:lpstr>ストリーム型入出力</vt:lpstr>
      <vt:lpstr>PowerPoint プレゼンテーション</vt:lpstr>
      <vt:lpstr>階層化ディレクトリシステム</vt:lpstr>
      <vt:lpstr>階層化ディレクトリシステム</vt:lpstr>
      <vt:lpstr>UNIXにおけるパス（path）</vt:lpstr>
      <vt:lpstr>絶対パスと相対パス</vt:lpstr>
      <vt:lpstr>絶対パスと相対パス</vt:lpstr>
      <vt:lpstr>リンク</vt:lpstr>
      <vt:lpstr>リンク</vt:lpstr>
      <vt:lpstr>リンク</vt:lpstr>
      <vt:lpstr>PowerPoint プレゼンテーション</vt:lpstr>
      <vt:lpstr>領域割り当て</vt:lpstr>
      <vt:lpstr>領域割り当て方式</vt:lpstr>
      <vt:lpstr>領域割り当て方式</vt:lpstr>
      <vt:lpstr>リスト方式</vt:lpstr>
      <vt:lpstr>インデクス方式</vt:lpstr>
      <vt:lpstr>領域割り当て方式</vt:lpstr>
      <vt:lpstr>連続割り当て方式</vt:lpstr>
      <vt:lpstr>固定長割当て v.s. 連続領域割当て</vt:lpstr>
      <vt:lpstr>二種類のディスクフラグメンテーション</vt:lpstr>
      <vt:lpstr>まとめ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1772</cp:revision>
  <cp:lastPrinted>2022-03-01T04:58:16Z</cp:lastPrinted>
  <dcterms:created xsi:type="dcterms:W3CDTF">2005-03-11T00:37:53Z</dcterms:created>
  <dcterms:modified xsi:type="dcterms:W3CDTF">2022-03-01T05:05:02Z</dcterms:modified>
</cp:coreProperties>
</file>